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diagrams/data3.xml" ContentType="application/vnd.openxmlformats-officedocument.drawingml.diagramData+xml"/>
  <Override PartName="/ppt/diagrams/data4.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rawing3.xml" ContentType="application/vnd.ms-office.drawingml.diagramDrawing+xml"/>
  <Override PartName="/ppt/diagrams/colors3.xml" ContentType="application/vnd.openxmlformats-officedocument.drawingml.diagramColors+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60" r:id="rId5"/>
    <p:sldId id="262" r:id="rId6"/>
    <p:sldId id="263" r:id="rId7"/>
    <p:sldId id="264" r:id="rId8"/>
    <p:sldId id="265" r:id="rId9"/>
    <p:sldId id="266" r:id="rId10"/>
    <p:sldId id="268" r:id="rId11"/>
    <p:sldId id="302" r:id="rId12"/>
    <p:sldId id="270" r:id="rId13"/>
    <p:sldId id="271" r:id="rId14"/>
    <p:sldId id="272" r:id="rId15"/>
    <p:sldId id="273" r:id="rId16"/>
    <p:sldId id="274" r:id="rId17"/>
    <p:sldId id="275" r:id="rId18"/>
    <p:sldId id="301" r:id="rId19"/>
    <p:sldId id="304"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30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9" autoAdjust="0"/>
    <p:restoredTop sz="94660"/>
  </p:normalViewPr>
  <p:slideViewPr>
    <p:cSldViewPr snapToGrid="0">
      <p:cViewPr varScale="1">
        <p:scale>
          <a:sx n="112" d="100"/>
          <a:sy n="112" d="100"/>
        </p:scale>
        <p:origin x="3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ata4.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19.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20.svg"/><Relationship Id="rId9" Type="http://schemas.openxmlformats.org/officeDocument/2006/relationships/image" Target="../media/image4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rawing4.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19.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20.svg"/><Relationship Id="rId9" Type="http://schemas.openxmlformats.org/officeDocument/2006/relationships/image" Target="../media/image4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dgm:fillClrLst>
    <dgm:linClrLst meth="repeat">
      <a:schemeClr val="lt1">
        <a:alpha val="0"/>
      </a:schemeClr>
    </dgm:linClrLst>
    <dgm:effectClrLst/>
    <dgm:txLinClrLst/>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BBA1B8BB-7D34-43A2-92A3-FB86CA8242B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AE3E333-55F2-437C-84BA-1FE2D0DAB179}">
      <dgm:prSet/>
      <dgm:spPr/>
      <dgm:t>
        <a:bodyPr/>
        <a:lstStyle/>
        <a:p>
          <a:r>
            <a:rPr lang="en-US"/>
            <a:t>CRNA Only / Consultative Model  (QZ) </a:t>
          </a:r>
        </a:p>
      </dgm:t>
    </dgm:pt>
    <dgm:pt modelId="{A634F724-8E6E-4FCF-95BB-FE6CE4822A3E}" type="parTrans" cxnId="{4BED652E-AC3A-44DF-812A-52ED6E7F3292}">
      <dgm:prSet/>
      <dgm:spPr/>
      <dgm:t>
        <a:bodyPr/>
        <a:lstStyle/>
        <a:p>
          <a:endParaRPr lang="en-US"/>
        </a:p>
      </dgm:t>
    </dgm:pt>
    <dgm:pt modelId="{4075E280-9912-4844-A770-410B1FAC2C1F}" type="sibTrans" cxnId="{4BED652E-AC3A-44DF-812A-52ED6E7F3292}">
      <dgm:prSet/>
      <dgm:spPr/>
      <dgm:t>
        <a:bodyPr/>
        <a:lstStyle/>
        <a:p>
          <a:endParaRPr lang="en-US"/>
        </a:p>
      </dgm:t>
    </dgm:pt>
    <dgm:pt modelId="{8C4638DD-D65D-4685-908B-B57E4225D817}">
      <dgm:prSet/>
      <dgm:spPr/>
      <dgm:t>
        <a:bodyPr/>
        <a:lstStyle/>
        <a:p>
          <a:r>
            <a:rPr lang="en-US" dirty="0"/>
            <a:t>Anesthesiologist Supervision (more than 4 concurrent cases) (AD) </a:t>
          </a:r>
        </a:p>
      </dgm:t>
    </dgm:pt>
    <dgm:pt modelId="{B685C57F-2D72-4FE3-A288-86AD6B03749A}" type="parTrans" cxnId="{1114AA71-31E3-49B3-B00B-648A175E1CE0}">
      <dgm:prSet/>
      <dgm:spPr/>
      <dgm:t>
        <a:bodyPr/>
        <a:lstStyle/>
        <a:p>
          <a:endParaRPr lang="en-US"/>
        </a:p>
      </dgm:t>
    </dgm:pt>
    <dgm:pt modelId="{B4A6BDDF-017E-4657-BA13-62EF6A17CB54}" type="sibTrans" cxnId="{1114AA71-31E3-49B3-B00B-648A175E1CE0}">
      <dgm:prSet/>
      <dgm:spPr/>
      <dgm:t>
        <a:bodyPr/>
        <a:lstStyle/>
        <a:p>
          <a:endParaRPr lang="en-US"/>
        </a:p>
      </dgm:t>
    </dgm:pt>
    <dgm:pt modelId="{CED2554D-8693-4A0E-A3B7-70C98B1A1824}">
      <dgm:prSet/>
      <dgm:spPr/>
      <dgm:t>
        <a:bodyPr/>
        <a:lstStyle/>
        <a:p>
          <a:r>
            <a:rPr lang="en-US" dirty="0"/>
            <a:t>Anesthesiologist Only  (AA) </a:t>
          </a:r>
        </a:p>
      </dgm:t>
    </dgm:pt>
    <dgm:pt modelId="{C8F7273D-B35C-44C8-93BC-D931E4C21D53}" type="parTrans" cxnId="{E34034DC-6C1C-4FC7-B7AD-5CCD6BF052CD}">
      <dgm:prSet/>
      <dgm:spPr/>
      <dgm:t>
        <a:bodyPr/>
        <a:lstStyle/>
        <a:p>
          <a:endParaRPr lang="en-US"/>
        </a:p>
      </dgm:t>
    </dgm:pt>
    <dgm:pt modelId="{28491FFB-A051-4071-BE5C-B66964018C36}" type="sibTrans" cxnId="{E34034DC-6C1C-4FC7-B7AD-5CCD6BF052CD}">
      <dgm:prSet/>
      <dgm:spPr/>
      <dgm:t>
        <a:bodyPr/>
        <a:lstStyle/>
        <a:p>
          <a:endParaRPr lang="en-US"/>
        </a:p>
      </dgm:t>
    </dgm:pt>
    <dgm:pt modelId="{7EB6B67B-F592-4419-928D-52B5FD3DD96A}">
      <dgm:prSet/>
      <dgm:spPr/>
      <dgm:t>
        <a:bodyPr/>
        <a:lstStyle/>
        <a:p>
          <a:r>
            <a:rPr lang="en-US" dirty="0"/>
            <a:t>Anesthesiologist Medical Direction (1 or 2-4 concurrent cases)  (QX, QY, QK) </a:t>
          </a:r>
        </a:p>
      </dgm:t>
    </dgm:pt>
    <dgm:pt modelId="{A79BE1B7-1E90-44F1-B1AC-B398B04ECEC4}" type="parTrans" cxnId="{E9DD6C4E-47B3-419F-BD50-4089AEA53F53}">
      <dgm:prSet/>
      <dgm:spPr/>
      <dgm:t>
        <a:bodyPr/>
        <a:lstStyle/>
        <a:p>
          <a:endParaRPr lang="en-US"/>
        </a:p>
      </dgm:t>
    </dgm:pt>
    <dgm:pt modelId="{C45ABACF-2007-47D3-8D55-4A14C70B4A2E}" type="sibTrans" cxnId="{E9DD6C4E-47B3-419F-BD50-4089AEA53F53}">
      <dgm:prSet/>
      <dgm:spPr/>
      <dgm:t>
        <a:bodyPr/>
        <a:lstStyle/>
        <a:p>
          <a:endParaRPr lang="en-US"/>
        </a:p>
      </dgm:t>
    </dgm:pt>
    <dgm:pt modelId="{68D8F7A3-B428-4040-85EB-FAF35001E5FB}" type="pres">
      <dgm:prSet presAssocID="{BBA1B8BB-7D34-43A2-92A3-FB86CA8242BA}" presName="diagram" presStyleCnt="0">
        <dgm:presLayoutVars>
          <dgm:dir/>
          <dgm:resizeHandles val="exact"/>
        </dgm:presLayoutVars>
      </dgm:prSet>
      <dgm:spPr/>
    </dgm:pt>
    <dgm:pt modelId="{A78E47EF-646D-443C-953E-B85669999152}" type="pres">
      <dgm:prSet presAssocID="{7EB6B67B-F592-4419-928D-52B5FD3DD96A}" presName="node" presStyleLbl="node1" presStyleIdx="0" presStyleCnt="4">
        <dgm:presLayoutVars>
          <dgm:bulletEnabled val="1"/>
        </dgm:presLayoutVars>
      </dgm:prSet>
      <dgm:spPr/>
    </dgm:pt>
    <dgm:pt modelId="{0730D2F2-3597-463A-891E-86E3CFAE42A8}" type="pres">
      <dgm:prSet presAssocID="{C45ABACF-2007-47D3-8D55-4A14C70B4A2E}" presName="sibTrans" presStyleCnt="0"/>
      <dgm:spPr/>
    </dgm:pt>
    <dgm:pt modelId="{0C86F0EE-EEE5-4B68-ACD6-2D30998F2550}" type="pres">
      <dgm:prSet presAssocID="{CED2554D-8693-4A0E-A3B7-70C98B1A1824}" presName="node" presStyleLbl="node1" presStyleIdx="1" presStyleCnt="4" custLinFactNeighborX="1123" custLinFactNeighborY="-136">
        <dgm:presLayoutVars>
          <dgm:bulletEnabled val="1"/>
        </dgm:presLayoutVars>
      </dgm:prSet>
      <dgm:spPr/>
    </dgm:pt>
    <dgm:pt modelId="{9D4316FC-589E-424D-B7A6-02EE62A37EC9}" type="pres">
      <dgm:prSet presAssocID="{28491FFB-A051-4071-BE5C-B66964018C36}" presName="sibTrans" presStyleCnt="0"/>
      <dgm:spPr/>
    </dgm:pt>
    <dgm:pt modelId="{A8B92418-55E8-4283-9B8F-46A521F22A77}" type="pres">
      <dgm:prSet presAssocID="{8AE3E333-55F2-437C-84BA-1FE2D0DAB179}" presName="node" presStyleLbl="node1" presStyleIdx="2" presStyleCnt="4">
        <dgm:presLayoutVars>
          <dgm:bulletEnabled val="1"/>
        </dgm:presLayoutVars>
      </dgm:prSet>
      <dgm:spPr/>
    </dgm:pt>
    <dgm:pt modelId="{536F1261-CF17-4468-A17D-2BCCA356A498}" type="pres">
      <dgm:prSet presAssocID="{4075E280-9912-4844-A770-410B1FAC2C1F}" presName="sibTrans" presStyleCnt="0"/>
      <dgm:spPr/>
    </dgm:pt>
    <dgm:pt modelId="{9650A010-B954-4B6B-BB65-F9BC933934D5}" type="pres">
      <dgm:prSet presAssocID="{8C4638DD-D65D-4685-908B-B57E4225D817}" presName="node" presStyleLbl="node1" presStyleIdx="3" presStyleCnt="4">
        <dgm:presLayoutVars>
          <dgm:bulletEnabled val="1"/>
        </dgm:presLayoutVars>
      </dgm:prSet>
      <dgm:spPr/>
    </dgm:pt>
  </dgm:ptLst>
  <dgm:cxnLst>
    <dgm:cxn modelId="{4F9CA225-4261-46A6-80FA-D23909BD99FF}" type="presOf" srcId="{8C4638DD-D65D-4685-908B-B57E4225D817}" destId="{9650A010-B954-4B6B-BB65-F9BC933934D5}" srcOrd="0" destOrd="0" presId="urn:microsoft.com/office/officeart/2005/8/layout/default"/>
    <dgm:cxn modelId="{4BED652E-AC3A-44DF-812A-52ED6E7F3292}" srcId="{BBA1B8BB-7D34-43A2-92A3-FB86CA8242BA}" destId="{8AE3E333-55F2-437C-84BA-1FE2D0DAB179}" srcOrd="2" destOrd="0" parTransId="{A634F724-8E6E-4FCF-95BB-FE6CE4822A3E}" sibTransId="{4075E280-9912-4844-A770-410B1FAC2C1F}"/>
    <dgm:cxn modelId="{04C85B36-2F4E-4241-AFA2-ADFA0C999E42}" type="presOf" srcId="{CED2554D-8693-4A0E-A3B7-70C98B1A1824}" destId="{0C86F0EE-EEE5-4B68-ACD6-2D30998F2550}" srcOrd="0" destOrd="0" presId="urn:microsoft.com/office/officeart/2005/8/layout/default"/>
    <dgm:cxn modelId="{E9DD6C4E-47B3-419F-BD50-4089AEA53F53}" srcId="{BBA1B8BB-7D34-43A2-92A3-FB86CA8242BA}" destId="{7EB6B67B-F592-4419-928D-52B5FD3DD96A}" srcOrd="0" destOrd="0" parTransId="{A79BE1B7-1E90-44F1-B1AC-B398B04ECEC4}" sibTransId="{C45ABACF-2007-47D3-8D55-4A14C70B4A2E}"/>
    <dgm:cxn modelId="{1114AA71-31E3-49B3-B00B-648A175E1CE0}" srcId="{BBA1B8BB-7D34-43A2-92A3-FB86CA8242BA}" destId="{8C4638DD-D65D-4685-908B-B57E4225D817}" srcOrd="3" destOrd="0" parTransId="{B685C57F-2D72-4FE3-A288-86AD6B03749A}" sibTransId="{B4A6BDDF-017E-4657-BA13-62EF6A17CB54}"/>
    <dgm:cxn modelId="{AC2681BF-7ACD-4E88-9919-60719DC227C2}" type="presOf" srcId="{7EB6B67B-F592-4419-928D-52B5FD3DD96A}" destId="{A78E47EF-646D-443C-953E-B85669999152}" srcOrd="0" destOrd="0" presId="urn:microsoft.com/office/officeart/2005/8/layout/default"/>
    <dgm:cxn modelId="{E34034DC-6C1C-4FC7-B7AD-5CCD6BF052CD}" srcId="{BBA1B8BB-7D34-43A2-92A3-FB86CA8242BA}" destId="{CED2554D-8693-4A0E-A3B7-70C98B1A1824}" srcOrd="1" destOrd="0" parTransId="{C8F7273D-B35C-44C8-93BC-D931E4C21D53}" sibTransId="{28491FFB-A051-4071-BE5C-B66964018C36}"/>
    <dgm:cxn modelId="{72F31FF3-9B79-4298-8758-ADC038E35B1E}" type="presOf" srcId="{BBA1B8BB-7D34-43A2-92A3-FB86CA8242BA}" destId="{68D8F7A3-B428-4040-85EB-FAF35001E5FB}" srcOrd="0" destOrd="0" presId="urn:microsoft.com/office/officeart/2005/8/layout/default"/>
    <dgm:cxn modelId="{3599FDF9-F4E7-4135-A57F-2A6A14CE72E3}" type="presOf" srcId="{8AE3E333-55F2-437C-84BA-1FE2D0DAB179}" destId="{A8B92418-55E8-4283-9B8F-46A521F22A77}" srcOrd="0" destOrd="0" presId="urn:microsoft.com/office/officeart/2005/8/layout/default"/>
    <dgm:cxn modelId="{E41A7863-12AC-4D73-8DC5-5FEC2D29FD61}" type="presParOf" srcId="{68D8F7A3-B428-4040-85EB-FAF35001E5FB}" destId="{A78E47EF-646D-443C-953E-B85669999152}" srcOrd="0" destOrd="0" presId="urn:microsoft.com/office/officeart/2005/8/layout/default"/>
    <dgm:cxn modelId="{04081186-E845-4311-98B9-EB82B136C0A3}" type="presParOf" srcId="{68D8F7A3-B428-4040-85EB-FAF35001E5FB}" destId="{0730D2F2-3597-463A-891E-86E3CFAE42A8}" srcOrd="1" destOrd="0" presId="urn:microsoft.com/office/officeart/2005/8/layout/default"/>
    <dgm:cxn modelId="{136541F1-EC80-4B88-9739-C4548E227A7E}" type="presParOf" srcId="{68D8F7A3-B428-4040-85EB-FAF35001E5FB}" destId="{0C86F0EE-EEE5-4B68-ACD6-2D30998F2550}" srcOrd="2" destOrd="0" presId="urn:microsoft.com/office/officeart/2005/8/layout/default"/>
    <dgm:cxn modelId="{1E24F44D-67B5-4A67-8AC2-78D33836D0B2}" type="presParOf" srcId="{68D8F7A3-B428-4040-85EB-FAF35001E5FB}" destId="{9D4316FC-589E-424D-B7A6-02EE62A37EC9}" srcOrd="3" destOrd="0" presId="urn:microsoft.com/office/officeart/2005/8/layout/default"/>
    <dgm:cxn modelId="{F3C161EF-51C9-4468-B0EC-558112848E4A}" type="presParOf" srcId="{68D8F7A3-B428-4040-85EB-FAF35001E5FB}" destId="{A8B92418-55E8-4283-9B8F-46A521F22A77}" srcOrd="4" destOrd="0" presId="urn:microsoft.com/office/officeart/2005/8/layout/default"/>
    <dgm:cxn modelId="{D45710DD-CBC7-4FD3-8C93-E99CFB54AE3A}" type="presParOf" srcId="{68D8F7A3-B428-4040-85EB-FAF35001E5FB}" destId="{536F1261-CF17-4468-A17D-2BCCA356A498}" srcOrd="5" destOrd="0" presId="urn:microsoft.com/office/officeart/2005/8/layout/default"/>
    <dgm:cxn modelId="{6DA6A8BA-2936-4D55-B8EF-7F35873385B8}" type="presParOf" srcId="{68D8F7A3-B428-4040-85EB-FAF35001E5FB}" destId="{9650A010-B954-4B6B-BB65-F9BC933934D5}"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7F9C76-146A-4238-B3BF-D97804FA1C34}" type="doc">
      <dgm:prSet loTypeId="urn:microsoft.com/office/officeart/2018/2/layout/IconVerticalSolidList" loCatId="icon" qsTypeId="urn:microsoft.com/office/officeart/2005/8/quickstyle/simple1" qsCatId="simple" csTypeId="urn:microsoft.com/office/officeart/2018/5/colors/Iconchunking_neutralicontext_accent5_2" csCatId="accent5" phldr="1"/>
      <dgm:spPr/>
      <dgm:t>
        <a:bodyPr/>
        <a:lstStyle/>
        <a:p>
          <a:endParaRPr lang="en-US"/>
        </a:p>
      </dgm:t>
    </dgm:pt>
    <dgm:pt modelId="{A5719292-9ED7-45E5-BA07-E5B9EC5739B1}">
      <dgm:prSet custT="1"/>
      <dgm:spPr/>
      <dgm:t>
        <a:bodyPr/>
        <a:lstStyle/>
        <a:p>
          <a:r>
            <a:rPr lang="en-US" sz="2000" dirty="0"/>
            <a:t>It is purely a payment model for billing under Medicare Part B</a:t>
          </a:r>
        </a:p>
      </dgm:t>
    </dgm:pt>
    <dgm:pt modelId="{F18F5DBE-2987-4C24-80DB-4E65E42AFF39}" type="parTrans" cxnId="{4D512DB8-5B33-4B36-BC98-A6C3DE9CF16C}">
      <dgm:prSet/>
      <dgm:spPr/>
      <dgm:t>
        <a:bodyPr/>
        <a:lstStyle/>
        <a:p>
          <a:endParaRPr lang="en-US"/>
        </a:p>
      </dgm:t>
    </dgm:pt>
    <dgm:pt modelId="{EB1749E2-F0B4-482F-8619-0219DD7E160F}" type="sibTrans" cxnId="{4D512DB8-5B33-4B36-BC98-A6C3DE9CF16C}">
      <dgm:prSet/>
      <dgm:spPr/>
      <dgm:t>
        <a:bodyPr/>
        <a:lstStyle/>
        <a:p>
          <a:endParaRPr lang="en-US"/>
        </a:p>
      </dgm:t>
    </dgm:pt>
    <dgm:pt modelId="{2BE6C9A7-9494-445D-8F4F-725882038216}">
      <dgm:prSet custT="1"/>
      <dgm:spPr/>
      <dgm:t>
        <a:bodyPr/>
        <a:lstStyle/>
        <a:p>
          <a:r>
            <a:rPr lang="en-US" sz="2000" dirty="0"/>
            <a:t>The QZ “CRNA ONLY” model is just as safe and more cost efficient by 25% than the next practice model according to the Lewin study (2010)</a:t>
          </a:r>
        </a:p>
      </dgm:t>
    </dgm:pt>
    <dgm:pt modelId="{BCD96AB2-E9CD-4205-9C9C-2923AD6F4AC6}" type="parTrans" cxnId="{5B2498E5-0BD7-4493-8F1C-9DCA26B2F3BA}">
      <dgm:prSet/>
      <dgm:spPr/>
      <dgm:t>
        <a:bodyPr/>
        <a:lstStyle/>
        <a:p>
          <a:endParaRPr lang="en-US"/>
        </a:p>
      </dgm:t>
    </dgm:pt>
    <dgm:pt modelId="{6C837E5E-D790-49B0-B8F5-EEDCE89FFAFB}" type="sibTrans" cxnId="{5B2498E5-0BD7-4493-8F1C-9DCA26B2F3BA}">
      <dgm:prSet/>
      <dgm:spPr/>
      <dgm:t>
        <a:bodyPr/>
        <a:lstStyle/>
        <a:p>
          <a:endParaRPr lang="en-US"/>
        </a:p>
      </dgm:t>
    </dgm:pt>
    <dgm:pt modelId="{A31C3BAB-8D20-4531-9922-2D6051BF1123}">
      <dgm:prSet custT="1"/>
      <dgm:spPr/>
      <dgm:t>
        <a:bodyPr/>
        <a:lstStyle/>
        <a:p>
          <a:r>
            <a:rPr lang="en-US" sz="2000" dirty="0"/>
            <a:t>AAs cannot bill QZ, they must bill under medical direction</a:t>
          </a:r>
        </a:p>
      </dgm:t>
    </dgm:pt>
    <dgm:pt modelId="{976E2282-0505-47C5-8468-37E21C8FD230}" type="parTrans" cxnId="{609F2E09-C10F-4B6B-AB88-E7AC4E2F8396}">
      <dgm:prSet/>
      <dgm:spPr/>
      <dgm:t>
        <a:bodyPr/>
        <a:lstStyle/>
        <a:p>
          <a:endParaRPr lang="en-US"/>
        </a:p>
      </dgm:t>
    </dgm:pt>
    <dgm:pt modelId="{88A8FE97-EFB2-4415-BAD4-A5F3E171FA8C}" type="sibTrans" cxnId="{609F2E09-C10F-4B6B-AB88-E7AC4E2F8396}">
      <dgm:prSet/>
      <dgm:spPr/>
      <dgm:t>
        <a:bodyPr/>
        <a:lstStyle/>
        <a:p>
          <a:endParaRPr lang="en-US"/>
        </a:p>
      </dgm:t>
    </dgm:pt>
    <dgm:pt modelId="{53D8FC0F-93B4-49BA-8D8A-26411660A170}" type="pres">
      <dgm:prSet presAssocID="{2F7F9C76-146A-4238-B3BF-D97804FA1C34}" presName="root" presStyleCnt="0">
        <dgm:presLayoutVars>
          <dgm:dir/>
          <dgm:resizeHandles val="exact"/>
        </dgm:presLayoutVars>
      </dgm:prSet>
      <dgm:spPr/>
    </dgm:pt>
    <dgm:pt modelId="{10A58862-D1D2-4F98-A9DC-E38698BBA3F3}" type="pres">
      <dgm:prSet presAssocID="{A5719292-9ED7-45E5-BA07-E5B9EC5739B1}" presName="compNode" presStyleCnt="0"/>
      <dgm:spPr/>
    </dgm:pt>
    <dgm:pt modelId="{A1A662B8-DE2B-40F8-BE08-A51D13ED5C63}" type="pres">
      <dgm:prSet presAssocID="{A5719292-9ED7-45E5-BA07-E5B9EC5739B1}" presName="bgRect" presStyleLbl="bgShp" presStyleIdx="0" presStyleCnt="3" custLinFactNeighborY="2397"/>
      <dgm:spPr/>
    </dgm:pt>
    <dgm:pt modelId="{268086C8-F901-441C-908E-551AD1FC1418}" type="pres">
      <dgm:prSet presAssocID="{A5719292-9ED7-45E5-BA07-E5B9EC5739B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821472E1-E812-47FB-ADA6-D7E6C32A3F53}" type="pres">
      <dgm:prSet presAssocID="{A5719292-9ED7-45E5-BA07-E5B9EC5739B1}" presName="spaceRect" presStyleCnt="0"/>
      <dgm:spPr/>
    </dgm:pt>
    <dgm:pt modelId="{1EB27620-A55C-402F-A240-0D2C45FB3158}" type="pres">
      <dgm:prSet presAssocID="{A5719292-9ED7-45E5-BA07-E5B9EC5739B1}" presName="parTx" presStyleLbl="revTx" presStyleIdx="0" presStyleCnt="3">
        <dgm:presLayoutVars>
          <dgm:chMax val="0"/>
          <dgm:chPref val="0"/>
        </dgm:presLayoutVars>
      </dgm:prSet>
      <dgm:spPr/>
    </dgm:pt>
    <dgm:pt modelId="{E528E1A0-BF60-42D3-AD8D-2A81C678BFF3}" type="pres">
      <dgm:prSet presAssocID="{EB1749E2-F0B4-482F-8619-0219DD7E160F}" presName="sibTrans" presStyleCnt="0"/>
      <dgm:spPr/>
    </dgm:pt>
    <dgm:pt modelId="{69800056-4DB7-4A7B-885B-9AF945679EA5}" type="pres">
      <dgm:prSet presAssocID="{2BE6C9A7-9494-445D-8F4F-725882038216}" presName="compNode" presStyleCnt="0"/>
      <dgm:spPr/>
    </dgm:pt>
    <dgm:pt modelId="{D963C065-4D32-4A42-8C76-C2DF11EAA6C4}" type="pres">
      <dgm:prSet presAssocID="{2BE6C9A7-9494-445D-8F4F-725882038216}" presName="bgRect" presStyleLbl="bgShp" presStyleIdx="1" presStyleCnt="3" custScaleY="179004"/>
      <dgm:spPr/>
    </dgm:pt>
    <dgm:pt modelId="{13A4324C-0444-41FF-B3F6-1616C2BE07B4}" type="pres">
      <dgm:prSet presAssocID="{2BE6C9A7-9494-445D-8F4F-72588203821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F5A28367-0469-40CE-8F82-84C7E4702FF8}" type="pres">
      <dgm:prSet presAssocID="{2BE6C9A7-9494-445D-8F4F-725882038216}" presName="spaceRect" presStyleCnt="0"/>
      <dgm:spPr/>
    </dgm:pt>
    <dgm:pt modelId="{3C5B6355-FE61-41C2-A984-0E46435F202C}" type="pres">
      <dgm:prSet presAssocID="{2BE6C9A7-9494-445D-8F4F-725882038216}" presName="parTx" presStyleLbl="revTx" presStyleIdx="1" presStyleCnt="3" custScaleY="134875">
        <dgm:presLayoutVars>
          <dgm:chMax val="0"/>
          <dgm:chPref val="0"/>
        </dgm:presLayoutVars>
      </dgm:prSet>
      <dgm:spPr/>
    </dgm:pt>
    <dgm:pt modelId="{69B3D0BD-5F05-4817-9C1B-BCB73EBDA5D2}" type="pres">
      <dgm:prSet presAssocID="{6C837E5E-D790-49B0-B8F5-EEDCE89FFAFB}" presName="sibTrans" presStyleCnt="0"/>
      <dgm:spPr/>
    </dgm:pt>
    <dgm:pt modelId="{C28BB923-A449-4D37-8007-E728126E04FA}" type="pres">
      <dgm:prSet presAssocID="{A31C3BAB-8D20-4531-9922-2D6051BF1123}" presName="compNode" presStyleCnt="0"/>
      <dgm:spPr/>
    </dgm:pt>
    <dgm:pt modelId="{E929C9AC-6A41-4585-9D4E-5DE237F0971B}" type="pres">
      <dgm:prSet presAssocID="{A31C3BAB-8D20-4531-9922-2D6051BF1123}" presName="bgRect" presStyleLbl="bgShp" presStyleIdx="2" presStyleCnt="3"/>
      <dgm:spPr/>
    </dgm:pt>
    <dgm:pt modelId="{E3A2E69A-4749-4A6F-BBC0-6C73797DF37D}" type="pres">
      <dgm:prSet presAssocID="{A31C3BAB-8D20-4531-9922-2D6051BF112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mbulance"/>
        </a:ext>
      </dgm:extLst>
    </dgm:pt>
    <dgm:pt modelId="{4CC5DD30-547B-4E18-8F88-0FC7B5003497}" type="pres">
      <dgm:prSet presAssocID="{A31C3BAB-8D20-4531-9922-2D6051BF1123}" presName="spaceRect" presStyleCnt="0"/>
      <dgm:spPr/>
    </dgm:pt>
    <dgm:pt modelId="{41EE1909-5824-4FE6-A709-F70624E2FDEF}" type="pres">
      <dgm:prSet presAssocID="{A31C3BAB-8D20-4531-9922-2D6051BF1123}" presName="parTx" presStyleLbl="revTx" presStyleIdx="2" presStyleCnt="3">
        <dgm:presLayoutVars>
          <dgm:chMax val="0"/>
          <dgm:chPref val="0"/>
        </dgm:presLayoutVars>
      </dgm:prSet>
      <dgm:spPr/>
    </dgm:pt>
  </dgm:ptLst>
  <dgm:cxnLst>
    <dgm:cxn modelId="{609F2E09-C10F-4B6B-AB88-E7AC4E2F8396}" srcId="{2F7F9C76-146A-4238-B3BF-D97804FA1C34}" destId="{A31C3BAB-8D20-4531-9922-2D6051BF1123}" srcOrd="2" destOrd="0" parTransId="{976E2282-0505-47C5-8468-37E21C8FD230}" sibTransId="{88A8FE97-EFB2-4415-BAD4-A5F3E171FA8C}"/>
    <dgm:cxn modelId="{02A1A861-FBB1-47CB-BC09-FC6AD2C9B0D4}" type="presOf" srcId="{A31C3BAB-8D20-4531-9922-2D6051BF1123}" destId="{41EE1909-5824-4FE6-A709-F70624E2FDEF}" srcOrd="0" destOrd="0" presId="urn:microsoft.com/office/officeart/2018/2/layout/IconVerticalSolidList"/>
    <dgm:cxn modelId="{B10ABD69-140A-4B13-9C69-8E68F242D8A8}" type="presOf" srcId="{2BE6C9A7-9494-445D-8F4F-725882038216}" destId="{3C5B6355-FE61-41C2-A984-0E46435F202C}" srcOrd="0" destOrd="0" presId="urn:microsoft.com/office/officeart/2018/2/layout/IconVerticalSolidList"/>
    <dgm:cxn modelId="{4D512DB8-5B33-4B36-BC98-A6C3DE9CF16C}" srcId="{2F7F9C76-146A-4238-B3BF-D97804FA1C34}" destId="{A5719292-9ED7-45E5-BA07-E5B9EC5739B1}" srcOrd="0" destOrd="0" parTransId="{F18F5DBE-2987-4C24-80DB-4E65E42AFF39}" sibTransId="{EB1749E2-F0B4-482F-8619-0219DD7E160F}"/>
    <dgm:cxn modelId="{5B2498E5-0BD7-4493-8F1C-9DCA26B2F3BA}" srcId="{2F7F9C76-146A-4238-B3BF-D97804FA1C34}" destId="{2BE6C9A7-9494-445D-8F4F-725882038216}" srcOrd="1" destOrd="0" parTransId="{BCD96AB2-E9CD-4205-9C9C-2923AD6F4AC6}" sibTransId="{6C837E5E-D790-49B0-B8F5-EEDCE89FFAFB}"/>
    <dgm:cxn modelId="{4DD42EEB-21DC-43D8-A14F-5253EAEE8411}" type="presOf" srcId="{A5719292-9ED7-45E5-BA07-E5B9EC5739B1}" destId="{1EB27620-A55C-402F-A240-0D2C45FB3158}" srcOrd="0" destOrd="0" presId="urn:microsoft.com/office/officeart/2018/2/layout/IconVerticalSolidList"/>
    <dgm:cxn modelId="{22BE4FEC-0019-48C6-B2A7-8024EDA28BF2}" type="presOf" srcId="{2F7F9C76-146A-4238-B3BF-D97804FA1C34}" destId="{53D8FC0F-93B4-49BA-8D8A-26411660A170}" srcOrd="0" destOrd="0" presId="urn:microsoft.com/office/officeart/2018/2/layout/IconVerticalSolidList"/>
    <dgm:cxn modelId="{5C06A0FB-1C72-4E2E-94C0-69C081B52550}" type="presParOf" srcId="{53D8FC0F-93B4-49BA-8D8A-26411660A170}" destId="{10A58862-D1D2-4F98-A9DC-E38698BBA3F3}" srcOrd="0" destOrd="0" presId="urn:microsoft.com/office/officeart/2018/2/layout/IconVerticalSolidList"/>
    <dgm:cxn modelId="{41561DD3-9293-4539-9502-4378B1B21FAC}" type="presParOf" srcId="{10A58862-D1D2-4F98-A9DC-E38698BBA3F3}" destId="{A1A662B8-DE2B-40F8-BE08-A51D13ED5C63}" srcOrd="0" destOrd="0" presId="urn:microsoft.com/office/officeart/2018/2/layout/IconVerticalSolidList"/>
    <dgm:cxn modelId="{723828D6-3020-461F-A99A-FDA712F47861}" type="presParOf" srcId="{10A58862-D1D2-4F98-A9DC-E38698BBA3F3}" destId="{268086C8-F901-441C-908E-551AD1FC1418}" srcOrd="1" destOrd="0" presId="urn:microsoft.com/office/officeart/2018/2/layout/IconVerticalSolidList"/>
    <dgm:cxn modelId="{5AD198A7-AA0E-4917-A7D2-83FED486AE27}" type="presParOf" srcId="{10A58862-D1D2-4F98-A9DC-E38698BBA3F3}" destId="{821472E1-E812-47FB-ADA6-D7E6C32A3F53}" srcOrd="2" destOrd="0" presId="urn:microsoft.com/office/officeart/2018/2/layout/IconVerticalSolidList"/>
    <dgm:cxn modelId="{49298148-698D-4DDD-AAD2-1502BF6EDA1D}" type="presParOf" srcId="{10A58862-D1D2-4F98-A9DC-E38698BBA3F3}" destId="{1EB27620-A55C-402F-A240-0D2C45FB3158}" srcOrd="3" destOrd="0" presId="urn:microsoft.com/office/officeart/2018/2/layout/IconVerticalSolidList"/>
    <dgm:cxn modelId="{48EE4ACB-A3EF-4DB9-AD9C-42E0CBF3AC66}" type="presParOf" srcId="{53D8FC0F-93B4-49BA-8D8A-26411660A170}" destId="{E528E1A0-BF60-42D3-AD8D-2A81C678BFF3}" srcOrd="1" destOrd="0" presId="urn:microsoft.com/office/officeart/2018/2/layout/IconVerticalSolidList"/>
    <dgm:cxn modelId="{66B067C3-D8C7-4A58-A705-C40C24897E4C}" type="presParOf" srcId="{53D8FC0F-93B4-49BA-8D8A-26411660A170}" destId="{69800056-4DB7-4A7B-885B-9AF945679EA5}" srcOrd="2" destOrd="0" presId="urn:microsoft.com/office/officeart/2018/2/layout/IconVerticalSolidList"/>
    <dgm:cxn modelId="{30AB6021-E3B7-43F6-8439-EF9E67F234CA}" type="presParOf" srcId="{69800056-4DB7-4A7B-885B-9AF945679EA5}" destId="{D963C065-4D32-4A42-8C76-C2DF11EAA6C4}" srcOrd="0" destOrd="0" presId="urn:microsoft.com/office/officeart/2018/2/layout/IconVerticalSolidList"/>
    <dgm:cxn modelId="{56F23DE7-C5D2-419E-973C-3899D3F17408}" type="presParOf" srcId="{69800056-4DB7-4A7B-885B-9AF945679EA5}" destId="{13A4324C-0444-41FF-B3F6-1616C2BE07B4}" srcOrd="1" destOrd="0" presId="urn:microsoft.com/office/officeart/2018/2/layout/IconVerticalSolidList"/>
    <dgm:cxn modelId="{CACE59DC-35AF-47CB-B934-DD7ED66DA255}" type="presParOf" srcId="{69800056-4DB7-4A7B-885B-9AF945679EA5}" destId="{F5A28367-0469-40CE-8F82-84C7E4702FF8}" srcOrd="2" destOrd="0" presId="urn:microsoft.com/office/officeart/2018/2/layout/IconVerticalSolidList"/>
    <dgm:cxn modelId="{25DF79E3-851C-44C5-BB20-1DFD43B2AE99}" type="presParOf" srcId="{69800056-4DB7-4A7B-885B-9AF945679EA5}" destId="{3C5B6355-FE61-41C2-A984-0E46435F202C}" srcOrd="3" destOrd="0" presId="urn:microsoft.com/office/officeart/2018/2/layout/IconVerticalSolidList"/>
    <dgm:cxn modelId="{6365FA23-7CEA-4271-9045-0D1A838684B5}" type="presParOf" srcId="{53D8FC0F-93B4-49BA-8D8A-26411660A170}" destId="{69B3D0BD-5F05-4817-9C1B-BCB73EBDA5D2}" srcOrd="3" destOrd="0" presId="urn:microsoft.com/office/officeart/2018/2/layout/IconVerticalSolidList"/>
    <dgm:cxn modelId="{8C8C4B18-316C-443D-B1CD-817FB8CFACBD}" type="presParOf" srcId="{53D8FC0F-93B4-49BA-8D8A-26411660A170}" destId="{C28BB923-A449-4D37-8007-E728126E04FA}" srcOrd="4" destOrd="0" presId="urn:microsoft.com/office/officeart/2018/2/layout/IconVerticalSolidList"/>
    <dgm:cxn modelId="{F9662F1A-15F4-44BC-9E8B-82D14333573A}" type="presParOf" srcId="{C28BB923-A449-4D37-8007-E728126E04FA}" destId="{E929C9AC-6A41-4585-9D4E-5DE237F0971B}" srcOrd="0" destOrd="0" presId="urn:microsoft.com/office/officeart/2018/2/layout/IconVerticalSolidList"/>
    <dgm:cxn modelId="{D77E3CDE-5966-4AC7-A450-DB4B73D94B49}" type="presParOf" srcId="{C28BB923-A449-4D37-8007-E728126E04FA}" destId="{E3A2E69A-4749-4A6F-BBC0-6C73797DF37D}" srcOrd="1" destOrd="0" presId="urn:microsoft.com/office/officeart/2018/2/layout/IconVerticalSolidList"/>
    <dgm:cxn modelId="{5CA7816A-79AA-40F5-BC59-CEE971BDE269}" type="presParOf" srcId="{C28BB923-A449-4D37-8007-E728126E04FA}" destId="{4CC5DD30-547B-4E18-8F88-0FC7B5003497}" srcOrd="2" destOrd="0" presId="urn:microsoft.com/office/officeart/2018/2/layout/IconVerticalSolidList"/>
    <dgm:cxn modelId="{5BE0DF17-81DC-403C-9405-C3778CB987D0}" type="presParOf" srcId="{C28BB923-A449-4D37-8007-E728126E04FA}" destId="{41EE1909-5824-4FE6-A709-F70624E2FDE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57C2C0-FDB7-433F-8408-8F24B5EF4540}"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5BF777FC-1551-4272-B065-82DDCD4F7964}">
      <dgm:prSet/>
      <dgm:spPr/>
      <dgm:t>
        <a:bodyPr/>
        <a:lstStyle/>
        <a:p>
          <a:pPr>
            <a:lnSpc>
              <a:spcPct val="100000"/>
            </a:lnSpc>
          </a:pPr>
          <a:r>
            <a:rPr lang="en-US"/>
            <a:t>One anesthesiologist medically directs concurrent (2-4) CRNAs or AAs (4 is the max)</a:t>
          </a:r>
        </a:p>
      </dgm:t>
    </dgm:pt>
    <dgm:pt modelId="{F6AE8F71-A4FE-47B3-9968-DA7F23082318}" type="parTrans" cxnId="{3AF1B057-8F42-465E-9844-5B76014E33B1}">
      <dgm:prSet/>
      <dgm:spPr/>
      <dgm:t>
        <a:bodyPr/>
        <a:lstStyle/>
        <a:p>
          <a:endParaRPr lang="en-US"/>
        </a:p>
      </dgm:t>
    </dgm:pt>
    <dgm:pt modelId="{C847014F-A4F5-489B-BA34-52FE42B4ACB3}" type="sibTrans" cxnId="{3AF1B057-8F42-465E-9844-5B76014E33B1}">
      <dgm:prSet/>
      <dgm:spPr/>
      <dgm:t>
        <a:bodyPr/>
        <a:lstStyle/>
        <a:p>
          <a:endParaRPr lang="en-US"/>
        </a:p>
      </dgm:t>
    </dgm:pt>
    <dgm:pt modelId="{38164B77-C0BB-46FB-B72D-64ECE1E3A5C9}">
      <dgm:prSet/>
      <dgm:spPr/>
      <dgm:t>
        <a:bodyPr/>
        <a:lstStyle/>
        <a:p>
          <a:pPr>
            <a:lnSpc>
              <a:spcPct val="100000"/>
            </a:lnSpc>
          </a:pPr>
          <a:r>
            <a:rPr lang="en-US"/>
            <a:t>The MDA bills QK and receives 50% reimbursement </a:t>
          </a:r>
        </a:p>
      </dgm:t>
    </dgm:pt>
    <dgm:pt modelId="{DB2F990F-637E-4126-9954-62824FF97A0D}" type="parTrans" cxnId="{3A12CD29-AB8D-4237-91BD-778C045F677B}">
      <dgm:prSet/>
      <dgm:spPr/>
      <dgm:t>
        <a:bodyPr/>
        <a:lstStyle/>
        <a:p>
          <a:endParaRPr lang="en-US"/>
        </a:p>
      </dgm:t>
    </dgm:pt>
    <dgm:pt modelId="{DBFC8D96-A2AE-411C-BDDC-C5F99697E37B}" type="sibTrans" cxnId="{3A12CD29-AB8D-4237-91BD-778C045F677B}">
      <dgm:prSet/>
      <dgm:spPr/>
      <dgm:t>
        <a:bodyPr/>
        <a:lstStyle/>
        <a:p>
          <a:endParaRPr lang="en-US"/>
        </a:p>
      </dgm:t>
    </dgm:pt>
    <dgm:pt modelId="{70532F68-57E4-4A16-A603-8EFC1B83F3B5}">
      <dgm:prSet/>
      <dgm:spPr/>
      <dgm:t>
        <a:bodyPr/>
        <a:lstStyle/>
        <a:p>
          <a:pPr>
            <a:lnSpc>
              <a:spcPct val="100000"/>
            </a:lnSpc>
          </a:pPr>
          <a:r>
            <a:rPr lang="en-US"/>
            <a:t>The CRNA bills QX and receives 50% reimbursement</a:t>
          </a:r>
        </a:p>
      </dgm:t>
    </dgm:pt>
    <dgm:pt modelId="{01522E20-56F5-4C61-BEF9-CA8E65433D20}" type="parTrans" cxnId="{27842FDB-E817-41CB-9E64-F0CDBEEF4485}">
      <dgm:prSet/>
      <dgm:spPr/>
      <dgm:t>
        <a:bodyPr/>
        <a:lstStyle/>
        <a:p>
          <a:endParaRPr lang="en-US"/>
        </a:p>
      </dgm:t>
    </dgm:pt>
    <dgm:pt modelId="{7A3BA4B9-CDE9-40F8-BFF9-6F962F5BC21B}" type="sibTrans" cxnId="{27842FDB-E817-41CB-9E64-F0CDBEEF4485}">
      <dgm:prSet/>
      <dgm:spPr/>
      <dgm:t>
        <a:bodyPr/>
        <a:lstStyle/>
        <a:p>
          <a:endParaRPr lang="en-US"/>
        </a:p>
      </dgm:t>
    </dgm:pt>
    <dgm:pt modelId="{AEC02D74-748A-48CB-810A-453FDAB84627}">
      <dgm:prSet/>
      <dgm:spPr/>
      <dgm:t>
        <a:bodyPr/>
        <a:lstStyle/>
        <a:p>
          <a:pPr>
            <a:lnSpc>
              <a:spcPct val="100000"/>
            </a:lnSpc>
          </a:pPr>
          <a:r>
            <a:rPr lang="en-US"/>
            <a:t>If there are 4 cases, it will take 5 anesthesia providers </a:t>
          </a:r>
        </a:p>
      </dgm:t>
    </dgm:pt>
    <dgm:pt modelId="{7BE9B567-E965-4C37-9A53-C69765C1E68F}" type="parTrans" cxnId="{AAE5FAB1-5DC2-4211-9679-7DC59EC52BF8}">
      <dgm:prSet/>
      <dgm:spPr/>
      <dgm:t>
        <a:bodyPr/>
        <a:lstStyle/>
        <a:p>
          <a:endParaRPr lang="en-US"/>
        </a:p>
      </dgm:t>
    </dgm:pt>
    <dgm:pt modelId="{92128D35-B309-4919-9CD5-88B4998B8024}" type="sibTrans" cxnId="{AAE5FAB1-5DC2-4211-9679-7DC59EC52BF8}">
      <dgm:prSet/>
      <dgm:spPr/>
      <dgm:t>
        <a:bodyPr/>
        <a:lstStyle/>
        <a:p>
          <a:endParaRPr lang="en-US"/>
        </a:p>
      </dgm:t>
    </dgm:pt>
    <dgm:pt modelId="{BCBE598A-3519-4FDE-B40E-E644DC02E6B8}">
      <dgm:prSet/>
      <dgm:spPr/>
      <dgm:t>
        <a:bodyPr/>
        <a:lstStyle/>
        <a:p>
          <a:pPr>
            <a:lnSpc>
              <a:spcPct val="100000"/>
            </a:lnSpc>
          </a:pPr>
          <a:r>
            <a:rPr lang="en-US" dirty="0"/>
            <a:t>4 providers are generating money and 1 is not (up to 80 percent of all hospitals directly or indirectly subsidize their anesthesia services. )</a:t>
          </a:r>
        </a:p>
      </dgm:t>
    </dgm:pt>
    <dgm:pt modelId="{51691827-34E3-4496-97F1-3BF8B31764CA}" type="parTrans" cxnId="{3A00A4F2-BF7E-4F98-962C-0E122BF5FF55}">
      <dgm:prSet/>
      <dgm:spPr/>
      <dgm:t>
        <a:bodyPr/>
        <a:lstStyle/>
        <a:p>
          <a:endParaRPr lang="en-US"/>
        </a:p>
      </dgm:t>
    </dgm:pt>
    <dgm:pt modelId="{BFFECCA8-6595-404D-B58B-BA33D068D291}" type="sibTrans" cxnId="{3A00A4F2-BF7E-4F98-962C-0E122BF5FF55}">
      <dgm:prSet/>
      <dgm:spPr/>
      <dgm:t>
        <a:bodyPr/>
        <a:lstStyle/>
        <a:p>
          <a:endParaRPr lang="en-US"/>
        </a:p>
      </dgm:t>
    </dgm:pt>
    <dgm:pt modelId="{6F439AB9-34CF-467C-9D46-8B5884555B33}">
      <dgm:prSet/>
      <dgm:spPr/>
      <dgm:t>
        <a:bodyPr/>
        <a:lstStyle/>
        <a:p>
          <a:pPr>
            <a:lnSpc>
              <a:spcPct val="100000"/>
            </a:lnSpc>
          </a:pPr>
          <a:r>
            <a:rPr lang="en-US"/>
            <a:t>Could be done with 4 CRNAs billing QZ and not medically directed</a:t>
          </a:r>
        </a:p>
      </dgm:t>
    </dgm:pt>
    <dgm:pt modelId="{70A8674F-AB1F-4018-9F98-160DB2193AEB}" type="parTrans" cxnId="{BC724EC8-AD65-42AA-9372-9050AAC32512}">
      <dgm:prSet/>
      <dgm:spPr/>
      <dgm:t>
        <a:bodyPr/>
        <a:lstStyle/>
        <a:p>
          <a:endParaRPr lang="en-US"/>
        </a:p>
      </dgm:t>
    </dgm:pt>
    <dgm:pt modelId="{771FE44F-6E67-46A1-A523-EB7657D2B49E}" type="sibTrans" cxnId="{BC724EC8-AD65-42AA-9372-9050AAC32512}">
      <dgm:prSet/>
      <dgm:spPr/>
      <dgm:t>
        <a:bodyPr/>
        <a:lstStyle/>
        <a:p>
          <a:endParaRPr lang="en-US"/>
        </a:p>
      </dgm:t>
    </dgm:pt>
    <dgm:pt modelId="{272EAA4C-CA3F-477E-99C5-CEA0F3EFA51C}" type="pres">
      <dgm:prSet presAssocID="{1A57C2C0-FDB7-433F-8408-8F24B5EF4540}" presName="root" presStyleCnt="0">
        <dgm:presLayoutVars>
          <dgm:dir/>
          <dgm:resizeHandles val="exact"/>
        </dgm:presLayoutVars>
      </dgm:prSet>
      <dgm:spPr/>
    </dgm:pt>
    <dgm:pt modelId="{9DDCD9A8-B0EA-424E-A36D-129CA71EADD3}" type="pres">
      <dgm:prSet presAssocID="{5BF777FC-1551-4272-B065-82DDCD4F7964}" presName="compNode" presStyleCnt="0"/>
      <dgm:spPr/>
    </dgm:pt>
    <dgm:pt modelId="{65DA8C7F-1ED2-43D3-ACCA-E90F4CF4FD2B}" type="pres">
      <dgm:prSet presAssocID="{5BF777FC-1551-4272-B065-82DDCD4F7964}" presName="bgRect" presStyleLbl="bgShp" presStyleIdx="0" presStyleCnt="6"/>
      <dgm:spPr/>
    </dgm:pt>
    <dgm:pt modelId="{B53DF77E-D447-4385-9BB2-91A47D6A4AF5}" type="pres">
      <dgm:prSet presAssocID="{5BF777FC-1551-4272-B065-82DDCD4F796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CDA70A79-265C-4FDE-93EB-57221255CC62}" type="pres">
      <dgm:prSet presAssocID="{5BF777FC-1551-4272-B065-82DDCD4F7964}" presName="spaceRect" presStyleCnt="0"/>
      <dgm:spPr/>
    </dgm:pt>
    <dgm:pt modelId="{515B6C1A-490C-4FD0-A91F-EA42BA71B84B}" type="pres">
      <dgm:prSet presAssocID="{5BF777FC-1551-4272-B065-82DDCD4F7964}" presName="parTx" presStyleLbl="revTx" presStyleIdx="0" presStyleCnt="6">
        <dgm:presLayoutVars>
          <dgm:chMax val="0"/>
          <dgm:chPref val="0"/>
        </dgm:presLayoutVars>
      </dgm:prSet>
      <dgm:spPr/>
    </dgm:pt>
    <dgm:pt modelId="{619686E5-EEDE-4780-A814-BAAE2679343F}" type="pres">
      <dgm:prSet presAssocID="{C847014F-A4F5-489B-BA34-52FE42B4ACB3}" presName="sibTrans" presStyleCnt="0"/>
      <dgm:spPr/>
    </dgm:pt>
    <dgm:pt modelId="{BD0DF9A8-0EF9-4012-874B-15CB9150493D}" type="pres">
      <dgm:prSet presAssocID="{38164B77-C0BB-46FB-B72D-64ECE1E3A5C9}" presName="compNode" presStyleCnt="0"/>
      <dgm:spPr/>
    </dgm:pt>
    <dgm:pt modelId="{CE27C297-9381-48E1-BE2A-4AD139A2CFE6}" type="pres">
      <dgm:prSet presAssocID="{38164B77-C0BB-46FB-B72D-64ECE1E3A5C9}" presName="bgRect" presStyleLbl="bgShp" presStyleIdx="1" presStyleCnt="6"/>
      <dgm:spPr/>
    </dgm:pt>
    <dgm:pt modelId="{18EA59FD-779D-4957-A938-B016219AD5A0}" type="pres">
      <dgm:prSet presAssocID="{38164B77-C0BB-46FB-B72D-64ECE1E3A5C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45F650BC-72D9-4CF2-87D6-E417196FA36E}" type="pres">
      <dgm:prSet presAssocID="{38164B77-C0BB-46FB-B72D-64ECE1E3A5C9}" presName="spaceRect" presStyleCnt="0"/>
      <dgm:spPr/>
    </dgm:pt>
    <dgm:pt modelId="{189874EE-326C-47F3-9EF5-D073BC97AD0C}" type="pres">
      <dgm:prSet presAssocID="{38164B77-C0BB-46FB-B72D-64ECE1E3A5C9}" presName="parTx" presStyleLbl="revTx" presStyleIdx="1" presStyleCnt="6">
        <dgm:presLayoutVars>
          <dgm:chMax val="0"/>
          <dgm:chPref val="0"/>
        </dgm:presLayoutVars>
      </dgm:prSet>
      <dgm:spPr/>
    </dgm:pt>
    <dgm:pt modelId="{234DB964-89DA-4B89-8048-A7A7AEBE9A21}" type="pres">
      <dgm:prSet presAssocID="{DBFC8D96-A2AE-411C-BDDC-C5F99697E37B}" presName="sibTrans" presStyleCnt="0"/>
      <dgm:spPr/>
    </dgm:pt>
    <dgm:pt modelId="{9C38C75B-BB13-4BC3-B16F-9319F23A9868}" type="pres">
      <dgm:prSet presAssocID="{70532F68-57E4-4A16-A603-8EFC1B83F3B5}" presName="compNode" presStyleCnt="0"/>
      <dgm:spPr/>
    </dgm:pt>
    <dgm:pt modelId="{1046A2BD-FC5C-475E-9DBB-0B17A78C3C19}" type="pres">
      <dgm:prSet presAssocID="{70532F68-57E4-4A16-A603-8EFC1B83F3B5}" presName="bgRect" presStyleLbl="bgShp" presStyleIdx="2" presStyleCnt="6"/>
      <dgm:spPr/>
    </dgm:pt>
    <dgm:pt modelId="{0D6E22CA-B8DF-44ED-8C37-CAB678CC2899}" type="pres">
      <dgm:prSet presAssocID="{70532F68-57E4-4A16-A603-8EFC1B83F3B5}"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330E834A-85B3-4BA3-A757-338E977FD73A}" type="pres">
      <dgm:prSet presAssocID="{70532F68-57E4-4A16-A603-8EFC1B83F3B5}" presName="spaceRect" presStyleCnt="0"/>
      <dgm:spPr/>
    </dgm:pt>
    <dgm:pt modelId="{FE1FEBAB-28D6-4FDD-9788-3DA5F7ACADF5}" type="pres">
      <dgm:prSet presAssocID="{70532F68-57E4-4A16-A603-8EFC1B83F3B5}" presName="parTx" presStyleLbl="revTx" presStyleIdx="2" presStyleCnt="6">
        <dgm:presLayoutVars>
          <dgm:chMax val="0"/>
          <dgm:chPref val="0"/>
        </dgm:presLayoutVars>
      </dgm:prSet>
      <dgm:spPr/>
    </dgm:pt>
    <dgm:pt modelId="{5D274ED8-E45F-4ED3-8431-DFEC7BEA3173}" type="pres">
      <dgm:prSet presAssocID="{7A3BA4B9-CDE9-40F8-BFF9-6F962F5BC21B}" presName="sibTrans" presStyleCnt="0"/>
      <dgm:spPr/>
    </dgm:pt>
    <dgm:pt modelId="{61575F4A-1B3B-4F14-83CF-C98CB37F9226}" type="pres">
      <dgm:prSet presAssocID="{AEC02D74-748A-48CB-810A-453FDAB84627}" presName="compNode" presStyleCnt="0"/>
      <dgm:spPr/>
    </dgm:pt>
    <dgm:pt modelId="{0A23D5B7-1952-45DE-80E7-9A26FEF69971}" type="pres">
      <dgm:prSet presAssocID="{AEC02D74-748A-48CB-810A-453FDAB84627}" presName="bgRect" presStyleLbl="bgShp" presStyleIdx="3" presStyleCnt="6"/>
      <dgm:spPr/>
    </dgm:pt>
    <dgm:pt modelId="{696946DB-D736-47D2-BC3C-DC368B61F97A}" type="pres">
      <dgm:prSet presAssocID="{AEC02D74-748A-48CB-810A-453FDAB84627}"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tor"/>
        </a:ext>
      </dgm:extLst>
    </dgm:pt>
    <dgm:pt modelId="{63553204-49EC-4B82-9EC0-35CE309F7F4E}" type="pres">
      <dgm:prSet presAssocID="{AEC02D74-748A-48CB-810A-453FDAB84627}" presName="spaceRect" presStyleCnt="0"/>
      <dgm:spPr/>
    </dgm:pt>
    <dgm:pt modelId="{190C4EEE-8D0F-4A60-8494-A02DCF94A97C}" type="pres">
      <dgm:prSet presAssocID="{AEC02D74-748A-48CB-810A-453FDAB84627}" presName="parTx" presStyleLbl="revTx" presStyleIdx="3" presStyleCnt="6">
        <dgm:presLayoutVars>
          <dgm:chMax val="0"/>
          <dgm:chPref val="0"/>
        </dgm:presLayoutVars>
      </dgm:prSet>
      <dgm:spPr/>
    </dgm:pt>
    <dgm:pt modelId="{7C0B2943-F3B2-40F9-9313-462CDD0FDEBB}" type="pres">
      <dgm:prSet presAssocID="{92128D35-B309-4919-9CD5-88B4998B8024}" presName="sibTrans" presStyleCnt="0"/>
      <dgm:spPr/>
    </dgm:pt>
    <dgm:pt modelId="{4A820767-889C-4329-8D31-66FDC22A8118}" type="pres">
      <dgm:prSet presAssocID="{BCBE598A-3519-4FDE-B40E-E644DC02E6B8}" presName="compNode" presStyleCnt="0"/>
      <dgm:spPr/>
    </dgm:pt>
    <dgm:pt modelId="{E5093F2B-B9D4-4BA5-A368-F412AB180DEC}" type="pres">
      <dgm:prSet presAssocID="{BCBE598A-3519-4FDE-B40E-E644DC02E6B8}" presName="bgRect" presStyleLbl="bgShp" presStyleIdx="4" presStyleCnt="6" custLinFactNeighborY="3009"/>
      <dgm:spPr/>
    </dgm:pt>
    <dgm:pt modelId="{01A2FF00-9266-404D-960C-0F0713183FAA}" type="pres">
      <dgm:prSet presAssocID="{BCBE598A-3519-4FDE-B40E-E644DC02E6B8}"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oney"/>
        </a:ext>
      </dgm:extLst>
    </dgm:pt>
    <dgm:pt modelId="{3C6D831F-0B96-45F0-ABD1-23A1324C2DFF}" type="pres">
      <dgm:prSet presAssocID="{BCBE598A-3519-4FDE-B40E-E644DC02E6B8}" presName="spaceRect" presStyleCnt="0"/>
      <dgm:spPr/>
    </dgm:pt>
    <dgm:pt modelId="{CF694569-E734-4D51-8F27-D98432CC343A}" type="pres">
      <dgm:prSet presAssocID="{BCBE598A-3519-4FDE-B40E-E644DC02E6B8}" presName="parTx" presStyleLbl="revTx" presStyleIdx="4" presStyleCnt="6">
        <dgm:presLayoutVars>
          <dgm:chMax val="0"/>
          <dgm:chPref val="0"/>
        </dgm:presLayoutVars>
      </dgm:prSet>
      <dgm:spPr/>
    </dgm:pt>
    <dgm:pt modelId="{2FDB159D-0926-46F3-BF60-C37174F2FCE2}" type="pres">
      <dgm:prSet presAssocID="{BFFECCA8-6595-404D-B58B-BA33D068D291}" presName="sibTrans" presStyleCnt="0"/>
      <dgm:spPr/>
    </dgm:pt>
    <dgm:pt modelId="{B5EEE55C-4557-4A1B-BAFD-65367661191D}" type="pres">
      <dgm:prSet presAssocID="{6F439AB9-34CF-467C-9D46-8B5884555B33}" presName="compNode" presStyleCnt="0"/>
      <dgm:spPr/>
    </dgm:pt>
    <dgm:pt modelId="{25391C04-AE78-4BA4-91BE-F9C6469CC613}" type="pres">
      <dgm:prSet presAssocID="{6F439AB9-34CF-467C-9D46-8B5884555B33}" presName="bgRect" presStyleLbl="bgShp" presStyleIdx="5" presStyleCnt="6"/>
      <dgm:spPr/>
    </dgm:pt>
    <dgm:pt modelId="{BC13EC41-1BC1-4F66-A158-041C7BDFE58E}" type="pres">
      <dgm:prSet presAssocID="{6F439AB9-34CF-467C-9D46-8B5884555B3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Irritant"/>
        </a:ext>
      </dgm:extLst>
    </dgm:pt>
    <dgm:pt modelId="{2B0BD9C3-034E-42CE-9091-9EABA27B87A2}" type="pres">
      <dgm:prSet presAssocID="{6F439AB9-34CF-467C-9D46-8B5884555B33}" presName="spaceRect" presStyleCnt="0"/>
      <dgm:spPr/>
    </dgm:pt>
    <dgm:pt modelId="{50AA2AA9-DFD0-4B33-B7C0-492484780014}" type="pres">
      <dgm:prSet presAssocID="{6F439AB9-34CF-467C-9D46-8B5884555B33}" presName="parTx" presStyleLbl="revTx" presStyleIdx="5" presStyleCnt="6">
        <dgm:presLayoutVars>
          <dgm:chMax val="0"/>
          <dgm:chPref val="0"/>
        </dgm:presLayoutVars>
      </dgm:prSet>
      <dgm:spPr/>
    </dgm:pt>
  </dgm:ptLst>
  <dgm:cxnLst>
    <dgm:cxn modelId="{A096240C-36CA-44A1-963D-51107EB2E382}" type="presOf" srcId="{AEC02D74-748A-48CB-810A-453FDAB84627}" destId="{190C4EEE-8D0F-4A60-8494-A02DCF94A97C}" srcOrd="0" destOrd="0" presId="urn:microsoft.com/office/officeart/2018/2/layout/IconVerticalSolidList"/>
    <dgm:cxn modelId="{6584F70F-7DC8-4AE7-856D-BFE317BF8E67}" type="presOf" srcId="{6F439AB9-34CF-467C-9D46-8B5884555B33}" destId="{50AA2AA9-DFD0-4B33-B7C0-492484780014}" srcOrd="0" destOrd="0" presId="urn:microsoft.com/office/officeart/2018/2/layout/IconVerticalSolidList"/>
    <dgm:cxn modelId="{02E50222-5DA7-4E7B-B4A4-D6B06242D94C}" type="presOf" srcId="{BCBE598A-3519-4FDE-B40E-E644DC02E6B8}" destId="{CF694569-E734-4D51-8F27-D98432CC343A}" srcOrd="0" destOrd="0" presId="urn:microsoft.com/office/officeart/2018/2/layout/IconVerticalSolidList"/>
    <dgm:cxn modelId="{3A12CD29-AB8D-4237-91BD-778C045F677B}" srcId="{1A57C2C0-FDB7-433F-8408-8F24B5EF4540}" destId="{38164B77-C0BB-46FB-B72D-64ECE1E3A5C9}" srcOrd="1" destOrd="0" parTransId="{DB2F990F-637E-4126-9954-62824FF97A0D}" sibTransId="{DBFC8D96-A2AE-411C-BDDC-C5F99697E37B}"/>
    <dgm:cxn modelId="{1EEB1739-3635-4521-9174-1D44F97B247E}" type="presOf" srcId="{70532F68-57E4-4A16-A603-8EFC1B83F3B5}" destId="{FE1FEBAB-28D6-4FDD-9788-3DA5F7ACADF5}" srcOrd="0" destOrd="0" presId="urn:microsoft.com/office/officeart/2018/2/layout/IconVerticalSolidList"/>
    <dgm:cxn modelId="{A6767461-3699-4496-AF32-5A1118C8DB2D}" type="presOf" srcId="{5BF777FC-1551-4272-B065-82DDCD4F7964}" destId="{515B6C1A-490C-4FD0-A91F-EA42BA71B84B}" srcOrd="0" destOrd="0" presId="urn:microsoft.com/office/officeart/2018/2/layout/IconVerticalSolidList"/>
    <dgm:cxn modelId="{0EC14755-90CA-494C-9920-76B9F7FD8375}" type="presOf" srcId="{1A57C2C0-FDB7-433F-8408-8F24B5EF4540}" destId="{272EAA4C-CA3F-477E-99C5-CEA0F3EFA51C}" srcOrd="0" destOrd="0" presId="urn:microsoft.com/office/officeart/2018/2/layout/IconVerticalSolidList"/>
    <dgm:cxn modelId="{3AF1B057-8F42-465E-9844-5B76014E33B1}" srcId="{1A57C2C0-FDB7-433F-8408-8F24B5EF4540}" destId="{5BF777FC-1551-4272-B065-82DDCD4F7964}" srcOrd="0" destOrd="0" parTransId="{F6AE8F71-A4FE-47B3-9968-DA7F23082318}" sibTransId="{C847014F-A4F5-489B-BA34-52FE42B4ACB3}"/>
    <dgm:cxn modelId="{7CB1E15A-378B-4A0E-BB10-48F402BE9D70}" type="presOf" srcId="{38164B77-C0BB-46FB-B72D-64ECE1E3A5C9}" destId="{189874EE-326C-47F3-9EF5-D073BC97AD0C}" srcOrd="0" destOrd="0" presId="urn:microsoft.com/office/officeart/2018/2/layout/IconVerticalSolidList"/>
    <dgm:cxn modelId="{AAE5FAB1-5DC2-4211-9679-7DC59EC52BF8}" srcId="{1A57C2C0-FDB7-433F-8408-8F24B5EF4540}" destId="{AEC02D74-748A-48CB-810A-453FDAB84627}" srcOrd="3" destOrd="0" parTransId="{7BE9B567-E965-4C37-9A53-C69765C1E68F}" sibTransId="{92128D35-B309-4919-9CD5-88B4998B8024}"/>
    <dgm:cxn modelId="{BC724EC8-AD65-42AA-9372-9050AAC32512}" srcId="{1A57C2C0-FDB7-433F-8408-8F24B5EF4540}" destId="{6F439AB9-34CF-467C-9D46-8B5884555B33}" srcOrd="5" destOrd="0" parTransId="{70A8674F-AB1F-4018-9F98-160DB2193AEB}" sibTransId="{771FE44F-6E67-46A1-A523-EB7657D2B49E}"/>
    <dgm:cxn modelId="{27842FDB-E817-41CB-9E64-F0CDBEEF4485}" srcId="{1A57C2C0-FDB7-433F-8408-8F24B5EF4540}" destId="{70532F68-57E4-4A16-A603-8EFC1B83F3B5}" srcOrd="2" destOrd="0" parTransId="{01522E20-56F5-4C61-BEF9-CA8E65433D20}" sibTransId="{7A3BA4B9-CDE9-40F8-BFF9-6F962F5BC21B}"/>
    <dgm:cxn modelId="{3A00A4F2-BF7E-4F98-962C-0E122BF5FF55}" srcId="{1A57C2C0-FDB7-433F-8408-8F24B5EF4540}" destId="{BCBE598A-3519-4FDE-B40E-E644DC02E6B8}" srcOrd="4" destOrd="0" parTransId="{51691827-34E3-4496-97F1-3BF8B31764CA}" sibTransId="{BFFECCA8-6595-404D-B58B-BA33D068D291}"/>
    <dgm:cxn modelId="{ED1657BB-1DF9-4AE5-8E56-29C669B4A798}" type="presParOf" srcId="{272EAA4C-CA3F-477E-99C5-CEA0F3EFA51C}" destId="{9DDCD9A8-B0EA-424E-A36D-129CA71EADD3}" srcOrd="0" destOrd="0" presId="urn:microsoft.com/office/officeart/2018/2/layout/IconVerticalSolidList"/>
    <dgm:cxn modelId="{939B307A-6780-4C73-A301-9F996A884C01}" type="presParOf" srcId="{9DDCD9A8-B0EA-424E-A36D-129CA71EADD3}" destId="{65DA8C7F-1ED2-43D3-ACCA-E90F4CF4FD2B}" srcOrd="0" destOrd="0" presId="urn:microsoft.com/office/officeart/2018/2/layout/IconVerticalSolidList"/>
    <dgm:cxn modelId="{10010FD0-015F-40FB-99CE-F28D5A8BBE97}" type="presParOf" srcId="{9DDCD9A8-B0EA-424E-A36D-129CA71EADD3}" destId="{B53DF77E-D447-4385-9BB2-91A47D6A4AF5}" srcOrd="1" destOrd="0" presId="urn:microsoft.com/office/officeart/2018/2/layout/IconVerticalSolidList"/>
    <dgm:cxn modelId="{0D13CBBA-CC2B-43BD-92E1-EBB21EE0443E}" type="presParOf" srcId="{9DDCD9A8-B0EA-424E-A36D-129CA71EADD3}" destId="{CDA70A79-265C-4FDE-93EB-57221255CC62}" srcOrd="2" destOrd="0" presId="urn:microsoft.com/office/officeart/2018/2/layout/IconVerticalSolidList"/>
    <dgm:cxn modelId="{B92E6772-6718-49CB-9546-9A635BAE530C}" type="presParOf" srcId="{9DDCD9A8-B0EA-424E-A36D-129CA71EADD3}" destId="{515B6C1A-490C-4FD0-A91F-EA42BA71B84B}" srcOrd="3" destOrd="0" presId="urn:microsoft.com/office/officeart/2018/2/layout/IconVerticalSolidList"/>
    <dgm:cxn modelId="{4EC7F19E-8973-4034-9C07-655BFCCD129E}" type="presParOf" srcId="{272EAA4C-CA3F-477E-99C5-CEA0F3EFA51C}" destId="{619686E5-EEDE-4780-A814-BAAE2679343F}" srcOrd="1" destOrd="0" presId="urn:microsoft.com/office/officeart/2018/2/layout/IconVerticalSolidList"/>
    <dgm:cxn modelId="{05B83A2E-BF6D-4C3D-92DF-0F6637A82457}" type="presParOf" srcId="{272EAA4C-CA3F-477E-99C5-CEA0F3EFA51C}" destId="{BD0DF9A8-0EF9-4012-874B-15CB9150493D}" srcOrd="2" destOrd="0" presId="urn:microsoft.com/office/officeart/2018/2/layout/IconVerticalSolidList"/>
    <dgm:cxn modelId="{A0B5E4B1-2FCF-4B99-9F08-BC626BBD1D95}" type="presParOf" srcId="{BD0DF9A8-0EF9-4012-874B-15CB9150493D}" destId="{CE27C297-9381-48E1-BE2A-4AD139A2CFE6}" srcOrd="0" destOrd="0" presId="urn:microsoft.com/office/officeart/2018/2/layout/IconVerticalSolidList"/>
    <dgm:cxn modelId="{71069E47-F9B3-48E2-9111-48CBC95C4F63}" type="presParOf" srcId="{BD0DF9A8-0EF9-4012-874B-15CB9150493D}" destId="{18EA59FD-779D-4957-A938-B016219AD5A0}" srcOrd="1" destOrd="0" presId="urn:microsoft.com/office/officeart/2018/2/layout/IconVerticalSolidList"/>
    <dgm:cxn modelId="{76FBFC1C-1883-4111-A67F-CC4A7CE35717}" type="presParOf" srcId="{BD0DF9A8-0EF9-4012-874B-15CB9150493D}" destId="{45F650BC-72D9-4CF2-87D6-E417196FA36E}" srcOrd="2" destOrd="0" presId="urn:microsoft.com/office/officeart/2018/2/layout/IconVerticalSolidList"/>
    <dgm:cxn modelId="{68B26D8F-A37D-4E7E-BCCD-923F398C8C3D}" type="presParOf" srcId="{BD0DF9A8-0EF9-4012-874B-15CB9150493D}" destId="{189874EE-326C-47F3-9EF5-D073BC97AD0C}" srcOrd="3" destOrd="0" presId="urn:microsoft.com/office/officeart/2018/2/layout/IconVerticalSolidList"/>
    <dgm:cxn modelId="{801149D7-A63F-4582-82FB-094797C05F57}" type="presParOf" srcId="{272EAA4C-CA3F-477E-99C5-CEA0F3EFA51C}" destId="{234DB964-89DA-4B89-8048-A7A7AEBE9A21}" srcOrd="3" destOrd="0" presId="urn:microsoft.com/office/officeart/2018/2/layout/IconVerticalSolidList"/>
    <dgm:cxn modelId="{B659118B-DCAA-49BB-B950-D62DCA1E5DF3}" type="presParOf" srcId="{272EAA4C-CA3F-477E-99C5-CEA0F3EFA51C}" destId="{9C38C75B-BB13-4BC3-B16F-9319F23A9868}" srcOrd="4" destOrd="0" presId="urn:microsoft.com/office/officeart/2018/2/layout/IconVerticalSolidList"/>
    <dgm:cxn modelId="{52F6949A-2000-4CC2-810C-010A6DE6E887}" type="presParOf" srcId="{9C38C75B-BB13-4BC3-B16F-9319F23A9868}" destId="{1046A2BD-FC5C-475E-9DBB-0B17A78C3C19}" srcOrd="0" destOrd="0" presId="urn:microsoft.com/office/officeart/2018/2/layout/IconVerticalSolidList"/>
    <dgm:cxn modelId="{F53935BF-C43C-4273-ACBE-90421DE59766}" type="presParOf" srcId="{9C38C75B-BB13-4BC3-B16F-9319F23A9868}" destId="{0D6E22CA-B8DF-44ED-8C37-CAB678CC2899}" srcOrd="1" destOrd="0" presId="urn:microsoft.com/office/officeart/2018/2/layout/IconVerticalSolidList"/>
    <dgm:cxn modelId="{7681960B-D6C8-463D-B0EB-F5420E6455F2}" type="presParOf" srcId="{9C38C75B-BB13-4BC3-B16F-9319F23A9868}" destId="{330E834A-85B3-4BA3-A757-338E977FD73A}" srcOrd="2" destOrd="0" presId="urn:microsoft.com/office/officeart/2018/2/layout/IconVerticalSolidList"/>
    <dgm:cxn modelId="{E82C31A9-1A9E-44EA-B681-960B42B6FACB}" type="presParOf" srcId="{9C38C75B-BB13-4BC3-B16F-9319F23A9868}" destId="{FE1FEBAB-28D6-4FDD-9788-3DA5F7ACADF5}" srcOrd="3" destOrd="0" presId="urn:microsoft.com/office/officeart/2018/2/layout/IconVerticalSolidList"/>
    <dgm:cxn modelId="{18723409-3B4E-4116-B84B-2A7D494BD82A}" type="presParOf" srcId="{272EAA4C-CA3F-477E-99C5-CEA0F3EFA51C}" destId="{5D274ED8-E45F-4ED3-8431-DFEC7BEA3173}" srcOrd="5" destOrd="0" presId="urn:microsoft.com/office/officeart/2018/2/layout/IconVerticalSolidList"/>
    <dgm:cxn modelId="{78AA556C-BF66-4F49-9FF3-1AEBE13A6C5A}" type="presParOf" srcId="{272EAA4C-CA3F-477E-99C5-CEA0F3EFA51C}" destId="{61575F4A-1B3B-4F14-83CF-C98CB37F9226}" srcOrd="6" destOrd="0" presId="urn:microsoft.com/office/officeart/2018/2/layout/IconVerticalSolidList"/>
    <dgm:cxn modelId="{AA28E122-A1BB-4CDC-8DDA-197EEC3E0880}" type="presParOf" srcId="{61575F4A-1B3B-4F14-83CF-C98CB37F9226}" destId="{0A23D5B7-1952-45DE-80E7-9A26FEF69971}" srcOrd="0" destOrd="0" presId="urn:microsoft.com/office/officeart/2018/2/layout/IconVerticalSolidList"/>
    <dgm:cxn modelId="{4AF5BCE3-52E7-473A-8EAA-216488900CC9}" type="presParOf" srcId="{61575F4A-1B3B-4F14-83CF-C98CB37F9226}" destId="{696946DB-D736-47D2-BC3C-DC368B61F97A}" srcOrd="1" destOrd="0" presId="urn:microsoft.com/office/officeart/2018/2/layout/IconVerticalSolidList"/>
    <dgm:cxn modelId="{EEBD3669-BEC7-4F4F-A31F-B4489635470D}" type="presParOf" srcId="{61575F4A-1B3B-4F14-83CF-C98CB37F9226}" destId="{63553204-49EC-4B82-9EC0-35CE309F7F4E}" srcOrd="2" destOrd="0" presId="urn:microsoft.com/office/officeart/2018/2/layout/IconVerticalSolidList"/>
    <dgm:cxn modelId="{DCCBD21F-BFE7-4BEE-B164-BD1B815055AF}" type="presParOf" srcId="{61575F4A-1B3B-4F14-83CF-C98CB37F9226}" destId="{190C4EEE-8D0F-4A60-8494-A02DCF94A97C}" srcOrd="3" destOrd="0" presId="urn:microsoft.com/office/officeart/2018/2/layout/IconVerticalSolidList"/>
    <dgm:cxn modelId="{2C57F1E3-41A9-44EB-B418-63C546C93E47}" type="presParOf" srcId="{272EAA4C-CA3F-477E-99C5-CEA0F3EFA51C}" destId="{7C0B2943-F3B2-40F9-9313-462CDD0FDEBB}" srcOrd="7" destOrd="0" presId="urn:microsoft.com/office/officeart/2018/2/layout/IconVerticalSolidList"/>
    <dgm:cxn modelId="{98BC20EE-9FFF-4D5E-BDC6-6C85C2052FD6}" type="presParOf" srcId="{272EAA4C-CA3F-477E-99C5-CEA0F3EFA51C}" destId="{4A820767-889C-4329-8D31-66FDC22A8118}" srcOrd="8" destOrd="0" presId="urn:microsoft.com/office/officeart/2018/2/layout/IconVerticalSolidList"/>
    <dgm:cxn modelId="{A72B07E5-536B-4035-B77B-F0332290B12C}" type="presParOf" srcId="{4A820767-889C-4329-8D31-66FDC22A8118}" destId="{E5093F2B-B9D4-4BA5-A368-F412AB180DEC}" srcOrd="0" destOrd="0" presId="urn:microsoft.com/office/officeart/2018/2/layout/IconVerticalSolidList"/>
    <dgm:cxn modelId="{20C3BBCE-C2CF-40F5-8DDB-17ACF00A3781}" type="presParOf" srcId="{4A820767-889C-4329-8D31-66FDC22A8118}" destId="{01A2FF00-9266-404D-960C-0F0713183FAA}" srcOrd="1" destOrd="0" presId="urn:microsoft.com/office/officeart/2018/2/layout/IconVerticalSolidList"/>
    <dgm:cxn modelId="{A2595F5E-36B2-493B-9637-80AF8E514A7E}" type="presParOf" srcId="{4A820767-889C-4329-8D31-66FDC22A8118}" destId="{3C6D831F-0B96-45F0-ABD1-23A1324C2DFF}" srcOrd="2" destOrd="0" presId="urn:microsoft.com/office/officeart/2018/2/layout/IconVerticalSolidList"/>
    <dgm:cxn modelId="{EE29494D-6D7D-4322-B384-357BFAD5F0FF}" type="presParOf" srcId="{4A820767-889C-4329-8D31-66FDC22A8118}" destId="{CF694569-E734-4D51-8F27-D98432CC343A}" srcOrd="3" destOrd="0" presId="urn:microsoft.com/office/officeart/2018/2/layout/IconVerticalSolidList"/>
    <dgm:cxn modelId="{321DEDCE-6033-496E-AE5B-73D012832400}" type="presParOf" srcId="{272EAA4C-CA3F-477E-99C5-CEA0F3EFA51C}" destId="{2FDB159D-0926-46F3-BF60-C37174F2FCE2}" srcOrd="9" destOrd="0" presId="urn:microsoft.com/office/officeart/2018/2/layout/IconVerticalSolidList"/>
    <dgm:cxn modelId="{7245ACA7-B451-4D25-B5BC-AE884D228A44}" type="presParOf" srcId="{272EAA4C-CA3F-477E-99C5-CEA0F3EFA51C}" destId="{B5EEE55C-4557-4A1B-BAFD-65367661191D}" srcOrd="10" destOrd="0" presId="urn:microsoft.com/office/officeart/2018/2/layout/IconVerticalSolidList"/>
    <dgm:cxn modelId="{98FAADC7-33C9-4815-8D06-52DAAC5606C9}" type="presParOf" srcId="{B5EEE55C-4557-4A1B-BAFD-65367661191D}" destId="{25391C04-AE78-4BA4-91BE-F9C6469CC613}" srcOrd="0" destOrd="0" presId="urn:microsoft.com/office/officeart/2018/2/layout/IconVerticalSolidList"/>
    <dgm:cxn modelId="{526B0678-24DD-4B9B-B602-0CF62B7C6FC5}" type="presParOf" srcId="{B5EEE55C-4557-4A1B-BAFD-65367661191D}" destId="{BC13EC41-1BC1-4F66-A158-041C7BDFE58E}" srcOrd="1" destOrd="0" presId="urn:microsoft.com/office/officeart/2018/2/layout/IconVerticalSolidList"/>
    <dgm:cxn modelId="{DB393212-25E9-4F02-9327-B3D0EE4D2E10}" type="presParOf" srcId="{B5EEE55C-4557-4A1B-BAFD-65367661191D}" destId="{2B0BD9C3-034E-42CE-9091-9EABA27B87A2}" srcOrd="2" destOrd="0" presId="urn:microsoft.com/office/officeart/2018/2/layout/IconVerticalSolidList"/>
    <dgm:cxn modelId="{CB8CE0BE-8796-4B2E-AC40-B2E07AC25541}" type="presParOf" srcId="{B5EEE55C-4557-4A1B-BAFD-65367661191D}" destId="{50AA2AA9-DFD0-4B33-B7C0-49248478001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DEC16E-F30C-4632-B777-0C1E039338D0}" type="doc">
      <dgm:prSet loTypeId="urn:microsoft.com/office/officeart/2018/2/layout/IconVerticalSolidList" loCatId="icon" qsTypeId="urn:microsoft.com/office/officeart/2005/8/quickstyle/simple1" qsCatId="simple" csTypeId="urn:microsoft.com/office/officeart/2018/5/colors/Iconchunking_neutralicontext_accent0_3" csCatId="mainScheme" phldr="1"/>
      <dgm:spPr/>
      <dgm:t>
        <a:bodyPr/>
        <a:lstStyle/>
        <a:p>
          <a:endParaRPr lang="en-US"/>
        </a:p>
      </dgm:t>
    </dgm:pt>
    <dgm:pt modelId="{785A89C6-B882-480F-80F7-C2B244D43D6D}">
      <dgm:prSet custT="1"/>
      <dgm:spPr/>
      <dgm:t>
        <a:bodyPr/>
        <a:lstStyle/>
        <a:p>
          <a:pPr>
            <a:lnSpc>
              <a:spcPct val="100000"/>
            </a:lnSpc>
          </a:pPr>
          <a:r>
            <a:rPr lang="en-US" sz="1600" b="0" dirty="0"/>
            <a:t>The anesthesia care team model is a failed model!</a:t>
          </a:r>
        </a:p>
      </dgm:t>
    </dgm:pt>
    <dgm:pt modelId="{F8AEB21A-5F23-45D6-9D22-D5CBE3DC612B}" type="parTrans" cxnId="{B36EDE68-47E8-47BD-BA65-AC6522E95092}">
      <dgm:prSet/>
      <dgm:spPr/>
      <dgm:t>
        <a:bodyPr/>
        <a:lstStyle/>
        <a:p>
          <a:endParaRPr lang="en-US"/>
        </a:p>
      </dgm:t>
    </dgm:pt>
    <dgm:pt modelId="{0DCBA778-E578-447B-A51C-2E51374390EE}" type="sibTrans" cxnId="{B36EDE68-47E8-47BD-BA65-AC6522E95092}">
      <dgm:prSet/>
      <dgm:spPr/>
      <dgm:t>
        <a:bodyPr/>
        <a:lstStyle/>
        <a:p>
          <a:endParaRPr lang="en-US"/>
        </a:p>
      </dgm:t>
    </dgm:pt>
    <dgm:pt modelId="{C1581DEB-3C23-4E2F-9F19-D7E453316A90}">
      <dgm:prSet custT="1"/>
      <dgm:spPr/>
      <dgm:t>
        <a:bodyPr/>
        <a:lstStyle/>
        <a:p>
          <a:pPr>
            <a:lnSpc>
              <a:spcPct val="100000"/>
            </a:lnSpc>
          </a:pPr>
          <a:r>
            <a:rPr lang="en-US" sz="1600" b="0" dirty="0"/>
            <a:t>Creates 2 bills instead of 1</a:t>
          </a:r>
        </a:p>
      </dgm:t>
    </dgm:pt>
    <dgm:pt modelId="{EE17B96A-7159-4A7A-9DBA-78CAA7FAEFD1}" type="parTrans" cxnId="{777EDAAE-36DB-4B05-AD28-20066C89CA54}">
      <dgm:prSet/>
      <dgm:spPr/>
      <dgm:t>
        <a:bodyPr/>
        <a:lstStyle/>
        <a:p>
          <a:endParaRPr lang="en-US"/>
        </a:p>
      </dgm:t>
    </dgm:pt>
    <dgm:pt modelId="{C65467A4-E50E-4ACC-9697-E971308476FA}" type="sibTrans" cxnId="{777EDAAE-36DB-4B05-AD28-20066C89CA54}">
      <dgm:prSet/>
      <dgm:spPr/>
      <dgm:t>
        <a:bodyPr/>
        <a:lstStyle/>
        <a:p>
          <a:endParaRPr lang="en-US"/>
        </a:p>
      </dgm:t>
    </dgm:pt>
    <dgm:pt modelId="{F21E18C7-0BB5-43FE-9FE0-EC82E4026F9C}">
      <dgm:prSet custT="1"/>
      <dgm:spPr/>
      <dgm:t>
        <a:bodyPr/>
        <a:lstStyle/>
        <a:p>
          <a:pPr>
            <a:lnSpc>
              <a:spcPct val="100000"/>
            </a:lnSpc>
          </a:pPr>
          <a:r>
            <a:rPr lang="en-US" sz="1600" b="0" dirty="0"/>
            <a:t>TEFRA rules must be met and if not, fraud is a possibility </a:t>
          </a:r>
        </a:p>
      </dgm:t>
    </dgm:pt>
    <dgm:pt modelId="{FFC5FAF4-4297-48C2-B4A6-48B5D7552303}" type="parTrans" cxnId="{06582E28-4C88-42A4-A688-60B5F4759CCD}">
      <dgm:prSet/>
      <dgm:spPr/>
      <dgm:t>
        <a:bodyPr/>
        <a:lstStyle/>
        <a:p>
          <a:endParaRPr lang="en-US"/>
        </a:p>
      </dgm:t>
    </dgm:pt>
    <dgm:pt modelId="{1833EE73-D103-41D0-A501-685A6C5B732D}" type="sibTrans" cxnId="{06582E28-4C88-42A4-A688-60B5F4759CCD}">
      <dgm:prSet/>
      <dgm:spPr/>
      <dgm:t>
        <a:bodyPr/>
        <a:lstStyle/>
        <a:p>
          <a:endParaRPr lang="en-US"/>
        </a:p>
      </dgm:t>
    </dgm:pt>
    <dgm:pt modelId="{DF4F93FC-AD26-4CF5-A39A-017D7CC41188}">
      <dgm:prSet/>
      <dgm:spPr/>
      <dgm:t>
        <a:bodyPr/>
        <a:lstStyle/>
        <a:p>
          <a:pPr>
            <a:lnSpc>
              <a:spcPct val="100000"/>
            </a:lnSpc>
          </a:pPr>
          <a:r>
            <a:rPr lang="en-US" dirty="0"/>
            <a:t>Inefficiency in time utilization waiting for the anesthesiologist to show up for induction (Epstein article in Anesthesiology)</a:t>
          </a:r>
        </a:p>
      </dgm:t>
    </dgm:pt>
    <dgm:pt modelId="{EF376193-08CA-4CB8-8EF2-71BFFD2DCFD6}" type="parTrans" cxnId="{EE5AE8F3-1C84-43DD-A6A2-20AA9A5F5414}">
      <dgm:prSet/>
      <dgm:spPr/>
      <dgm:t>
        <a:bodyPr/>
        <a:lstStyle/>
        <a:p>
          <a:endParaRPr lang="en-US"/>
        </a:p>
      </dgm:t>
    </dgm:pt>
    <dgm:pt modelId="{A6737EA5-EAED-4B83-8867-9058F3F6E577}" type="sibTrans" cxnId="{EE5AE8F3-1C84-43DD-A6A2-20AA9A5F5414}">
      <dgm:prSet/>
      <dgm:spPr/>
      <dgm:t>
        <a:bodyPr/>
        <a:lstStyle/>
        <a:p>
          <a:endParaRPr lang="en-US"/>
        </a:p>
      </dgm:t>
    </dgm:pt>
    <dgm:pt modelId="{4434C2A2-EF59-4C04-9E54-DC999C45439C}">
      <dgm:prSet/>
      <dgm:spPr/>
      <dgm:t>
        <a:bodyPr/>
        <a:lstStyle/>
        <a:p>
          <a:pPr>
            <a:lnSpc>
              <a:spcPct val="100000"/>
            </a:lnSpc>
          </a:pPr>
          <a:r>
            <a:rPr lang="en-US"/>
            <a:t>Creates subsidy by the hospital or ASC</a:t>
          </a:r>
        </a:p>
      </dgm:t>
    </dgm:pt>
    <dgm:pt modelId="{4B8BF344-7275-4F6F-B3BC-E744601808AA}" type="parTrans" cxnId="{B02BFD4C-3F62-4297-8C1C-AFF2BACD0FE0}">
      <dgm:prSet/>
      <dgm:spPr/>
      <dgm:t>
        <a:bodyPr/>
        <a:lstStyle/>
        <a:p>
          <a:endParaRPr lang="en-US"/>
        </a:p>
      </dgm:t>
    </dgm:pt>
    <dgm:pt modelId="{B084CA92-5A69-4106-98D3-73A94D91EC9B}" type="sibTrans" cxnId="{B02BFD4C-3F62-4297-8C1C-AFF2BACD0FE0}">
      <dgm:prSet/>
      <dgm:spPr/>
      <dgm:t>
        <a:bodyPr/>
        <a:lstStyle/>
        <a:p>
          <a:endParaRPr lang="en-US"/>
        </a:p>
      </dgm:t>
    </dgm:pt>
    <dgm:pt modelId="{3376B510-2D59-4BBE-9377-1AE37759B758}">
      <dgm:prSet/>
      <dgm:spPr/>
      <dgm:t>
        <a:bodyPr/>
        <a:lstStyle/>
        <a:p>
          <a:pPr>
            <a:lnSpc>
              <a:spcPct val="100000"/>
            </a:lnSpc>
          </a:pPr>
          <a:r>
            <a:rPr lang="en-US" b="0" dirty="0"/>
            <a:t>In summary, it’s inefficient, costly, decreases productivity and does not increase the quality or safety of patient care</a:t>
          </a:r>
        </a:p>
      </dgm:t>
    </dgm:pt>
    <dgm:pt modelId="{8BABA66D-342F-4A3D-8C3A-A2548A8F552B}" type="parTrans" cxnId="{883DB7D6-7F24-46D5-9FF3-EA3484CA73C1}">
      <dgm:prSet/>
      <dgm:spPr/>
      <dgm:t>
        <a:bodyPr/>
        <a:lstStyle/>
        <a:p>
          <a:endParaRPr lang="en-US"/>
        </a:p>
      </dgm:t>
    </dgm:pt>
    <dgm:pt modelId="{5F95FD17-506F-41D1-9483-023BFF1FBE80}" type="sibTrans" cxnId="{883DB7D6-7F24-46D5-9FF3-EA3484CA73C1}">
      <dgm:prSet/>
      <dgm:spPr/>
      <dgm:t>
        <a:bodyPr/>
        <a:lstStyle/>
        <a:p>
          <a:endParaRPr lang="en-US"/>
        </a:p>
      </dgm:t>
    </dgm:pt>
    <dgm:pt modelId="{0C35D7CC-DECC-42D3-BCFA-F2544FB14D5F}" type="pres">
      <dgm:prSet presAssocID="{21DEC16E-F30C-4632-B777-0C1E039338D0}" presName="root" presStyleCnt="0">
        <dgm:presLayoutVars>
          <dgm:dir/>
          <dgm:resizeHandles val="exact"/>
        </dgm:presLayoutVars>
      </dgm:prSet>
      <dgm:spPr/>
    </dgm:pt>
    <dgm:pt modelId="{CE2E15B1-83B3-46DE-ACE2-CC03C1D33C17}" type="pres">
      <dgm:prSet presAssocID="{785A89C6-B882-480F-80F7-C2B244D43D6D}" presName="compNode" presStyleCnt="0"/>
      <dgm:spPr/>
    </dgm:pt>
    <dgm:pt modelId="{6A1D5BA8-A9AF-4CF4-B223-433E9F563CC6}" type="pres">
      <dgm:prSet presAssocID="{785A89C6-B882-480F-80F7-C2B244D43D6D}" presName="bgRect" presStyleLbl="bgShp" presStyleIdx="0" presStyleCnt="6"/>
      <dgm:spPr/>
    </dgm:pt>
    <dgm:pt modelId="{2753BF21-8C1D-4653-BA4F-D3BC8791B0EB}" type="pres">
      <dgm:prSet presAssocID="{785A89C6-B882-480F-80F7-C2B244D43D6D}"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965F5AC8-EDA7-45FD-8BDE-B5D41EE46199}" type="pres">
      <dgm:prSet presAssocID="{785A89C6-B882-480F-80F7-C2B244D43D6D}" presName="spaceRect" presStyleCnt="0"/>
      <dgm:spPr/>
    </dgm:pt>
    <dgm:pt modelId="{FEBCB05F-EC20-470A-AC32-D28EA520C781}" type="pres">
      <dgm:prSet presAssocID="{785A89C6-B882-480F-80F7-C2B244D43D6D}" presName="parTx" presStyleLbl="revTx" presStyleIdx="0" presStyleCnt="6">
        <dgm:presLayoutVars>
          <dgm:chMax val="0"/>
          <dgm:chPref val="0"/>
        </dgm:presLayoutVars>
      </dgm:prSet>
      <dgm:spPr/>
    </dgm:pt>
    <dgm:pt modelId="{08AA3EA0-F848-407F-9F9F-6CDEA783FD78}" type="pres">
      <dgm:prSet presAssocID="{0DCBA778-E578-447B-A51C-2E51374390EE}" presName="sibTrans" presStyleCnt="0"/>
      <dgm:spPr/>
    </dgm:pt>
    <dgm:pt modelId="{96592A18-237B-4304-B1CB-C53379A41753}" type="pres">
      <dgm:prSet presAssocID="{C1581DEB-3C23-4E2F-9F19-D7E453316A90}" presName="compNode" presStyleCnt="0"/>
      <dgm:spPr/>
    </dgm:pt>
    <dgm:pt modelId="{DFD924CD-A8E1-465F-93AF-B8D96E344B78}" type="pres">
      <dgm:prSet presAssocID="{C1581DEB-3C23-4E2F-9F19-D7E453316A90}" presName="bgRect" presStyleLbl="bgShp" presStyleIdx="1" presStyleCnt="6"/>
      <dgm:spPr/>
    </dgm:pt>
    <dgm:pt modelId="{FC855B01-0CF5-4720-9B23-E4F321DA1FB3}" type="pres">
      <dgm:prSet presAssocID="{C1581DEB-3C23-4E2F-9F19-D7E453316A90}"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C9703AC2-FF9A-4BD9-A2E1-321F35EDC904}" type="pres">
      <dgm:prSet presAssocID="{C1581DEB-3C23-4E2F-9F19-D7E453316A90}" presName="spaceRect" presStyleCnt="0"/>
      <dgm:spPr/>
    </dgm:pt>
    <dgm:pt modelId="{C2239C29-B4DA-4BA8-A87B-20F436538DE6}" type="pres">
      <dgm:prSet presAssocID="{C1581DEB-3C23-4E2F-9F19-D7E453316A90}" presName="parTx" presStyleLbl="revTx" presStyleIdx="1" presStyleCnt="6">
        <dgm:presLayoutVars>
          <dgm:chMax val="0"/>
          <dgm:chPref val="0"/>
        </dgm:presLayoutVars>
      </dgm:prSet>
      <dgm:spPr/>
    </dgm:pt>
    <dgm:pt modelId="{80F7C5FB-55B5-47A6-93FA-F822CFE63E54}" type="pres">
      <dgm:prSet presAssocID="{C65467A4-E50E-4ACC-9697-E971308476FA}" presName="sibTrans" presStyleCnt="0"/>
      <dgm:spPr/>
    </dgm:pt>
    <dgm:pt modelId="{8ABDFC76-4C11-4F1B-AD39-9DC08AE6FA64}" type="pres">
      <dgm:prSet presAssocID="{F21E18C7-0BB5-43FE-9FE0-EC82E4026F9C}" presName="compNode" presStyleCnt="0"/>
      <dgm:spPr/>
    </dgm:pt>
    <dgm:pt modelId="{8673CACA-944A-493D-AACC-AB10571F1854}" type="pres">
      <dgm:prSet presAssocID="{F21E18C7-0BB5-43FE-9FE0-EC82E4026F9C}" presName="bgRect" presStyleLbl="bgShp" presStyleIdx="2" presStyleCnt="6" custLinFactNeighborX="1153" custLinFactNeighborY="793"/>
      <dgm:spPr/>
    </dgm:pt>
    <dgm:pt modelId="{4722F2E9-79DA-4844-BA88-228BDFA9BC5D}" type="pres">
      <dgm:prSet presAssocID="{F21E18C7-0BB5-43FE-9FE0-EC82E4026F9C}"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EEE00841-BB61-409F-903B-715A2EE85B1F}" type="pres">
      <dgm:prSet presAssocID="{F21E18C7-0BB5-43FE-9FE0-EC82E4026F9C}" presName="spaceRect" presStyleCnt="0"/>
      <dgm:spPr/>
    </dgm:pt>
    <dgm:pt modelId="{7A85CA64-A2FB-4FFB-8A3D-907DB53C485A}" type="pres">
      <dgm:prSet presAssocID="{F21E18C7-0BB5-43FE-9FE0-EC82E4026F9C}" presName="parTx" presStyleLbl="revTx" presStyleIdx="2" presStyleCnt="6">
        <dgm:presLayoutVars>
          <dgm:chMax val="0"/>
          <dgm:chPref val="0"/>
        </dgm:presLayoutVars>
      </dgm:prSet>
      <dgm:spPr/>
    </dgm:pt>
    <dgm:pt modelId="{F6ADD84A-01C5-449E-86F0-ED67A93387FD}" type="pres">
      <dgm:prSet presAssocID="{1833EE73-D103-41D0-A501-685A6C5B732D}" presName="sibTrans" presStyleCnt="0"/>
      <dgm:spPr/>
    </dgm:pt>
    <dgm:pt modelId="{9169AA3C-3A01-4709-B4C9-E1619CACD782}" type="pres">
      <dgm:prSet presAssocID="{DF4F93FC-AD26-4CF5-A39A-017D7CC41188}" presName="compNode" presStyleCnt="0"/>
      <dgm:spPr/>
    </dgm:pt>
    <dgm:pt modelId="{101FF7C0-CEBE-4732-B287-FF9A1390356B}" type="pres">
      <dgm:prSet presAssocID="{DF4F93FC-AD26-4CF5-A39A-017D7CC41188}" presName="bgRect" presStyleLbl="bgShp" presStyleIdx="3" presStyleCnt="6"/>
      <dgm:spPr/>
    </dgm:pt>
    <dgm:pt modelId="{E229455C-4216-4117-B4FD-4308C0CE99D1}" type="pres">
      <dgm:prSet presAssocID="{DF4F93FC-AD26-4CF5-A39A-017D7CC41188}"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keleton"/>
        </a:ext>
      </dgm:extLst>
    </dgm:pt>
    <dgm:pt modelId="{C4A0B1EF-C487-405A-B133-8351A5ED7EA0}" type="pres">
      <dgm:prSet presAssocID="{DF4F93FC-AD26-4CF5-A39A-017D7CC41188}" presName="spaceRect" presStyleCnt="0"/>
      <dgm:spPr/>
    </dgm:pt>
    <dgm:pt modelId="{4A43910C-43D6-4BC2-B94F-9594B8CEADB7}" type="pres">
      <dgm:prSet presAssocID="{DF4F93FC-AD26-4CF5-A39A-017D7CC41188}" presName="parTx" presStyleLbl="revTx" presStyleIdx="3" presStyleCnt="6">
        <dgm:presLayoutVars>
          <dgm:chMax val="0"/>
          <dgm:chPref val="0"/>
        </dgm:presLayoutVars>
      </dgm:prSet>
      <dgm:spPr/>
    </dgm:pt>
    <dgm:pt modelId="{02D58276-9A44-4F5D-B8E7-9A388D563FF3}" type="pres">
      <dgm:prSet presAssocID="{A6737EA5-EAED-4B83-8867-9058F3F6E577}" presName="sibTrans" presStyleCnt="0"/>
      <dgm:spPr/>
    </dgm:pt>
    <dgm:pt modelId="{E848D2F6-F3F0-409E-97CD-114724FF898D}" type="pres">
      <dgm:prSet presAssocID="{4434C2A2-EF59-4C04-9E54-DC999C45439C}" presName="compNode" presStyleCnt="0"/>
      <dgm:spPr/>
    </dgm:pt>
    <dgm:pt modelId="{6B912CD4-F3CC-4741-BEDA-CF2155C42D3A}" type="pres">
      <dgm:prSet presAssocID="{4434C2A2-EF59-4C04-9E54-DC999C45439C}" presName="bgRect" presStyleLbl="bgShp" presStyleIdx="4" presStyleCnt="6"/>
      <dgm:spPr/>
    </dgm:pt>
    <dgm:pt modelId="{C819A882-0F2E-4BA7-818A-C4082125E281}" type="pres">
      <dgm:prSet presAssocID="{4434C2A2-EF59-4C04-9E54-DC999C45439C}"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ctor"/>
        </a:ext>
      </dgm:extLst>
    </dgm:pt>
    <dgm:pt modelId="{BF5AF82A-2D07-4187-902C-FEA23159566F}" type="pres">
      <dgm:prSet presAssocID="{4434C2A2-EF59-4C04-9E54-DC999C45439C}" presName="spaceRect" presStyleCnt="0"/>
      <dgm:spPr/>
    </dgm:pt>
    <dgm:pt modelId="{9FD9B020-7E08-411A-8219-F4F39AF732CE}" type="pres">
      <dgm:prSet presAssocID="{4434C2A2-EF59-4C04-9E54-DC999C45439C}" presName="parTx" presStyleLbl="revTx" presStyleIdx="4" presStyleCnt="6">
        <dgm:presLayoutVars>
          <dgm:chMax val="0"/>
          <dgm:chPref val="0"/>
        </dgm:presLayoutVars>
      </dgm:prSet>
      <dgm:spPr/>
    </dgm:pt>
    <dgm:pt modelId="{5FBC8058-8AA5-4E88-9718-DE27F9068E62}" type="pres">
      <dgm:prSet presAssocID="{B084CA92-5A69-4106-98D3-73A94D91EC9B}" presName="sibTrans" presStyleCnt="0"/>
      <dgm:spPr/>
    </dgm:pt>
    <dgm:pt modelId="{D9EE9899-0E0A-43E0-A096-8564B3337329}" type="pres">
      <dgm:prSet presAssocID="{3376B510-2D59-4BBE-9377-1AE37759B758}" presName="compNode" presStyleCnt="0"/>
      <dgm:spPr/>
    </dgm:pt>
    <dgm:pt modelId="{99EECA39-BAEA-4E39-934D-CB93634200C8}" type="pres">
      <dgm:prSet presAssocID="{3376B510-2D59-4BBE-9377-1AE37759B758}" presName="bgRect" presStyleLbl="bgShp" presStyleIdx="5" presStyleCnt="6"/>
      <dgm:spPr/>
    </dgm:pt>
    <dgm:pt modelId="{EBB31F49-93C4-4ACC-97F7-81D056BF718D}" type="pres">
      <dgm:prSet presAssocID="{3376B510-2D59-4BBE-9377-1AE37759B758}"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ar Graph with Downward Trend"/>
        </a:ext>
      </dgm:extLst>
    </dgm:pt>
    <dgm:pt modelId="{63F14F30-CD3C-452A-A246-FA6AB8D6E5F9}" type="pres">
      <dgm:prSet presAssocID="{3376B510-2D59-4BBE-9377-1AE37759B758}" presName="spaceRect" presStyleCnt="0"/>
      <dgm:spPr/>
    </dgm:pt>
    <dgm:pt modelId="{286DF51C-F3E2-44A4-A820-EF0FEC210E48}" type="pres">
      <dgm:prSet presAssocID="{3376B510-2D59-4BBE-9377-1AE37759B758}" presName="parTx" presStyleLbl="revTx" presStyleIdx="5" presStyleCnt="6">
        <dgm:presLayoutVars>
          <dgm:chMax val="0"/>
          <dgm:chPref val="0"/>
        </dgm:presLayoutVars>
      </dgm:prSet>
      <dgm:spPr/>
    </dgm:pt>
  </dgm:ptLst>
  <dgm:cxnLst>
    <dgm:cxn modelId="{06582E28-4C88-42A4-A688-60B5F4759CCD}" srcId="{21DEC16E-F30C-4632-B777-0C1E039338D0}" destId="{F21E18C7-0BB5-43FE-9FE0-EC82E4026F9C}" srcOrd="2" destOrd="0" parTransId="{FFC5FAF4-4297-48C2-B4A6-48B5D7552303}" sibTransId="{1833EE73-D103-41D0-A501-685A6C5B732D}"/>
    <dgm:cxn modelId="{B36EDE68-47E8-47BD-BA65-AC6522E95092}" srcId="{21DEC16E-F30C-4632-B777-0C1E039338D0}" destId="{785A89C6-B882-480F-80F7-C2B244D43D6D}" srcOrd="0" destOrd="0" parTransId="{F8AEB21A-5F23-45D6-9D22-D5CBE3DC612B}" sibTransId="{0DCBA778-E578-447B-A51C-2E51374390EE}"/>
    <dgm:cxn modelId="{B02BFD4C-3F62-4297-8C1C-AFF2BACD0FE0}" srcId="{21DEC16E-F30C-4632-B777-0C1E039338D0}" destId="{4434C2A2-EF59-4C04-9E54-DC999C45439C}" srcOrd="4" destOrd="0" parTransId="{4B8BF344-7275-4F6F-B3BC-E744601808AA}" sibTransId="{B084CA92-5A69-4106-98D3-73A94D91EC9B}"/>
    <dgm:cxn modelId="{A5629B80-ED19-40B3-85D2-597602BAD007}" type="presOf" srcId="{3376B510-2D59-4BBE-9377-1AE37759B758}" destId="{286DF51C-F3E2-44A4-A820-EF0FEC210E48}" srcOrd="0" destOrd="0" presId="urn:microsoft.com/office/officeart/2018/2/layout/IconVerticalSolidList"/>
    <dgm:cxn modelId="{933ADF96-1BDE-4509-BFF0-C83B3C0480FA}" type="presOf" srcId="{785A89C6-B882-480F-80F7-C2B244D43D6D}" destId="{FEBCB05F-EC20-470A-AC32-D28EA520C781}" srcOrd="0" destOrd="0" presId="urn:microsoft.com/office/officeart/2018/2/layout/IconVerticalSolidList"/>
    <dgm:cxn modelId="{777EDAAE-36DB-4B05-AD28-20066C89CA54}" srcId="{21DEC16E-F30C-4632-B777-0C1E039338D0}" destId="{C1581DEB-3C23-4E2F-9F19-D7E453316A90}" srcOrd="1" destOrd="0" parTransId="{EE17B96A-7159-4A7A-9DBA-78CAA7FAEFD1}" sibTransId="{C65467A4-E50E-4ACC-9697-E971308476FA}"/>
    <dgm:cxn modelId="{457A7CB4-9C35-4B15-B69A-76C6B2D21CDF}" type="presOf" srcId="{F21E18C7-0BB5-43FE-9FE0-EC82E4026F9C}" destId="{7A85CA64-A2FB-4FFB-8A3D-907DB53C485A}" srcOrd="0" destOrd="0" presId="urn:microsoft.com/office/officeart/2018/2/layout/IconVerticalSolidList"/>
    <dgm:cxn modelId="{BD619CBC-0BE6-44F3-BB3F-2F9092164935}" type="presOf" srcId="{DF4F93FC-AD26-4CF5-A39A-017D7CC41188}" destId="{4A43910C-43D6-4BC2-B94F-9594B8CEADB7}" srcOrd="0" destOrd="0" presId="urn:microsoft.com/office/officeart/2018/2/layout/IconVerticalSolidList"/>
    <dgm:cxn modelId="{DAD8DBBD-9BDF-49C5-866B-A3E4D95EAD7A}" type="presOf" srcId="{21DEC16E-F30C-4632-B777-0C1E039338D0}" destId="{0C35D7CC-DECC-42D3-BCFA-F2544FB14D5F}" srcOrd="0" destOrd="0" presId="urn:microsoft.com/office/officeart/2018/2/layout/IconVerticalSolidList"/>
    <dgm:cxn modelId="{830EF1C8-1428-40B6-AE2A-D9E413BF0F9B}" type="presOf" srcId="{4434C2A2-EF59-4C04-9E54-DC999C45439C}" destId="{9FD9B020-7E08-411A-8219-F4F39AF732CE}" srcOrd="0" destOrd="0" presId="urn:microsoft.com/office/officeart/2018/2/layout/IconVerticalSolidList"/>
    <dgm:cxn modelId="{883DB7D6-7F24-46D5-9FF3-EA3484CA73C1}" srcId="{21DEC16E-F30C-4632-B777-0C1E039338D0}" destId="{3376B510-2D59-4BBE-9377-1AE37759B758}" srcOrd="5" destOrd="0" parTransId="{8BABA66D-342F-4A3D-8C3A-A2548A8F552B}" sibTransId="{5F95FD17-506F-41D1-9483-023BFF1FBE80}"/>
    <dgm:cxn modelId="{732EA7E5-82F7-4843-8E1B-339C6621E8CC}" type="presOf" srcId="{C1581DEB-3C23-4E2F-9F19-D7E453316A90}" destId="{C2239C29-B4DA-4BA8-A87B-20F436538DE6}" srcOrd="0" destOrd="0" presId="urn:microsoft.com/office/officeart/2018/2/layout/IconVerticalSolidList"/>
    <dgm:cxn modelId="{EE5AE8F3-1C84-43DD-A6A2-20AA9A5F5414}" srcId="{21DEC16E-F30C-4632-B777-0C1E039338D0}" destId="{DF4F93FC-AD26-4CF5-A39A-017D7CC41188}" srcOrd="3" destOrd="0" parTransId="{EF376193-08CA-4CB8-8EF2-71BFFD2DCFD6}" sibTransId="{A6737EA5-EAED-4B83-8867-9058F3F6E577}"/>
    <dgm:cxn modelId="{F4A28A9F-0403-46B2-B5FC-8C8AD716B628}" type="presParOf" srcId="{0C35D7CC-DECC-42D3-BCFA-F2544FB14D5F}" destId="{CE2E15B1-83B3-46DE-ACE2-CC03C1D33C17}" srcOrd="0" destOrd="0" presId="urn:microsoft.com/office/officeart/2018/2/layout/IconVerticalSolidList"/>
    <dgm:cxn modelId="{E8CDD36F-DA5D-40A4-AE20-F8221E20D781}" type="presParOf" srcId="{CE2E15B1-83B3-46DE-ACE2-CC03C1D33C17}" destId="{6A1D5BA8-A9AF-4CF4-B223-433E9F563CC6}" srcOrd="0" destOrd="0" presId="urn:microsoft.com/office/officeart/2018/2/layout/IconVerticalSolidList"/>
    <dgm:cxn modelId="{96687E5D-B28B-4390-B46B-05B8B8CD6994}" type="presParOf" srcId="{CE2E15B1-83B3-46DE-ACE2-CC03C1D33C17}" destId="{2753BF21-8C1D-4653-BA4F-D3BC8791B0EB}" srcOrd="1" destOrd="0" presId="urn:microsoft.com/office/officeart/2018/2/layout/IconVerticalSolidList"/>
    <dgm:cxn modelId="{DF0A6958-CC6B-434F-B5A9-1A87AFB1AFF9}" type="presParOf" srcId="{CE2E15B1-83B3-46DE-ACE2-CC03C1D33C17}" destId="{965F5AC8-EDA7-45FD-8BDE-B5D41EE46199}" srcOrd="2" destOrd="0" presId="urn:microsoft.com/office/officeart/2018/2/layout/IconVerticalSolidList"/>
    <dgm:cxn modelId="{0D80C6CE-479B-43E3-A57B-0F93E81F0811}" type="presParOf" srcId="{CE2E15B1-83B3-46DE-ACE2-CC03C1D33C17}" destId="{FEBCB05F-EC20-470A-AC32-D28EA520C781}" srcOrd="3" destOrd="0" presId="urn:microsoft.com/office/officeart/2018/2/layout/IconVerticalSolidList"/>
    <dgm:cxn modelId="{23BAF064-D9CE-4819-95E1-CEE62CBF92B8}" type="presParOf" srcId="{0C35D7CC-DECC-42D3-BCFA-F2544FB14D5F}" destId="{08AA3EA0-F848-407F-9F9F-6CDEA783FD78}" srcOrd="1" destOrd="0" presId="urn:microsoft.com/office/officeart/2018/2/layout/IconVerticalSolidList"/>
    <dgm:cxn modelId="{7085A353-DA80-46CB-BCB6-643AB4FC3356}" type="presParOf" srcId="{0C35D7CC-DECC-42D3-BCFA-F2544FB14D5F}" destId="{96592A18-237B-4304-B1CB-C53379A41753}" srcOrd="2" destOrd="0" presId="urn:microsoft.com/office/officeart/2018/2/layout/IconVerticalSolidList"/>
    <dgm:cxn modelId="{4EEC52AD-EC6E-4B8E-AA3C-55E0329512A8}" type="presParOf" srcId="{96592A18-237B-4304-B1CB-C53379A41753}" destId="{DFD924CD-A8E1-465F-93AF-B8D96E344B78}" srcOrd="0" destOrd="0" presId="urn:microsoft.com/office/officeart/2018/2/layout/IconVerticalSolidList"/>
    <dgm:cxn modelId="{0438AC9C-944D-4BA2-9BC0-31C42301F29F}" type="presParOf" srcId="{96592A18-237B-4304-B1CB-C53379A41753}" destId="{FC855B01-0CF5-4720-9B23-E4F321DA1FB3}" srcOrd="1" destOrd="0" presId="urn:microsoft.com/office/officeart/2018/2/layout/IconVerticalSolidList"/>
    <dgm:cxn modelId="{B26F9584-9273-4D78-B2CD-BEAA41FA6353}" type="presParOf" srcId="{96592A18-237B-4304-B1CB-C53379A41753}" destId="{C9703AC2-FF9A-4BD9-A2E1-321F35EDC904}" srcOrd="2" destOrd="0" presId="urn:microsoft.com/office/officeart/2018/2/layout/IconVerticalSolidList"/>
    <dgm:cxn modelId="{B263E291-F9FE-4666-B759-1EFF177A669A}" type="presParOf" srcId="{96592A18-237B-4304-B1CB-C53379A41753}" destId="{C2239C29-B4DA-4BA8-A87B-20F436538DE6}" srcOrd="3" destOrd="0" presId="urn:microsoft.com/office/officeart/2018/2/layout/IconVerticalSolidList"/>
    <dgm:cxn modelId="{07747F64-1DF4-4586-AE77-1A59273B7776}" type="presParOf" srcId="{0C35D7CC-DECC-42D3-BCFA-F2544FB14D5F}" destId="{80F7C5FB-55B5-47A6-93FA-F822CFE63E54}" srcOrd="3" destOrd="0" presId="urn:microsoft.com/office/officeart/2018/2/layout/IconVerticalSolidList"/>
    <dgm:cxn modelId="{BEBE34BA-6C00-41F8-A3EE-0BF62FE57D95}" type="presParOf" srcId="{0C35D7CC-DECC-42D3-BCFA-F2544FB14D5F}" destId="{8ABDFC76-4C11-4F1B-AD39-9DC08AE6FA64}" srcOrd="4" destOrd="0" presId="urn:microsoft.com/office/officeart/2018/2/layout/IconVerticalSolidList"/>
    <dgm:cxn modelId="{000EDE6E-442F-4047-B40D-6B1296BF1867}" type="presParOf" srcId="{8ABDFC76-4C11-4F1B-AD39-9DC08AE6FA64}" destId="{8673CACA-944A-493D-AACC-AB10571F1854}" srcOrd="0" destOrd="0" presId="urn:microsoft.com/office/officeart/2018/2/layout/IconVerticalSolidList"/>
    <dgm:cxn modelId="{5F2662E3-17D3-4B7F-9328-8EB432F0097A}" type="presParOf" srcId="{8ABDFC76-4C11-4F1B-AD39-9DC08AE6FA64}" destId="{4722F2E9-79DA-4844-BA88-228BDFA9BC5D}" srcOrd="1" destOrd="0" presId="urn:microsoft.com/office/officeart/2018/2/layout/IconVerticalSolidList"/>
    <dgm:cxn modelId="{D3A592BC-D7F3-47A5-98BA-EFAA6546B5ED}" type="presParOf" srcId="{8ABDFC76-4C11-4F1B-AD39-9DC08AE6FA64}" destId="{EEE00841-BB61-409F-903B-715A2EE85B1F}" srcOrd="2" destOrd="0" presId="urn:microsoft.com/office/officeart/2018/2/layout/IconVerticalSolidList"/>
    <dgm:cxn modelId="{497E6A61-D236-469A-A29B-0787C2434726}" type="presParOf" srcId="{8ABDFC76-4C11-4F1B-AD39-9DC08AE6FA64}" destId="{7A85CA64-A2FB-4FFB-8A3D-907DB53C485A}" srcOrd="3" destOrd="0" presId="urn:microsoft.com/office/officeart/2018/2/layout/IconVerticalSolidList"/>
    <dgm:cxn modelId="{4218DC61-AF42-420C-9F92-26E46EC98DF0}" type="presParOf" srcId="{0C35D7CC-DECC-42D3-BCFA-F2544FB14D5F}" destId="{F6ADD84A-01C5-449E-86F0-ED67A93387FD}" srcOrd="5" destOrd="0" presId="urn:microsoft.com/office/officeart/2018/2/layout/IconVerticalSolidList"/>
    <dgm:cxn modelId="{A49026B6-039F-4DEC-BC6E-C3522887466E}" type="presParOf" srcId="{0C35D7CC-DECC-42D3-BCFA-F2544FB14D5F}" destId="{9169AA3C-3A01-4709-B4C9-E1619CACD782}" srcOrd="6" destOrd="0" presId="urn:microsoft.com/office/officeart/2018/2/layout/IconVerticalSolidList"/>
    <dgm:cxn modelId="{B3680199-BF47-41AD-B1A0-CD020B915942}" type="presParOf" srcId="{9169AA3C-3A01-4709-B4C9-E1619CACD782}" destId="{101FF7C0-CEBE-4732-B287-FF9A1390356B}" srcOrd="0" destOrd="0" presId="urn:microsoft.com/office/officeart/2018/2/layout/IconVerticalSolidList"/>
    <dgm:cxn modelId="{8A176E61-56F3-4788-9C3E-BFA3188DCFC2}" type="presParOf" srcId="{9169AA3C-3A01-4709-B4C9-E1619CACD782}" destId="{E229455C-4216-4117-B4FD-4308C0CE99D1}" srcOrd="1" destOrd="0" presId="urn:microsoft.com/office/officeart/2018/2/layout/IconVerticalSolidList"/>
    <dgm:cxn modelId="{D2CC7EE4-E622-4929-A9B0-7552E6C7799F}" type="presParOf" srcId="{9169AA3C-3A01-4709-B4C9-E1619CACD782}" destId="{C4A0B1EF-C487-405A-B133-8351A5ED7EA0}" srcOrd="2" destOrd="0" presId="urn:microsoft.com/office/officeart/2018/2/layout/IconVerticalSolidList"/>
    <dgm:cxn modelId="{C7811DAB-7283-4180-B517-06EFB2162715}" type="presParOf" srcId="{9169AA3C-3A01-4709-B4C9-E1619CACD782}" destId="{4A43910C-43D6-4BC2-B94F-9594B8CEADB7}" srcOrd="3" destOrd="0" presId="urn:microsoft.com/office/officeart/2018/2/layout/IconVerticalSolidList"/>
    <dgm:cxn modelId="{A360B57C-CD08-48B2-8B45-390521375BCA}" type="presParOf" srcId="{0C35D7CC-DECC-42D3-BCFA-F2544FB14D5F}" destId="{02D58276-9A44-4F5D-B8E7-9A388D563FF3}" srcOrd="7" destOrd="0" presId="urn:microsoft.com/office/officeart/2018/2/layout/IconVerticalSolidList"/>
    <dgm:cxn modelId="{33E64C73-20D9-4EC9-B87A-AF6789F736E9}" type="presParOf" srcId="{0C35D7CC-DECC-42D3-BCFA-F2544FB14D5F}" destId="{E848D2F6-F3F0-409E-97CD-114724FF898D}" srcOrd="8" destOrd="0" presId="urn:microsoft.com/office/officeart/2018/2/layout/IconVerticalSolidList"/>
    <dgm:cxn modelId="{F74AC33F-8983-4356-8E9C-7D2304DC1190}" type="presParOf" srcId="{E848D2F6-F3F0-409E-97CD-114724FF898D}" destId="{6B912CD4-F3CC-4741-BEDA-CF2155C42D3A}" srcOrd="0" destOrd="0" presId="urn:microsoft.com/office/officeart/2018/2/layout/IconVerticalSolidList"/>
    <dgm:cxn modelId="{DF20EB66-0567-4BF2-B4C9-7BA4F60946EF}" type="presParOf" srcId="{E848D2F6-F3F0-409E-97CD-114724FF898D}" destId="{C819A882-0F2E-4BA7-818A-C4082125E281}" srcOrd="1" destOrd="0" presId="urn:microsoft.com/office/officeart/2018/2/layout/IconVerticalSolidList"/>
    <dgm:cxn modelId="{2963D196-67E6-41CD-8FD2-BB14FCEAE591}" type="presParOf" srcId="{E848D2F6-F3F0-409E-97CD-114724FF898D}" destId="{BF5AF82A-2D07-4187-902C-FEA23159566F}" srcOrd="2" destOrd="0" presId="urn:microsoft.com/office/officeart/2018/2/layout/IconVerticalSolidList"/>
    <dgm:cxn modelId="{52199E2B-68B5-4FEF-82AB-72BCDD6546BE}" type="presParOf" srcId="{E848D2F6-F3F0-409E-97CD-114724FF898D}" destId="{9FD9B020-7E08-411A-8219-F4F39AF732CE}" srcOrd="3" destOrd="0" presId="urn:microsoft.com/office/officeart/2018/2/layout/IconVerticalSolidList"/>
    <dgm:cxn modelId="{60CCF864-4AC3-4818-854C-D037F38373E8}" type="presParOf" srcId="{0C35D7CC-DECC-42D3-BCFA-F2544FB14D5F}" destId="{5FBC8058-8AA5-4E88-9718-DE27F9068E62}" srcOrd="9" destOrd="0" presId="urn:microsoft.com/office/officeart/2018/2/layout/IconVerticalSolidList"/>
    <dgm:cxn modelId="{D1274367-2969-4E3E-A5FF-6E07DB57A006}" type="presParOf" srcId="{0C35D7CC-DECC-42D3-BCFA-F2544FB14D5F}" destId="{D9EE9899-0E0A-43E0-A096-8564B3337329}" srcOrd="10" destOrd="0" presId="urn:microsoft.com/office/officeart/2018/2/layout/IconVerticalSolidList"/>
    <dgm:cxn modelId="{DB76E107-95C0-4AFA-A1A8-ED63A9BFF1B0}" type="presParOf" srcId="{D9EE9899-0E0A-43E0-A096-8564B3337329}" destId="{99EECA39-BAEA-4E39-934D-CB93634200C8}" srcOrd="0" destOrd="0" presId="urn:microsoft.com/office/officeart/2018/2/layout/IconVerticalSolidList"/>
    <dgm:cxn modelId="{E9E1B8D8-DE9F-4A9C-8401-0E31D466C911}" type="presParOf" srcId="{D9EE9899-0E0A-43E0-A096-8564B3337329}" destId="{EBB31F49-93C4-4ACC-97F7-81D056BF718D}" srcOrd="1" destOrd="0" presId="urn:microsoft.com/office/officeart/2018/2/layout/IconVerticalSolidList"/>
    <dgm:cxn modelId="{5D7293F1-B272-49BC-A62A-1783AE88EF2B}" type="presParOf" srcId="{D9EE9899-0E0A-43E0-A096-8564B3337329}" destId="{63F14F30-CD3C-452A-A246-FA6AB8D6E5F9}" srcOrd="2" destOrd="0" presId="urn:microsoft.com/office/officeart/2018/2/layout/IconVerticalSolidList"/>
    <dgm:cxn modelId="{D161DAEC-A69C-4DE8-AF94-F18296A14344}" type="presParOf" srcId="{D9EE9899-0E0A-43E0-A096-8564B3337329}" destId="{286DF51C-F3E2-44A4-A820-EF0FEC210E4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8E47EF-646D-443C-953E-B85669999152}">
      <dsp:nvSpPr>
        <dsp:cNvPr id="0" name=""/>
        <dsp:cNvSpPr/>
      </dsp:nvSpPr>
      <dsp:spPr>
        <a:xfrm>
          <a:off x="1748064" y="2975"/>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Anesthesiologist Medical Direction (1 or 2-4 concurrent cases)  (QX, QY, QK) </a:t>
          </a:r>
        </a:p>
      </dsp:txBody>
      <dsp:txXfrm>
        <a:off x="1748064" y="2975"/>
        <a:ext cx="3342605" cy="2005563"/>
      </dsp:txXfrm>
    </dsp:sp>
    <dsp:sp modelId="{0C86F0EE-EEE5-4B68-ACD6-2D30998F2550}">
      <dsp:nvSpPr>
        <dsp:cNvPr id="0" name=""/>
        <dsp:cNvSpPr/>
      </dsp:nvSpPr>
      <dsp:spPr>
        <a:xfrm>
          <a:off x="5462467" y="248"/>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Anesthesiologist Only  (AA) </a:t>
          </a:r>
        </a:p>
      </dsp:txBody>
      <dsp:txXfrm>
        <a:off x="5462467" y="248"/>
        <a:ext cx="3342605" cy="2005563"/>
      </dsp:txXfrm>
    </dsp:sp>
    <dsp:sp modelId="{A8B92418-55E8-4283-9B8F-46A521F22A77}">
      <dsp:nvSpPr>
        <dsp:cNvPr id="0" name=""/>
        <dsp:cNvSpPr/>
      </dsp:nvSpPr>
      <dsp:spPr>
        <a:xfrm>
          <a:off x="1748064" y="2342799"/>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CRNA Only / Consultative Model  (QZ) </a:t>
          </a:r>
        </a:p>
      </dsp:txBody>
      <dsp:txXfrm>
        <a:off x="1748064" y="2342799"/>
        <a:ext cx="3342605" cy="2005563"/>
      </dsp:txXfrm>
    </dsp:sp>
    <dsp:sp modelId="{9650A010-B954-4B6B-BB65-F9BC933934D5}">
      <dsp:nvSpPr>
        <dsp:cNvPr id="0" name=""/>
        <dsp:cNvSpPr/>
      </dsp:nvSpPr>
      <dsp:spPr>
        <a:xfrm>
          <a:off x="5424930" y="2342799"/>
          <a:ext cx="3342605" cy="20055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Anesthesiologist Supervision (more than 4 concurrent cases) (AD) </a:t>
          </a:r>
        </a:p>
      </dsp:txBody>
      <dsp:txXfrm>
        <a:off x="5424930" y="2342799"/>
        <a:ext cx="3342605" cy="20055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662B8-DE2B-40F8-BE08-A51D13ED5C63}">
      <dsp:nvSpPr>
        <dsp:cNvPr id="0" name=""/>
        <dsp:cNvSpPr/>
      </dsp:nvSpPr>
      <dsp:spPr>
        <a:xfrm>
          <a:off x="0" y="218552"/>
          <a:ext cx="6263640" cy="102764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8086C8-F901-441C-908E-551AD1FC1418}">
      <dsp:nvSpPr>
        <dsp:cNvPr id="0" name=""/>
        <dsp:cNvSpPr/>
      </dsp:nvSpPr>
      <dsp:spPr>
        <a:xfrm>
          <a:off x="310862" y="425140"/>
          <a:ext cx="565204" cy="5652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B27620-A55C-402F-A240-0D2C45FB3158}">
      <dsp:nvSpPr>
        <dsp:cNvPr id="0" name=""/>
        <dsp:cNvSpPr/>
      </dsp:nvSpPr>
      <dsp:spPr>
        <a:xfrm>
          <a:off x="1186930" y="193919"/>
          <a:ext cx="4936760" cy="1282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689" tIns="135689" rIns="135689" bIns="135689" numCol="1" spcCol="1270" anchor="ctr" anchorCtr="0">
          <a:noAutofit/>
        </a:bodyPr>
        <a:lstStyle/>
        <a:p>
          <a:pPr marL="0" lvl="0" indent="0" algn="l" defTabSz="889000">
            <a:lnSpc>
              <a:spcPct val="90000"/>
            </a:lnSpc>
            <a:spcBef>
              <a:spcPct val="0"/>
            </a:spcBef>
            <a:spcAft>
              <a:spcPct val="35000"/>
            </a:spcAft>
            <a:buNone/>
          </a:pPr>
          <a:r>
            <a:rPr lang="en-US" sz="2000" kern="1200" dirty="0"/>
            <a:t>It is purely a payment model for billing under Medicare Part B</a:t>
          </a:r>
        </a:p>
      </dsp:txBody>
      <dsp:txXfrm>
        <a:off x="1186930" y="193919"/>
        <a:ext cx="4936760" cy="1282097"/>
      </dsp:txXfrm>
    </dsp:sp>
    <dsp:sp modelId="{D963C065-4D32-4A42-8C76-C2DF11EAA6C4}">
      <dsp:nvSpPr>
        <dsp:cNvPr id="0" name=""/>
        <dsp:cNvSpPr/>
      </dsp:nvSpPr>
      <dsp:spPr>
        <a:xfrm>
          <a:off x="0" y="1796542"/>
          <a:ext cx="6263640" cy="183952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A4324C-0444-41FF-B3F6-1616C2BE07B4}">
      <dsp:nvSpPr>
        <dsp:cNvPr id="0" name=""/>
        <dsp:cNvSpPr/>
      </dsp:nvSpPr>
      <dsp:spPr>
        <a:xfrm>
          <a:off x="310862" y="2433702"/>
          <a:ext cx="565204" cy="5652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5B6355-FE61-41C2-A984-0E46435F202C}">
      <dsp:nvSpPr>
        <dsp:cNvPr id="0" name=""/>
        <dsp:cNvSpPr/>
      </dsp:nvSpPr>
      <dsp:spPr>
        <a:xfrm>
          <a:off x="1186930" y="1978916"/>
          <a:ext cx="4936760" cy="1729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689" tIns="135689" rIns="135689" bIns="135689" numCol="1" spcCol="1270" anchor="ctr" anchorCtr="0">
          <a:noAutofit/>
        </a:bodyPr>
        <a:lstStyle/>
        <a:p>
          <a:pPr marL="0" lvl="0" indent="0" algn="l" defTabSz="889000">
            <a:lnSpc>
              <a:spcPct val="90000"/>
            </a:lnSpc>
            <a:spcBef>
              <a:spcPct val="0"/>
            </a:spcBef>
            <a:spcAft>
              <a:spcPct val="35000"/>
            </a:spcAft>
            <a:buNone/>
          </a:pPr>
          <a:r>
            <a:rPr lang="en-US" sz="2000" kern="1200" dirty="0"/>
            <a:t>The QZ “CRNA ONLY” model is just as safe and more cost efficient by 25% than the next practice model according to the Lewin study (2010)</a:t>
          </a:r>
        </a:p>
      </dsp:txBody>
      <dsp:txXfrm>
        <a:off x="1186930" y="1978916"/>
        <a:ext cx="4936760" cy="1729229"/>
      </dsp:txXfrm>
    </dsp:sp>
    <dsp:sp modelId="{E929C9AC-6A41-4585-9D4E-5DE237F0971B}">
      <dsp:nvSpPr>
        <dsp:cNvPr id="0" name=""/>
        <dsp:cNvSpPr/>
      </dsp:nvSpPr>
      <dsp:spPr>
        <a:xfrm>
          <a:off x="0" y="4028670"/>
          <a:ext cx="6263640" cy="102764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A2E69A-4749-4A6F-BBC0-6C73797DF37D}">
      <dsp:nvSpPr>
        <dsp:cNvPr id="0" name=""/>
        <dsp:cNvSpPr/>
      </dsp:nvSpPr>
      <dsp:spPr>
        <a:xfrm>
          <a:off x="310862" y="4259890"/>
          <a:ext cx="565204" cy="5652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EE1909-5824-4FE6-A709-F70624E2FDEF}">
      <dsp:nvSpPr>
        <dsp:cNvPr id="0" name=""/>
        <dsp:cNvSpPr/>
      </dsp:nvSpPr>
      <dsp:spPr>
        <a:xfrm>
          <a:off x="1186930" y="4028670"/>
          <a:ext cx="4936760" cy="1282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689" tIns="135689" rIns="135689" bIns="135689" numCol="1" spcCol="1270" anchor="ctr" anchorCtr="0">
          <a:noAutofit/>
        </a:bodyPr>
        <a:lstStyle/>
        <a:p>
          <a:pPr marL="0" lvl="0" indent="0" algn="l" defTabSz="889000">
            <a:lnSpc>
              <a:spcPct val="90000"/>
            </a:lnSpc>
            <a:spcBef>
              <a:spcPct val="0"/>
            </a:spcBef>
            <a:spcAft>
              <a:spcPct val="35000"/>
            </a:spcAft>
            <a:buNone/>
          </a:pPr>
          <a:r>
            <a:rPr lang="en-US" sz="2000" kern="1200" dirty="0"/>
            <a:t>AAs cannot bill QZ, they must bill under medical direction</a:t>
          </a:r>
        </a:p>
      </dsp:txBody>
      <dsp:txXfrm>
        <a:off x="1186930" y="4028670"/>
        <a:ext cx="4936760" cy="12820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DA8C7F-1ED2-43D3-ACCA-E90F4CF4FD2B}">
      <dsp:nvSpPr>
        <dsp:cNvPr id="0" name=""/>
        <dsp:cNvSpPr/>
      </dsp:nvSpPr>
      <dsp:spPr>
        <a:xfrm>
          <a:off x="0" y="1407"/>
          <a:ext cx="10515600" cy="5997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3DF77E-D447-4385-9BB2-91A47D6A4AF5}">
      <dsp:nvSpPr>
        <dsp:cNvPr id="0" name=""/>
        <dsp:cNvSpPr/>
      </dsp:nvSpPr>
      <dsp:spPr>
        <a:xfrm>
          <a:off x="181438" y="136361"/>
          <a:ext cx="329887" cy="3298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5B6C1A-490C-4FD0-A91F-EA42BA71B84B}">
      <dsp:nvSpPr>
        <dsp:cNvPr id="0" name=""/>
        <dsp:cNvSpPr/>
      </dsp:nvSpPr>
      <dsp:spPr>
        <a:xfrm>
          <a:off x="692764" y="1407"/>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66750">
            <a:lnSpc>
              <a:spcPct val="100000"/>
            </a:lnSpc>
            <a:spcBef>
              <a:spcPct val="0"/>
            </a:spcBef>
            <a:spcAft>
              <a:spcPct val="35000"/>
            </a:spcAft>
            <a:buNone/>
          </a:pPr>
          <a:r>
            <a:rPr lang="en-US" sz="1500" kern="1200"/>
            <a:t>One anesthesiologist medically directs concurrent (2-4) CRNAs or AAs (4 is the max)</a:t>
          </a:r>
        </a:p>
      </dsp:txBody>
      <dsp:txXfrm>
        <a:off x="692764" y="1407"/>
        <a:ext cx="9822835" cy="599796"/>
      </dsp:txXfrm>
    </dsp:sp>
    <dsp:sp modelId="{CE27C297-9381-48E1-BE2A-4AD139A2CFE6}">
      <dsp:nvSpPr>
        <dsp:cNvPr id="0" name=""/>
        <dsp:cNvSpPr/>
      </dsp:nvSpPr>
      <dsp:spPr>
        <a:xfrm>
          <a:off x="0" y="751152"/>
          <a:ext cx="10515600" cy="5997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EA59FD-779D-4957-A938-B016219AD5A0}">
      <dsp:nvSpPr>
        <dsp:cNvPr id="0" name=""/>
        <dsp:cNvSpPr/>
      </dsp:nvSpPr>
      <dsp:spPr>
        <a:xfrm>
          <a:off x="181438" y="886107"/>
          <a:ext cx="329887" cy="3298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9874EE-326C-47F3-9EF5-D073BC97AD0C}">
      <dsp:nvSpPr>
        <dsp:cNvPr id="0" name=""/>
        <dsp:cNvSpPr/>
      </dsp:nvSpPr>
      <dsp:spPr>
        <a:xfrm>
          <a:off x="692764" y="751152"/>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66750">
            <a:lnSpc>
              <a:spcPct val="100000"/>
            </a:lnSpc>
            <a:spcBef>
              <a:spcPct val="0"/>
            </a:spcBef>
            <a:spcAft>
              <a:spcPct val="35000"/>
            </a:spcAft>
            <a:buNone/>
          </a:pPr>
          <a:r>
            <a:rPr lang="en-US" sz="1500" kern="1200"/>
            <a:t>The MDA bills QK and receives 50% reimbursement </a:t>
          </a:r>
        </a:p>
      </dsp:txBody>
      <dsp:txXfrm>
        <a:off x="692764" y="751152"/>
        <a:ext cx="9822835" cy="599796"/>
      </dsp:txXfrm>
    </dsp:sp>
    <dsp:sp modelId="{1046A2BD-FC5C-475E-9DBB-0B17A78C3C19}">
      <dsp:nvSpPr>
        <dsp:cNvPr id="0" name=""/>
        <dsp:cNvSpPr/>
      </dsp:nvSpPr>
      <dsp:spPr>
        <a:xfrm>
          <a:off x="0" y="1500898"/>
          <a:ext cx="10515600" cy="5997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6E22CA-B8DF-44ED-8C37-CAB678CC2899}">
      <dsp:nvSpPr>
        <dsp:cNvPr id="0" name=""/>
        <dsp:cNvSpPr/>
      </dsp:nvSpPr>
      <dsp:spPr>
        <a:xfrm>
          <a:off x="181438" y="1635852"/>
          <a:ext cx="329887" cy="3298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1FEBAB-28D6-4FDD-9788-3DA5F7ACADF5}">
      <dsp:nvSpPr>
        <dsp:cNvPr id="0" name=""/>
        <dsp:cNvSpPr/>
      </dsp:nvSpPr>
      <dsp:spPr>
        <a:xfrm>
          <a:off x="692764" y="1500898"/>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66750">
            <a:lnSpc>
              <a:spcPct val="100000"/>
            </a:lnSpc>
            <a:spcBef>
              <a:spcPct val="0"/>
            </a:spcBef>
            <a:spcAft>
              <a:spcPct val="35000"/>
            </a:spcAft>
            <a:buNone/>
          </a:pPr>
          <a:r>
            <a:rPr lang="en-US" sz="1500" kern="1200"/>
            <a:t>The CRNA bills QX and receives 50% reimbursement</a:t>
          </a:r>
        </a:p>
      </dsp:txBody>
      <dsp:txXfrm>
        <a:off x="692764" y="1500898"/>
        <a:ext cx="9822835" cy="599796"/>
      </dsp:txXfrm>
    </dsp:sp>
    <dsp:sp modelId="{0A23D5B7-1952-45DE-80E7-9A26FEF69971}">
      <dsp:nvSpPr>
        <dsp:cNvPr id="0" name=""/>
        <dsp:cNvSpPr/>
      </dsp:nvSpPr>
      <dsp:spPr>
        <a:xfrm>
          <a:off x="0" y="2250643"/>
          <a:ext cx="10515600" cy="5997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6946DB-D736-47D2-BC3C-DC368B61F97A}">
      <dsp:nvSpPr>
        <dsp:cNvPr id="0" name=""/>
        <dsp:cNvSpPr/>
      </dsp:nvSpPr>
      <dsp:spPr>
        <a:xfrm>
          <a:off x="181438" y="2385597"/>
          <a:ext cx="329887" cy="3298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0C4EEE-8D0F-4A60-8494-A02DCF94A97C}">
      <dsp:nvSpPr>
        <dsp:cNvPr id="0" name=""/>
        <dsp:cNvSpPr/>
      </dsp:nvSpPr>
      <dsp:spPr>
        <a:xfrm>
          <a:off x="692764" y="2250643"/>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66750">
            <a:lnSpc>
              <a:spcPct val="100000"/>
            </a:lnSpc>
            <a:spcBef>
              <a:spcPct val="0"/>
            </a:spcBef>
            <a:spcAft>
              <a:spcPct val="35000"/>
            </a:spcAft>
            <a:buNone/>
          </a:pPr>
          <a:r>
            <a:rPr lang="en-US" sz="1500" kern="1200"/>
            <a:t>If there are 4 cases, it will take 5 anesthesia providers </a:t>
          </a:r>
        </a:p>
      </dsp:txBody>
      <dsp:txXfrm>
        <a:off x="692764" y="2250643"/>
        <a:ext cx="9822835" cy="599796"/>
      </dsp:txXfrm>
    </dsp:sp>
    <dsp:sp modelId="{E5093F2B-B9D4-4BA5-A368-F412AB180DEC}">
      <dsp:nvSpPr>
        <dsp:cNvPr id="0" name=""/>
        <dsp:cNvSpPr/>
      </dsp:nvSpPr>
      <dsp:spPr>
        <a:xfrm>
          <a:off x="0" y="3018436"/>
          <a:ext cx="10515600" cy="5997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A2FF00-9266-404D-960C-0F0713183FAA}">
      <dsp:nvSpPr>
        <dsp:cNvPr id="0" name=""/>
        <dsp:cNvSpPr/>
      </dsp:nvSpPr>
      <dsp:spPr>
        <a:xfrm>
          <a:off x="181438" y="3135342"/>
          <a:ext cx="329887" cy="32988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694569-E734-4D51-8F27-D98432CC343A}">
      <dsp:nvSpPr>
        <dsp:cNvPr id="0" name=""/>
        <dsp:cNvSpPr/>
      </dsp:nvSpPr>
      <dsp:spPr>
        <a:xfrm>
          <a:off x="692764" y="3000388"/>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66750">
            <a:lnSpc>
              <a:spcPct val="100000"/>
            </a:lnSpc>
            <a:spcBef>
              <a:spcPct val="0"/>
            </a:spcBef>
            <a:spcAft>
              <a:spcPct val="35000"/>
            </a:spcAft>
            <a:buNone/>
          </a:pPr>
          <a:r>
            <a:rPr lang="en-US" sz="1500" kern="1200" dirty="0"/>
            <a:t>4 providers are generating money and 1 is not (up to 80 percent of all hospitals directly or indirectly subsidize their anesthesia services. )</a:t>
          </a:r>
        </a:p>
      </dsp:txBody>
      <dsp:txXfrm>
        <a:off x="692764" y="3000388"/>
        <a:ext cx="9822835" cy="599796"/>
      </dsp:txXfrm>
    </dsp:sp>
    <dsp:sp modelId="{25391C04-AE78-4BA4-91BE-F9C6469CC613}">
      <dsp:nvSpPr>
        <dsp:cNvPr id="0" name=""/>
        <dsp:cNvSpPr/>
      </dsp:nvSpPr>
      <dsp:spPr>
        <a:xfrm>
          <a:off x="0" y="3750134"/>
          <a:ext cx="10515600" cy="5997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13EC41-1BC1-4F66-A158-041C7BDFE58E}">
      <dsp:nvSpPr>
        <dsp:cNvPr id="0" name=""/>
        <dsp:cNvSpPr/>
      </dsp:nvSpPr>
      <dsp:spPr>
        <a:xfrm>
          <a:off x="181438" y="3885088"/>
          <a:ext cx="329887" cy="32988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AA2AA9-DFD0-4B33-B7C0-492484780014}">
      <dsp:nvSpPr>
        <dsp:cNvPr id="0" name=""/>
        <dsp:cNvSpPr/>
      </dsp:nvSpPr>
      <dsp:spPr>
        <a:xfrm>
          <a:off x="692764" y="3750134"/>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666750">
            <a:lnSpc>
              <a:spcPct val="100000"/>
            </a:lnSpc>
            <a:spcBef>
              <a:spcPct val="0"/>
            </a:spcBef>
            <a:spcAft>
              <a:spcPct val="35000"/>
            </a:spcAft>
            <a:buNone/>
          </a:pPr>
          <a:r>
            <a:rPr lang="en-US" sz="1500" kern="1200"/>
            <a:t>Could be done with 4 CRNAs billing QZ and not medically directed</a:t>
          </a:r>
        </a:p>
      </dsp:txBody>
      <dsp:txXfrm>
        <a:off x="692764" y="3750134"/>
        <a:ext cx="9822835" cy="5997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D5BA8-A9AF-4CF4-B223-433E9F563CC6}">
      <dsp:nvSpPr>
        <dsp:cNvPr id="0" name=""/>
        <dsp:cNvSpPr/>
      </dsp:nvSpPr>
      <dsp:spPr>
        <a:xfrm>
          <a:off x="0" y="1780"/>
          <a:ext cx="6263640" cy="758776"/>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53BF21-8C1D-4653-BA4F-D3BC8791B0EB}">
      <dsp:nvSpPr>
        <dsp:cNvPr id="0" name=""/>
        <dsp:cNvSpPr/>
      </dsp:nvSpPr>
      <dsp:spPr>
        <a:xfrm>
          <a:off x="229529" y="172505"/>
          <a:ext cx="417326" cy="417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BCB05F-EC20-470A-AC32-D28EA520C781}">
      <dsp:nvSpPr>
        <dsp:cNvPr id="0" name=""/>
        <dsp:cNvSpPr/>
      </dsp:nvSpPr>
      <dsp:spPr>
        <a:xfrm>
          <a:off x="876386" y="1780"/>
          <a:ext cx="5387253" cy="75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304" tIns="80304" rIns="80304" bIns="80304" numCol="1" spcCol="1270" anchor="ctr" anchorCtr="0">
          <a:noAutofit/>
        </a:bodyPr>
        <a:lstStyle/>
        <a:p>
          <a:pPr marL="0" lvl="0" indent="0" algn="l" defTabSz="711200">
            <a:lnSpc>
              <a:spcPct val="100000"/>
            </a:lnSpc>
            <a:spcBef>
              <a:spcPct val="0"/>
            </a:spcBef>
            <a:spcAft>
              <a:spcPct val="35000"/>
            </a:spcAft>
            <a:buNone/>
          </a:pPr>
          <a:r>
            <a:rPr lang="en-US" sz="1600" b="0" kern="1200" dirty="0"/>
            <a:t>The anesthesia care team model is a failed model!</a:t>
          </a:r>
        </a:p>
      </dsp:txBody>
      <dsp:txXfrm>
        <a:off x="876386" y="1780"/>
        <a:ext cx="5387253" cy="758776"/>
      </dsp:txXfrm>
    </dsp:sp>
    <dsp:sp modelId="{DFD924CD-A8E1-465F-93AF-B8D96E344B78}">
      <dsp:nvSpPr>
        <dsp:cNvPr id="0" name=""/>
        <dsp:cNvSpPr/>
      </dsp:nvSpPr>
      <dsp:spPr>
        <a:xfrm>
          <a:off x="0" y="950250"/>
          <a:ext cx="6263640" cy="758776"/>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855B01-0CF5-4720-9B23-E4F321DA1FB3}">
      <dsp:nvSpPr>
        <dsp:cNvPr id="0" name=""/>
        <dsp:cNvSpPr/>
      </dsp:nvSpPr>
      <dsp:spPr>
        <a:xfrm>
          <a:off x="229529" y="1120975"/>
          <a:ext cx="417326" cy="417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239C29-B4DA-4BA8-A87B-20F436538DE6}">
      <dsp:nvSpPr>
        <dsp:cNvPr id="0" name=""/>
        <dsp:cNvSpPr/>
      </dsp:nvSpPr>
      <dsp:spPr>
        <a:xfrm>
          <a:off x="876386" y="950250"/>
          <a:ext cx="5387253" cy="75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304" tIns="80304" rIns="80304" bIns="80304" numCol="1" spcCol="1270" anchor="ctr" anchorCtr="0">
          <a:noAutofit/>
        </a:bodyPr>
        <a:lstStyle/>
        <a:p>
          <a:pPr marL="0" lvl="0" indent="0" algn="l" defTabSz="711200">
            <a:lnSpc>
              <a:spcPct val="100000"/>
            </a:lnSpc>
            <a:spcBef>
              <a:spcPct val="0"/>
            </a:spcBef>
            <a:spcAft>
              <a:spcPct val="35000"/>
            </a:spcAft>
            <a:buNone/>
          </a:pPr>
          <a:r>
            <a:rPr lang="en-US" sz="1600" b="0" kern="1200" dirty="0"/>
            <a:t>Creates 2 bills instead of 1</a:t>
          </a:r>
        </a:p>
      </dsp:txBody>
      <dsp:txXfrm>
        <a:off x="876386" y="950250"/>
        <a:ext cx="5387253" cy="758776"/>
      </dsp:txXfrm>
    </dsp:sp>
    <dsp:sp modelId="{8673CACA-944A-493D-AACC-AB10571F1854}">
      <dsp:nvSpPr>
        <dsp:cNvPr id="0" name=""/>
        <dsp:cNvSpPr/>
      </dsp:nvSpPr>
      <dsp:spPr>
        <a:xfrm>
          <a:off x="0" y="1904737"/>
          <a:ext cx="6263640" cy="758776"/>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22F2E9-79DA-4844-BA88-228BDFA9BC5D}">
      <dsp:nvSpPr>
        <dsp:cNvPr id="0" name=""/>
        <dsp:cNvSpPr/>
      </dsp:nvSpPr>
      <dsp:spPr>
        <a:xfrm>
          <a:off x="229529" y="2069445"/>
          <a:ext cx="417326" cy="417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85CA64-A2FB-4FFB-8A3D-907DB53C485A}">
      <dsp:nvSpPr>
        <dsp:cNvPr id="0" name=""/>
        <dsp:cNvSpPr/>
      </dsp:nvSpPr>
      <dsp:spPr>
        <a:xfrm>
          <a:off x="876386" y="1898720"/>
          <a:ext cx="5387253" cy="75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304" tIns="80304" rIns="80304" bIns="80304" numCol="1" spcCol="1270" anchor="ctr" anchorCtr="0">
          <a:noAutofit/>
        </a:bodyPr>
        <a:lstStyle/>
        <a:p>
          <a:pPr marL="0" lvl="0" indent="0" algn="l" defTabSz="711200">
            <a:lnSpc>
              <a:spcPct val="100000"/>
            </a:lnSpc>
            <a:spcBef>
              <a:spcPct val="0"/>
            </a:spcBef>
            <a:spcAft>
              <a:spcPct val="35000"/>
            </a:spcAft>
            <a:buNone/>
          </a:pPr>
          <a:r>
            <a:rPr lang="en-US" sz="1600" b="0" kern="1200" dirty="0"/>
            <a:t>TEFRA rules must be met and if not, fraud is a possibility </a:t>
          </a:r>
        </a:p>
      </dsp:txBody>
      <dsp:txXfrm>
        <a:off x="876386" y="1898720"/>
        <a:ext cx="5387253" cy="758776"/>
      </dsp:txXfrm>
    </dsp:sp>
    <dsp:sp modelId="{101FF7C0-CEBE-4732-B287-FF9A1390356B}">
      <dsp:nvSpPr>
        <dsp:cNvPr id="0" name=""/>
        <dsp:cNvSpPr/>
      </dsp:nvSpPr>
      <dsp:spPr>
        <a:xfrm>
          <a:off x="0" y="2847191"/>
          <a:ext cx="6263640" cy="758776"/>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29455C-4216-4117-B4FD-4308C0CE99D1}">
      <dsp:nvSpPr>
        <dsp:cNvPr id="0" name=""/>
        <dsp:cNvSpPr/>
      </dsp:nvSpPr>
      <dsp:spPr>
        <a:xfrm>
          <a:off x="229529" y="3017915"/>
          <a:ext cx="417326" cy="417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43910C-43D6-4BC2-B94F-9594B8CEADB7}">
      <dsp:nvSpPr>
        <dsp:cNvPr id="0" name=""/>
        <dsp:cNvSpPr/>
      </dsp:nvSpPr>
      <dsp:spPr>
        <a:xfrm>
          <a:off x="876386" y="2847191"/>
          <a:ext cx="5387253" cy="75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304" tIns="80304" rIns="80304" bIns="80304" numCol="1" spcCol="1270" anchor="ctr" anchorCtr="0">
          <a:noAutofit/>
        </a:bodyPr>
        <a:lstStyle/>
        <a:p>
          <a:pPr marL="0" lvl="0" indent="0" algn="l" defTabSz="711200">
            <a:lnSpc>
              <a:spcPct val="100000"/>
            </a:lnSpc>
            <a:spcBef>
              <a:spcPct val="0"/>
            </a:spcBef>
            <a:spcAft>
              <a:spcPct val="35000"/>
            </a:spcAft>
            <a:buNone/>
          </a:pPr>
          <a:r>
            <a:rPr lang="en-US" sz="1600" kern="1200" dirty="0"/>
            <a:t>Inefficiency in time utilization waiting for the anesthesiologist to show up for induction (Epstein article in Anesthesiology)</a:t>
          </a:r>
        </a:p>
      </dsp:txBody>
      <dsp:txXfrm>
        <a:off x="876386" y="2847191"/>
        <a:ext cx="5387253" cy="758776"/>
      </dsp:txXfrm>
    </dsp:sp>
    <dsp:sp modelId="{6B912CD4-F3CC-4741-BEDA-CF2155C42D3A}">
      <dsp:nvSpPr>
        <dsp:cNvPr id="0" name=""/>
        <dsp:cNvSpPr/>
      </dsp:nvSpPr>
      <dsp:spPr>
        <a:xfrm>
          <a:off x="0" y="3795661"/>
          <a:ext cx="6263640" cy="758776"/>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19A882-0F2E-4BA7-818A-C4082125E281}">
      <dsp:nvSpPr>
        <dsp:cNvPr id="0" name=""/>
        <dsp:cNvSpPr/>
      </dsp:nvSpPr>
      <dsp:spPr>
        <a:xfrm>
          <a:off x="229529" y="3966385"/>
          <a:ext cx="417326" cy="41732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D9B020-7E08-411A-8219-F4F39AF732CE}">
      <dsp:nvSpPr>
        <dsp:cNvPr id="0" name=""/>
        <dsp:cNvSpPr/>
      </dsp:nvSpPr>
      <dsp:spPr>
        <a:xfrm>
          <a:off x="876386" y="3795661"/>
          <a:ext cx="5387253" cy="75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304" tIns="80304" rIns="80304" bIns="80304" numCol="1" spcCol="1270" anchor="ctr" anchorCtr="0">
          <a:noAutofit/>
        </a:bodyPr>
        <a:lstStyle/>
        <a:p>
          <a:pPr marL="0" lvl="0" indent="0" algn="l" defTabSz="711200">
            <a:lnSpc>
              <a:spcPct val="100000"/>
            </a:lnSpc>
            <a:spcBef>
              <a:spcPct val="0"/>
            </a:spcBef>
            <a:spcAft>
              <a:spcPct val="35000"/>
            </a:spcAft>
            <a:buNone/>
          </a:pPr>
          <a:r>
            <a:rPr lang="en-US" sz="1600" kern="1200"/>
            <a:t>Creates subsidy by the hospital or ASC</a:t>
          </a:r>
        </a:p>
      </dsp:txBody>
      <dsp:txXfrm>
        <a:off x="876386" y="3795661"/>
        <a:ext cx="5387253" cy="758776"/>
      </dsp:txXfrm>
    </dsp:sp>
    <dsp:sp modelId="{99EECA39-BAEA-4E39-934D-CB93634200C8}">
      <dsp:nvSpPr>
        <dsp:cNvPr id="0" name=""/>
        <dsp:cNvSpPr/>
      </dsp:nvSpPr>
      <dsp:spPr>
        <a:xfrm>
          <a:off x="0" y="4744131"/>
          <a:ext cx="6263640" cy="758776"/>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B31F49-93C4-4ACC-97F7-81D056BF718D}">
      <dsp:nvSpPr>
        <dsp:cNvPr id="0" name=""/>
        <dsp:cNvSpPr/>
      </dsp:nvSpPr>
      <dsp:spPr>
        <a:xfrm>
          <a:off x="229529" y="4914855"/>
          <a:ext cx="417326" cy="41732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6DF51C-F3E2-44A4-A820-EF0FEC210E48}">
      <dsp:nvSpPr>
        <dsp:cNvPr id="0" name=""/>
        <dsp:cNvSpPr/>
      </dsp:nvSpPr>
      <dsp:spPr>
        <a:xfrm>
          <a:off x="876386" y="4744131"/>
          <a:ext cx="5387253" cy="75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304" tIns="80304" rIns="80304" bIns="80304" numCol="1" spcCol="1270" anchor="ctr" anchorCtr="0">
          <a:noAutofit/>
        </a:bodyPr>
        <a:lstStyle/>
        <a:p>
          <a:pPr marL="0" lvl="0" indent="0" algn="l" defTabSz="711200">
            <a:lnSpc>
              <a:spcPct val="100000"/>
            </a:lnSpc>
            <a:spcBef>
              <a:spcPct val="0"/>
            </a:spcBef>
            <a:spcAft>
              <a:spcPct val="35000"/>
            </a:spcAft>
            <a:buNone/>
          </a:pPr>
          <a:r>
            <a:rPr lang="en-US" sz="1600" b="0" kern="1200" dirty="0"/>
            <a:t>In summary, it’s inefficient, costly, decreases productivity and does not increase the quality or safety of patient care</a:t>
          </a:r>
        </a:p>
      </dsp:txBody>
      <dsp:txXfrm>
        <a:off x="876386" y="4744131"/>
        <a:ext cx="5387253" cy="75877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5B11B-700C-4CC9-8928-DB334C6CA9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65897D-252D-47E3-A345-805D2DC986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C32343-6ACC-41E3-A2F8-573BAD80A5A3}"/>
              </a:ext>
            </a:extLst>
          </p:cNvPr>
          <p:cNvSpPr>
            <a:spLocks noGrp="1"/>
          </p:cNvSpPr>
          <p:nvPr>
            <p:ph type="dt" sz="half" idx="10"/>
          </p:nvPr>
        </p:nvSpPr>
        <p:spPr/>
        <p:txBody>
          <a:bodyPr/>
          <a:lstStyle/>
          <a:p>
            <a:fld id="{783D06B1-89A6-42EF-B702-D4EEE3A077FE}" type="datetimeFigureOut">
              <a:rPr lang="en-US" smtClean="0"/>
              <a:t>9/11/2025</a:t>
            </a:fld>
            <a:endParaRPr lang="en-US"/>
          </a:p>
        </p:txBody>
      </p:sp>
      <p:sp>
        <p:nvSpPr>
          <p:cNvPr id="5" name="Footer Placeholder 4">
            <a:extLst>
              <a:ext uri="{FF2B5EF4-FFF2-40B4-BE49-F238E27FC236}">
                <a16:creationId xmlns:a16="http://schemas.microsoft.com/office/drawing/2014/main" id="{F79C0EF1-02C9-4BF2-9B36-75825783A5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E2D3F4-19E6-446A-A769-475417A70772}"/>
              </a:ext>
            </a:extLst>
          </p:cNvPr>
          <p:cNvSpPr>
            <a:spLocks noGrp="1"/>
          </p:cNvSpPr>
          <p:nvPr>
            <p:ph type="sldNum" sz="quarter" idx="12"/>
          </p:nvPr>
        </p:nvSpPr>
        <p:spPr/>
        <p:txBody>
          <a:bodyPr/>
          <a:lstStyle/>
          <a:p>
            <a:fld id="{687B29CD-96F2-4428-A800-9D35DE55CC3A}" type="slidenum">
              <a:rPr lang="en-US" smtClean="0"/>
              <a:t>‹#›</a:t>
            </a:fld>
            <a:endParaRPr lang="en-US"/>
          </a:p>
        </p:txBody>
      </p:sp>
    </p:spTree>
    <p:extLst>
      <p:ext uri="{BB962C8B-B14F-4D97-AF65-F5344CB8AC3E}">
        <p14:creationId xmlns:p14="http://schemas.microsoft.com/office/powerpoint/2010/main" val="2367919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DFA7-77E5-411C-A332-FE05C54561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00EA85-8080-461B-8BC8-F8DFDFB9A7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B7B44C-0567-42C1-81C6-111FFCBCD94B}"/>
              </a:ext>
            </a:extLst>
          </p:cNvPr>
          <p:cNvSpPr>
            <a:spLocks noGrp="1"/>
          </p:cNvSpPr>
          <p:nvPr>
            <p:ph type="dt" sz="half" idx="10"/>
          </p:nvPr>
        </p:nvSpPr>
        <p:spPr/>
        <p:txBody>
          <a:bodyPr/>
          <a:lstStyle/>
          <a:p>
            <a:fld id="{783D06B1-89A6-42EF-B702-D4EEE3A077FE}" type="datetimeFigureOut">
              <a:rPr lang="en-US" smtClean="0"/>
              <a:t>9/11/2025</a:t>
            </a:fld>
            <a:endParaRPr lang="en-US"/>
          </a:p>
        </p:txBody>
      </p:sp>
      <p:sp>
        <p:nvSpPr>
          <p:cNvPr id="5" name="Footer Placeholder 4">
            <a:extLst>
              <a:ext uri="{FF2B5EF4-FFF2-40B4-BE49-F238E27FC236}">
                <a16:creationId xmlns:a16="http://schemas.microsoft.com/office/drawing/2014/main" id="{D563CC3E-E103-4AC7-91ED-8693B1B13E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0315A-8B7A-42CE-B682-AE7772F75229}"/>
              </a:ext>
            </a:extLst>
          </p:cNvPr>
          <p:cNvSpPr>
            <a:spLocks noGrp="1"/>
          </p:cNvSpPr>
          <p:nvPr>
            <p:ph type="sldNum" sz="quarter" idx="12"/>
          </p:nvPr>
        </p:nvSpPr>
        <p:spPr/>
        <p:txBody>
          <a:bodyPr/>
          <a:lstStyle/>
          <a:p>
            <a:fld id="{687B29CD-96F2-4428-A800-9D35DE55CC3A}" type="slidenum">
              <a:rPr lang="en-US" smtClean="0"/>
              <a:t>‹#›</a:t>
            </a:fld>
            <a:endParaRPr lang="en-US"/>
          </a:p>
        </p:txBody>
      </p:sp>
    </p:spTree>
    <p:extLst>
      <p:ext uri="{BB962C8B-B14F-4D97-AF65-F5344CB8AC3E}">
        <p14:creationId xmlns:p14="http://schemas.microsoft.com/office/powerpoint/2010/main" val="74448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57BE6D-1D89-492F-993B-C3B3CD8E30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9C4935-4CEC-4CCF-A129-1E95E6548E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630292-95ED-4A8E-B752-1AF6F4480C10}"/>
              </a:ext>
            </a:extLst>
          </p:cNvPr>
          <p:cNvSpPr>
            <a:spLocks noGrp="1"/>
          </p:cNvSpPr>
          <p:nvPr>
            <p:ph type="dt" sz="half" idx="10"/>
          </p:nvPr>
        </p:nvSpPr>
        <p:spPr/>
        <p:txBody>
          <a:bodyPr/>
          <a:lstStyle/>
          <a:p>
            <a:fld id="{783D06B1-89A6-42EF-B702-D4EEE3A077FE}" type="datetimeFigureOut">
              <a:rPr lang="en-US" smtClean="0"/>
              <a:t>9/11/2025</a:t>
            </a:fld>
            <a:endParaRPr lang="en-US"/>
          </a:p>
        </p:txBody>
      </p:sp>
      <p:sp>
        <p:nvSpPr>
          <p:cNvPr id="5" name="Footer Placeholder 4">
            <a:extLst>
              <a:ext uri="{FF2B5EF4-FFF2-40B4-BE49-F238E27FC236}">
                <a16:creationId xmlns:a16="http://schemas.microsoft.com/office/drawing/2014/main" id="{839B6047-32E3-4EF3-AC3B-622B6690D5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27CEC6-503C-418D-AB1D-62F07DFC2376}"/>
              </a:ext>
            </a:extLst>
          </p:cNvPr>
          <p:cNvSpPr>
            <a:spLocks noGrp="1"/>
          </p:cNvSpPr>
          <p:nvPr>
            <p:ph type="sldNum" sz="quarter" idx="12"/>
          </p:nvPr>
        </p:nvSpPr>
        <p:spPr/>
        <p:txBody>
          <a:bodyPr/>
          <a:lstStyle/>
          <a:p>
            <a:fld id="{687B29CD-96F2-4428-A800-9D35DE55CC3A}" type="slidenum">
              <a:rPr lang="en-US" smtClean="0"/>
              <a:t>‹#›</a:t>
            </a:fld>
            <a:endParaRPr lang="en-US"/>
          </a:p>
        </p:txBody>
      </p:sp>
    </p:spTree>
    <p:extLst>
      <p:ext uri="{BB962C8B-B14F-4D97-AF65-F5344CB8AC3E}">
        <p14:creationId xmlns:p14="http://schemas.microsoft.com/office/powerpoint/2010/main" val="2051778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40228-D852-48AB-BA42-BC43316902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175885-A465-48C7-BC31-3706D9E63B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094FE1-027F-40DD-A42B-AB3081EF1D09}"/>
              </a:ext>
            </a:extLst>
          </p:cNvPr>
          <p:cNvSpPr>
            <a:spLocks noGrp="1"/>
          </p:cNvSpPr>
          <p:nvPr>
            <p:ph type="dt" sz="half" idx="10"/>
          </p:nvPr>
        </p:nvSpPr>
        <p:spPr/>
        <p:txBody>
          <a:bodyPr/>
          <a:lstStyle/>
          <a:p>
            <a:fld id="{783D06B1-89A6-42EF-B702-D4EEE3A077FE}" type="datetimeFigureOut">
              <a:rPr lang="en-US" smtClean="0"/>
              <a:t>9/11/2025</a:t>
            </a:fld>
            <a:endParaRPr lang="en-US"/>
          </a:p>
        </p:txBody>
      </p:sp>
      <p:sp>
        <p:nvSpPr>
          <p:cNvPr id="5" name="Footer Placeholder 4">
            <a:extLst>
              <a:ext uri="{FF2B5EF4-FFF2-40B4-BE49-F238E27FC236}">
                <a16:creationId xmlns:a16="http://schemas.microsoft.com/office/drawing/2014/main" id="{8F4B9BD4-C139-4E3B-8EE1-FC098BF93B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75579-1330-4111-8E20-09D4E931DD40}"/>
              </a:ext>
            </a:extLst>
          </p:cNvPr>
          <p:cNvSpPr>
            <a:spLocks noGrp="1"/>
          </p:cNvSpPr>
          <p:nvPr>
            <p:ph type="sldNum" sz="quarter" idx="12"/>
          </p:nvPr>
        </p:nvSpPr>
        <p:spPr/>
        <p:txBody>
          <a:bodyPr/>
          <a:lstStyle/>
          <a:p>
            <a:fld id="{687B29CD-96F2-4428-A800-9D35DE55CC3A}" type="slidenum">
              <a:rPr lang="en-US" smtClean="0"/>
              <a:t>‹#›</a:t>
            </a:fld>
            <a:endParaRPr lang="en-US"/>
          </a:p>
        </p:txBody>
      </p:sp>
    </p:spTree>
    <p:extLst>
      <p:ext uri="{BB962C8B-B14F-4D97-AF65-F5344CB8AC3E}">
        <p14:creationId xmlns:p14="http://schemas.microsoft.com/office/powerpoint/2010/main" val="4110231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1A09B-7174-48E6-B507-6665DFBDF8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20FAD5-245F-4353-8D0B-6E3465A59C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84702-9807-4D0F-9C56-81AE51C91039}"/>
              </a:ext>
            </a:extLst>
          </p:cNvPr>
          <p:cNvSpPr>
            <a:spLocks noGrp="1"/>
          </p:cNvSpPr>
          <p:nvPr>
            <p:ph type="dt" sz="half" idx="10"/>
          </p:nvPr>
        </p:nvSpPr>
        <p:spPr/>
        <p:txBody>
          <a:bodyPr/>
          <a:lstStyle/>
          <a:p>
            <a:fld id="{783D06B1-89A6-42EF-B702-D4EEE3A077FE}" type="datetimeFigureOut">
              <a:rPr lang="en-US" smtClean="0"/>
              <a:t>9/11/2025</a:t>
            </a:fld>
            <a:endParaRPr lang="en-US"/>
          </a:p>
        </p:txBody>
      </p:sp>
      <p:sp>
        <p:nvSpPr>
          <p:cNvPr id="5" name="Footer Placeholder 4">
            <a:extLst>
              <a:ext uri="{FF2B5EF4-FFF2-40B4-BE49-F238E27FC236}">
                <a16:creationId xmlns:a16="http://schemas.microsoft.com/office/drawing/2014/main" id="{E1EB82CF-8EF7-49F8-BBD8-DE43D2E068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F3F9D9-27AC-45D6-A89A-A7EA92BF5129}"/>
              </a:ext>
            </a:extLst>
          </p:cNvPr>
          <p:cNvSpPr>
            <a:spLocks noGrp="1"/>
          </p:cNvSpPr>
          <p:nvPr>
            <p:ph type="sldNum" sz="quarter" idx="12"/>
          </p:nvPr>
        </p:nvSpPr>
        <p:spPr/>
        <p:txBody>
          <a:bodyPr/>
          <a:lstStyle/>
          <a:p>
            <a:fld id="{687B29CD-96F2-4428-A800-9D35DE55CC3A}" type="slidenum">
              <a:rPr lang="en-US" smtClean="0"/>
              <a:t>‹#›</a:t>
            </a:fld>
            <a:endParaRPr lang="en-US"/>
          </a:p>
        </p:txBody>
      </p:sp>
    </p:spTree>
    <p:extLst>
      <p:ext uri="{BB962C8B-B14F-4D97-AF65-F5344CB8AC3E}">
        <p14:creationId xmlns:p14="http://schemas.microsoft.com/office/powerpoint/2010/main" val="3278992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39310-FE33-4203-8D9A-E3B7D4D900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A5F737-7E94-471A-95B1-FA6BF3CE3F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3B70B6-49FB-4241-81FC-A4C779CA49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05EA2B-A2B5-4502-BF7D-87B058D4BECE}"/>
              </a:ext>
            </a:extLst>
          </p:cNvPr>
          <p:cNvSpPr>
            <a:spLocks noGrp="1"/>
          </p:cNvSpPr>
          <p:nvPr>
            <p:ph type="dt" sz="half" idx="10"/>
          </p:nvPr>
        </p:nvSpPr>
        <p:spPr/>
        <p:txBody>
          <a:bodyPr/>
          <a:lstStyle/>
          <a:p>
            <a:fld id="{783D06B1-89A6-42EF-B702-D4EEE3A077FE}" type="datetimeFigureOut">
              <a:rPr lang="en-US" smtClean="0"/>
              <a:t>9/11/2025</a:t>
            </a:fld>
            <a:endParaRPr lang="en-US"/>
          </a:p>
        </p:txBody>
      </p:sp>
      <p:sp>
        <p:nvSpPr>
          <p:cNvPr id="6" name="Footer Placeholder 5">
            <a:extLst>
              <a:ext uri="{FF2B5EF4-FFF2-40B4-BE49-F238E27FC236}">
                <a16:creationId xmlns:a16="http://schemas.microsoft.com/office/drawing/2014/main" id="{F6698E52-9C79-4F71-A48F-18511F2128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5C4BE9-7F53-45E1-AFE3-4EBCF07D51A6}"/>
              </a:ext>
            </a:extLst>
          </p:cNvPr>
          <p:cNvSpPr>
            <a:spLocks noGrp="1"/>
          </p:cNvSpPr>
          <p:nvPr>
            <p:ph type="sldNum" sz="quarter" idx="12"/>
          </p:nvPr>
        </p:nvSpPr>
        <p:spPr/>
        <p:txBody>
          <a:bodyPr/>
          <a:lstStyle/>
          <a:p>
            <a:fld id="{687B29CD-96F2-4428-A800-9D35DE55CC3A}" type="slidenum">
              <a:rPr lang="en-US" smtClean="0"/>
              <a:t>‹#›</a:t>
            </a:fld>
            <a:endParaRPr lang="en-US"/>
          </a:p>
        </p:txBody>
      </p:sp>
    </p:spTree>
    <p:extLst>
      <p:ext uri="{BB962C8B-B14F-4D97-AF65-F5344CB8AC3E}">
        <p14:creationId xmlns:p14="http://schemas.microsoft.com/office/powerpoint/2010/main" val="4192538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58D53-96C2-473D-82C4-23BEFB99DF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B2BE33-EFE7-4722-BF51-705CA0D072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3B1C5C-3113-4835-ABA1-5E4F313B4F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DA5EC7-B5BB-4183-A555-DE9594FA82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FA173E-AE15-4E21-BD9B-A101DEB86F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887043-A577-4A4F-B211-2A93BB04FDD5}"/>
              </a:ext>
            </a:extLst>
          </p:cNvPr>
          <p:cNvSpPr>
            <a:spLocks noGrp="1"/>
          </p:cNvSpPr>
          <p:nvPr>
            <p:ph type="dt" sz="half" idx="10"/>
          </p:nvPr>
        </p:nvSpPr>
        <p:spPr/>
        <p:txBody>
          <a:bodyPr/>
          <a:lstStyle/>
          <a:p>
            <a:fld id="{783D06B1-89A6-42EF-B702-D4EEE3A077FE}" type="datetimeFigureOut">
              <a:rPr lang="en-US" smtClean="0"/>
              <a:t>9/11/2025</a:t>
            </a:fld>
            <a:endParaRPr lang="en-US"/>
          </a:p>
        </p:txBody>
      </p:sp>
      <p:sp>
        <p:nvSpPr>
          <p:cNvPr id="8" name="Footer Placeholder 7">
            <a:extLst>
              <a:ext uri="{FF2B5EF4-FFF2-40B4-BE49-F238E27FC236}">
                <a16:creationId xmlns:a16="http://schemas.microsoft.com/office/drawing/2014/main" id="{422954C4-B649-4117-8272-21036C3602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0FDA6C-FB7F-4A09-8F2F-66A210C60DB5}"/>
              </a:ext>
            </a:extLst>
          </p:cNvPr>
          <p:cNvSpPr>
            <a:spLocks noGrp="1"/>
          </p:cNvSpPr>
          <p:nvPr>
            <p:ph type="sldNum" sz="quarter" idx="12"/>
          </p:nvPr>
        </p:nvSpPr>
        <p:spPr/>
        <p:txBody>
          <a:bodyPr/>
          <a:lstStyle/>
          <a:p>
            <a:fld id="{687B29CD-96F2-4428-A800-9D35DE55CC3A}" type="slidenum">
              <a:rPr lang="en-US" smtClean="0"/>
              <a:t>‹#›</a:t>
            </a:fld>
            <a:endParaRPr lang="en-US"/>
          </a:p>
        </p:txBody>
      </p:sp>
    </p:spTree>
    <p:extLst>
      <p:ext uri="{BB962C8B-B14F-4D97-AF65-F5344CB8AC3E}">
        <p14:creationId xmlns:p14="http://schemas.microsoft.com/office/powerpoint/2010/main" val="357241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23555-7C6C-404E-B937-9297B3E560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ACF2F7-EEA1-4892-80DE-AF05E228A381}"/>
              </a:ext>
            </a:extLst>
          </p:cNvPr>
          <p:cNvSpPr>
            <a:spLocks noGrp="1"/>
          </p:cNvSpPr>
          <p:nvPr>
            <p:ph type="dt" sz="half" idx="10"/>
          </p:nvPr>
        </p:nvSpPr>
        <p:spPr/>
        <p:txBody>
          <a:bodyPr/>
          <a:lstStyle/>
          <a:p>
            <a:fld id="{783D06B1-89A6-42EF-B702-D4EEE3A077FE}" type="datetimeFigureOut">
              <a:rPr lang="en-US" smtClean="0"/>
              <a:t>9/11/2025</a:t>
            </a:fld>
            <a:endParaRPr lang="en-US"/>
          </a:p>
        </p:txBody>
      </p:sp>
      <p:sp>
        <p:nvSpPr>
          <p:cNvPr id="4" name="Footer Placeholder 3">
            <a:extLst>
              <a:ext uri="{FF2B5EF4-FFF2-40B4-BE49-F238E27FC236}">
                <a16:creationId xmlns:a16="http://schemas.microsoft.com/office/drawing/2014/main" id="{F586DC1B-CA9C-4E4B-987E-C7D765325D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CDA151-0250-4EB6-9949-8EF43CB03D64}"/>
              </a:ext>
            </a:extLst>
          </p:cNvPr>
          <p:cNvSpPr>
            <a:spLocks noGrp="1"/>
          </p:cNvSpPr>
          <p:nvPr>
            <p:ph type="sldNum" sz="quarter" idx="12"/>
          </p:nvPr>
        </p:nvSpPr>
        <p:spPr/>
        <p:txBody>
          <a:bodyPr/>
          <a:lstStyle/>
          <a:p>
            <a:fld id="{687B29CD-96F2-4428-A800-9D35DE55CC3A}" type="slidenum">
              <a:rPr lang="en-US" smtClean="0"/>
              <a:t>‹#›</a:t>
            </a:fld>
            <a:endParaRPr lang="en-US"/>
          </a:p>
        </p:txBody>
      </p:sp>
    </p:spTree>
    <p:extLst>
      <p:ext uri="{BB962C8B-B14F-4D97-AF65-F5344CB8AC3E}">
        <p14:creationId xmlns:p14="http://schemas.microsoft.com/office/powerpoint/2010/main" val="2585788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2B8BE6-5187-4DCD-94D5-2DDE118D420C}"/>
              </a:ext>
            </a:extLst>
          </p:cNvPr>
          <p:cNvSpPr>
            <a:spLocks noGrp="1"/>
          </p:cNvSpPr>
          <p:nvPr>
            <p:ph type="dt" sz="half" idx="10"/>
          </p:nvPr>
        </p:nvSpPr>
        <p:spPr/>
        <p:txBody>
          <a:bodyPr/>
          <a:lstStyle/>
          <a:p>
            <a:fld id="{783D06B1-89A6-42EF-B702-D4EEE3A077FE}" type="datetimeFigureOut">
              <a:rPr lang="en-US" smtClean="0"/>
              <a:t>9/11/2025</a:t>
            </a:fld>
            <a:endParaRPr lang="en-US"/>
          </a:p>
        </p:txBody>
      </p:sp>
      <p:sp>
        <p:nvSpPr>
          <p:cNvPr id="3" name="Footer Placeholder 2">
            <a:extLst>
              <a:ext uri="{FF2B5EF4-FFF2-40B4-BE49-F238E27FC236}">
                <a16:creationId xmlns:a16="http://schemas.microsoft.com/office/drawing/2014/main" id="{A168BF12-CC92-47F9-90D1-CFF492178E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7FC232-2BE1-463E-BE95-42989F91F25E}"/>
              </a:ext>
            </a:extLst>
          </p:cNvPr>
          <p:cNvSpPr>
            <a:spLocks noGrp="1"/>
          </p:cNvSpPr>
          <p:nvPr>
            <p:ph type="sldNum" sz="quarter" idx="12"/>
          </p:nvPr>
        </p:nvSpPr>
        <p:spPr/>
        <p:txBody>
          <a:bodyPr/>
          <a:lstStyle/>
          <a:p>
            <a:fld id="{687B29CD-96F2-4428-A800-9D35DE55CC3A}" type="slidenum">
              <a:rPr lang="en-US" smtClean="0"/>
              <a:t>‹#›</a:t>
            </a:fld>
            <a:endParaRPr lang="en-US"/>
          </a:p>
        </p:txBody>
      </p:sp>
    </p:spTree>
    <p:extLst>
      <p:ext uri="{BB962C8B-B14F-4D97-AF65-F5344CB8AC3E}">
        <p14:creationId xmlns:p14="http://schemas.microsoft.com/office/powerpoint/2010/main" val="2504216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753A2-BA70-452A-BB61-D98F3BAA88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F55A11-A0D1-4EC8-9997-BF7F7895FF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E3F2A6-5381-4611-B95A-4D958DD963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84A840-40DE-4CC9-A4DB-AC062E9114BB}"/>
              </a:ext>
            </a:extLst>
          </p:cNvPr>
          <p:cNvSpPr>
            <a:spLocks noGrp="1"/>
          </p:cNvSpPr>
          <p:nvPr>
            <p:ph type="dt" sz="half" idx="10"/>
          </p:nvPr>
        </p:nvSpPr>
        <p:spPr/>
        <p:txBody>
          <a:bodyPr/>
          <a:lstStyle/>
          <a:p>
            <a:fld id="{783D06B1-89A6-42EF-B702-D4EEE3A077FE}" type="datetimeFigureOut">
              <a:rPr lang="en-US" smtClean="0"/>
              <a:t>9/11/2025</a:t>
            </a:fld>
            <a:endParaRPr lang="en-US"/>
          </a:p>
        </p:txBody>
      </p:sp>
      <p:sp>
        <p:nvSpPr>
          <p:cNvPr id="6" name="Footer Placeholder 5">
            <a:extLst>
              <a:ext uri="{FF2B5EF4-FFF2-40B4-BE49-F238E27FC236}">
                <a16:creationId xmlns:a16="http://schemas.microsoft.com/office/drawing/2014/main" id="{159F572F-9A47-40B5-8ABC-28BFD0FDF6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2CB982-7BB6-46E2-A6B7-A8DDF6672742}"/>
              </a:ext>
            </a:extLst>
          </p:cNvPr>
          <p:cNvSpPr>
            <a:spLocks noGrp="1"/>
          </p:cNvSpPr>
          <p:nvPr>
            <p:ph type="sldNum" sz="quarter" idx="12"/>
          </p:nvPr>
        </p:nvSpPr>
        <p:spPr/>
        <p:txBody>
          <a:bodyPr/>
          <a:lstStyle/>
          <a:p>
            <a:fld id="{687B29CD-96F2-4428-A800-9D35DE55CC3A}" type="slidenum">
              <a:rPr lang="en-US" smtClean="0"/>
              <a:t>‹#›</a:t>
            </a:fld>
            <a:endParaRPr lang="en-US"/>
          </a:p>
        </p:txBody>
      </p:sp>
    </p:spTree>
    <p:extLst>
      <p:ext uri="{BB962C8B-B14F-4D97-AF65-F5344CB8AC3E}">
        <p14:creationId xmlns:p14="http://schemas.microsoft.com/office/powerpoint/2010/main" val="3269960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85FB3-3867-4483-811F-3D4F42EA6F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6992C2-CC4C-4DAE-AF71-9757B8E8E8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48BE4F-E3ED-4154-A45A-787433D48E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4ABD3F-E4DA-4944-99F1-6414C86C39E7}"/>
              </a:ext>
            </a:extLst>
          </p:cNvPr>
          <p:cNvSpPr>
            <a:spLocks noGrp="1"/>
          </p:cNvSpPr>
          <p:nvPr>
            <p:ph type="dt" sz="half" idx="10"/>
          </p:nvPr>
        </p:nvSpPr>
        <p:spPr/>
        <p:txBody>
          <a:bodyPr/>
          <a:lstStyle/>
          <a:p>
            <a:fld id="{783D06B1-89A6-42EF-B702-D4EEE3A077FE}" type="datetimeFigureOut">
              <a:rPr lang="en-US" smtClean="0"/>
              <a:t>9/11/2025</a:t>
            </a:fld>
            <a:endParaRPr lang="en-US"/>
          </a:p>
        </p:txBody>
      </p:sp>
      <p:sp>
        <p:nvSpPr>
          <p:cNvPr id="6" name="Footer Placeholder 5">
            <a:extLst>
              <a:ext uri="{FF2B5EF4-FFF2-40B4-BE49-F238E27FC236}">
                <a16:creationId xmlns:a16="http://schemas.microsoft.com/office/drawing/2014/main" id="{80C036A8-EE51-4568-8AE1-6D735D4506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BED29E-0E1D-4C1B-A61E-896E491B019B}"/>
              </a:ext>
            </a:extLst>
          </p:cNvPr>
          <p:cNvSpPr>
            <a:spLocks noGrp="1"/>
          </p:cNvSpPr>
          <p:nvPr>
            <p:ph type="sldNum" sz="quarter" idx="12"/>
          </p:nvPr>
        </p:nvSpPr>
        <p:spPr/>
        <p:txBody>
          <a:bodyPr/>
          <a:lstStyle/>
          <a:p>
            <a:fld id="{687B29CD-96F2-4428-A800-9D35DE55CC3A}" type="slidenum">
              <a:rPr lang="en-US" smtClean="0"/>
              <a:t>‹#›</a:t>
            </a:fld>
            <a:endParaRPr lang="en-US"/>
          </a:p>
        </p:txBody>
      </p:sp>
    </p:spTree>
    <p:extLst>
      <p:ext uri="{BB962C8B-B14F-4D97-AF65-F5344CB8AC3E}">
        <p14:creationId xmlns:p14="http://schemas.microsoft.com/office/powerpoint/2010/main" val="3350185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A903ED-012A-45D9-AB05-1522A12E68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7FFB9C-30E6-4DEF-9F43-77E7809206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D34D76-CB28-4B0C-9675-B538063681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3D06B1-89A6-42EF-B702-D4EEE3A077FE}" type="datetimeFigureOut">
              <a:rPr lang="en-US" smtClean="0"/>
              <a:t>9/11/2025</a:t>
            </a:fld>
            <a:endParaRPr lang="en-US"/>
          </a:p>
        </p:txBody>
      </p:sp>
      <p:sp>
        <p:nvSpPr>
          <p:cNvPr id="5" name="Footer Placeholder 4">
            <a:extLst>
              <a:ext uri="{FF2B5EF4-FFF2-40B4-BE49-F238E27FC236}">
                <a16:creationId xmlns:a16="http://schemas.microsoft.com/office/drawing/2014/main" id="{ADD91FC6-CC0B-490E-BA09-6B7B182243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791C3F-1D0D-4C51-BEE8-706E647A76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7B29CD-96F2-4428-A800-9D35DE55CC3A}" type="slidenum">
              <a:rPr lang="en-US" smtClean="0"/>
              <a:t>‹#›</a:t>
            </a:fld>
            <a:endParaRPr lang="en-US"/>
          </a:p>
        </p:txBody>
      </p:sp>
    </p:spTree>
    <p:extLst>
      <p:ext uri="{BB962C8B-B14F-4D97-AF65-F5344CB8AC3E}">
        <p14:creationId xmlns:p14="http://schemas.microsoft.com/office/powerpoint/2010/main" val="3713870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file:///C:\Users\user\OneDrive\Desktop\Compensation-and-Benefits-2021.pdf" TargetMode="External"/><Relationship Id="rId3" Type="http://schemas.openxmlformats.org/officeDocument/2006/relationships/image" Target="../media/image50.svg"/><Relationship Id="rId7" Type="http://schemas.openxmlformats.org/officeDocument/2006/relationships/hyperlink" Target="https://www.medscape.com/slideshow/2021-compensation-anesthesiologist-6013842#1" TargetMode="External"/><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hyperlink" Target="https://pubs.asahq.org/anesthesiology/article/116/3/683/13019/Influence-of-Supervision-Ratios-by" TargetMode="External"/><Relationship Id="rId5" Type="http://schemas.openxmlformats.org/officeDocument/2006/relationships/hyperlink" Target="https://pubs.asahq.org/monitor/article/84/10/1/110713/ASA-Survey-Results-Commercial-Fees-Paid-for" TargetMode="External"/><Relationship Id="rId4" Type="http://schemas.openxmlformats.org/officeDocument/2006/relationships/hyperlink" Target="https://www.aana.com/docs/default-source/bookstore-my-aana-web-documents-(members-only)/compensation-and-benefit-guide-2018---member-summary.pdf?sfvrsn=ea6b47b1_"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2C795-6754-4C71-96DF-A43F343C3971}"/>
              </a:ext>
            </a:extLst>
          </p:cNvPr>
          <p:cNvSpPr>
            <a:spLocks noGrp="1"/>
          </p:cNvSpPr>
          <p:nvPr>
            <p:ph type="ctrTitle"/>
          </p:nvPr>
        </p:nvSpPr>
        <p:spPr>
          <a:xfrm>
            <a:off x="2370666" y="643423"/>
            <a:ext cx="5293449" cy="2482515"/>
          </a:xfrm>
        </p:spPr>
        <p:txBody>
          <a:bodyPr anchor="ctr">
            <a:normAutofit/>
          </a:bodyPr>
          <a:lstStyle/>
          <a:p>
            <a:pPr algn="l"/>
            <a:r>
              <a:rPr lang="en-US" sz="5600" b="1" dirty="0"/>
              <a:t>Anesthesia Reimbursement for New Providers</a:t>
            </a:r>
          </a:p>
        </p:txBody>
      </p:sp>
      <p:sp>
        <p:nvSpPr>
          <p:cNvPr id="3" name="Subtitle 2">
            <a:extLst>
              <a:ext uri="{FF2B5EF4-FFF2-40B4-BE49-F238E27FC236}">
                <a16:creationId xmlns:a16="http://schemas.microsoft.com/office/drawing/2014/main" id="{394B5228-320E-498E-A448-FECF4A7BC1F1}"/>
              </a:ext>
            </a:extLst>
          </p:cNvPr>
          <p:cNvSpPr>
            <a:spLocks noGrp="1"/>
          </p:cNvSpPr>
          <p:nvPr>
            <p:ph type="subTitle" idx="1"/>
          </p:nvPr>
        </p:nvSpPr>
        <p:spPr>
          <a:xfrm>
            <a:off x="2370667" y="4670258"/>
            <a:ext cx="5293449" cy="1371405"/>
          </a:xfrm>
        </p:spPr>
        <p:txBody>
          <a:bodyPr>
            <a:normAutofit/>
          </a:bodyPr>
          <a:lstStyle/>
          <a:p>
            <a:pPr algn="l"/>
            <a:r>
              <a:rPr lang="en-US" dirty="0"/>
              <a:t>Copyright 2025</a:t>
            </a:r>
          </a:p>
          <a:p>
            <a:pPr algn="l"/>
            <a:r>
              <a:rPr lang="en-US" dirty="0"/>
              <a:t>Stephen D. Smith MA, CRNA, FAANA</a:t>
            </a:r>
          </a:p>
          <a:p>
            <a:pPr algn="l"/>
            <a:r>
              <a:rPr lang="en-US" dirty="0"/>
              <a:t>All Rights Reserved</a:t>
            </a:r>
          </a:p>
          <a:p>
            <a:pPr algn="l"/>
            <a:endParaRPr lang="en-US" dirty="0"/>
          </a:p>
        </p:txBody>
      </p:sp>
      <p:pic>
        <p:nvPicPr>
          <p:cNvPr id="7" name="Graphic 6" descr="Money">
            <a:extLst>
              <a:ext uri="{FF2B5EF4-FFF2-40B4-BE49-F238E27FC236}">
                <a16:creationId xmlns:a16="http://schemas.microsoft.com/office/drawing/2014/main" id="{76754463-65D4-4342-89A1-28493891C6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1" y="2743201"/>
            <a:ext cx="1371600" cy="1371600"/>
          </a:xfrm>
          <a:prstGeom prst="rect">
            <a:avLst/>
          </a:prstGeom>
        </p:spPr>
      </p:pic>
      <p:pic>
        <p:nvPicPr>
          <p:cNvPr id="9" name="Graphic 8">
            <a:extLst>
              <a:ext uri="{FF2B5EF4-FFF2-40B4-BE49-F238E27FC236}">
                <a16:creationId xmlns:a16="http://schemas.microsoft.com/office/drawing/2014/main" id="{5BB23E7C-8822-48BB-B951-04E73D34413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393343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0D599-72DE-4D33-A2C4-CAA82CFCC8D7}"/>
              </a:ext>
            </a:extLst>
          </p:cNvPr>
          <p:cNvSpPr>
            <a:spLocks noGrp="1"/>
          </p:cNvSpPr>
          <p:nvPr>
            <p:ph type="title"/>
          </p:nvPr>
        </p:nvSpPr>
        <p:spPr/>
        <p:txBody>
          <a:bodyPr/>
          <a:lstStyle/>
          <a:p>
            <a:pPr algn="ctr"/>
            <a:r>
              <a:rPr lang="en-US" b="1" dirty="0"/>
              <a:t>Anesthesia Services – Type of Service (TOS)</a:t>
            </a:r>
          </a:p>
        </p:txBody>
      </p:sp>
      <p:sp>
        <p:nvSpPr>
          <p:cNvPr id="3" name="Text Placeholder 2">
            <a:extLst>
              <a:ext uri="{FF2B5EF4-FFF2-40B4-BE49-F238E27FC236}">
                <a16:creationId xmlns:a16="http://schemas.microsoft.com/office/drawing/2014/main" id="{82A3B3F6-3493-4CD7-9009-B42212DA4654}"/>
              </a:ext>
            </a:extLst>
          </p:cNvPr>
          <p:cNvSpPr>
            <a:spLocks noGrp="1"/>
          </p:cNvSpPr>
          <p:nvPr>
            <p:ph type="body" idx="1"/>
          </p:nvPr>
        </p:nvSpPr>
        <p:spPr>
          <a:xfrm>
            <a:off x="839788" y="1681162"/>
            <a:ext cx="5157787" cy="1092115"/>
          </a:xfrm>
        </p:spPr>
        <p:txBody>
          <a:bodyPr/>
          <a:lstStyle/>
          <a:p>
            <a:pPr algn="ctr"/>
            <a:r>
              <a:rPr lang="en-US" sz="2800" dirty="0"/>
              <a:t>Anesthesia – TOS 7</a:t>
            </a:r>
          </a:p>
          <a:p>
            <a:endParaRPr lang="en-US" dirty="0"/>
          </a:p>
        </p:txBody>
      </p:sp>
      <p:sp>
        <p:nvSpPr>
          <p:cNvPr id="4" name="Content Placeholder 3">
            <a:extLst>
              <a:ext uri="{FF2B5EF4-FFF2-40B4-BE49-F238E27FC236}">
                <a16:creationId xmlns:a16="http://schemas.microsoft.com/office/drawing/2014/main" id="{547CC842-9F2D-48D5-B819-778FC8B8833C}"/>
              </a:ext>
            </a:extLst>
          </p:cNvPr>
          <p:cNvSpPr>
            <a:spLocks noGrp="1"/>
          </p:cNvSpPr>
          <p:nvPr>
            <p:ph sz="half" idx="2"/>
          </p:nvPr>
        </p:nvSpPr>
        <p:spPr>
          <a:xfrm>
            <a:off x="839788" y="2505074"/>
            <a:ext cx="5157787" cy="4352925"/>
          </a:xfrm>
        </p:spPr>
        <p:txBody>
          <a:bodyPr/>
          <a:lstStyle/>
          <a:p>
            <a:endParaRPr lang="en-US" dirty="0"/>
          </a:p>
          <a:p>
            <a:r>
              <a:rPr lang="en-US" dirty="0"/>
              <a:t>Pre/Post Op visits Administration of fluids/blood Interpretation/  Monitoring ECG, Temp, BP, SaO2, CO2</a:t>
            </a:r>
          </a:p>
          <a:p>
            <a:r>
              <a:rPr lang="en-US" b="1" dirty="0">
                <a:solidFill>
                  <a:srgbClr val="FF0000"/>
                </a:solidFill>
              </a:rPr>
              <a:t>No difference in reimbursement between SAB, Epidural, GA or MAC </a:t>
            </a:r>
          </a:p>
          <a:p>
            <a:endParaRPr lang="en-US" dirty="0"/>
          </a:p>
        </p:txBody>
      </p:sp>
      <p:sp>
        <p:nvSpPr>
          <p:cNvPr id="5" name="Text Placeholder 4">
            <a:extLst>
              <a:ext uri="{FF2B5EF4-FFF2-40B4-BE49-F238E27FC236}">
                <a16:creationId xmlns:a16="http://schemas.microsoft.com/office/drawing/2014/main" id="{9033F242-0E21-41D8-B7D9-44E389C31CDF}"/>
              </a:ext>
            </a:extLst>
          </p:cNvPr>
          <p:cNvSpPr>
            <a:spLocks noGrp="1"/>
          </p:cNvSpPr>
          <p:nvPr>
            <p:ph type="body" sz="quarter" idx="3"/>
          </p:nvPr>
        </p:nvSpPr>
        <p:spPr>
          <a:xfrm>
            <a:off x="6172200" y="1681163"/>
            <a:ext cx="5183188" cy="1092116"/>
          </a:xfrm>
        </p:spPr>
        <p:txBody>
          <a:bodyPr/>
          <a:lstStyle/>
          <a:p>
            <a:pPr algn="ctr"/>
            <a:r>
              <a:rPr lang="en-US" sz="2800" dirty="0"/>
              <a:t>Surgical – TOS 2</a:t>
            </a:r>
          </a:p>
          <a:p>
            <a:endParaRPr lang="en-US" dirty="0"/>
          </a:p>
        </p:txBody>
      </p:sp>
      <p:sp>
        <p:nvSpPr>
          <p:cNvPr id="6" name="Content Placeholder 5">
            <a:extLst>
              <a:ext uri="{FF2B5EF4-FFF2-40B4-BE49-F238E27FC236}">
                <a16:creationId xmlns:a16="http://schemas.microsoft.com/office/drawing/2014/main" id="{BFC78A82-64C3-4C02-9F34-4001A779AF31}"/>
              </a:ext>
            </a:extLst>
          </p:cNvPr>
          <p:cNvSpPr>
            <a:spLocks noGrp="1"/>
          </p:cNvSpPr>
          <p:nvPr>
            <p:ph sz="quarter" idx="4"/>
          </p:nvPr>
        </p:nvSpPr>
        <p:spPr>
          <a:xfrm>
            <a:off x="6172200" y="2505075"/>
            <a:ext cx="5183188" cy="4352924"/>
          </a:xfrm>
        </p:spPr>
        <p:txBody>
          <a:bodyPr/>
          <a:lstStyle/>
          <a:p>
            <a:endParaRPr lang="en-US" dirty="0"/>
          </a:p>
          <a:p>
            <a:r>
              <a:rPr lang="en-US" dirty="0"/>
              <a:t>Peripheral nerve blocks</a:t>
            </a:r>
          </a:p>
          <a:p>
            <a:r>
              <a:rPr lang="en-US" dirty="0"/>
              <a:t>Arterial lines</a:t>
            </a:r>
          </a:p>
          <a:p>
            <a:r>
              <a:rPr lang="en-US" dirty="0"/>
              <a:t>CVP lines</a:t>
            </a:r>
          </a:p>
          <a:p>
            <a:r>
              <a:rPr lang="en-US" dirty="0"/>
              <a:t>TEE</a:t>
            </a:r>
          </a:p>
          <a:p>
            <a:r>
              <a:rPr lang="en-US" b="1" dirty="0"/>
              <a:t>Procedure related/not time related – negotiated flat fee by units</a:t>
            </a:r>
          </a:p>
          <a:p>
            <a:endParaRPr lang="en-US" dirty="0"/>
          </a:p>
        </p:txBody>
      </p:sp>
    </p:spTree>
    <p:extLst>
      <p:ext uri="{BB962C8B-B14F-4D97-AF65-F5344CB8AC3E}">
        <p14:creationId xmlns:p14="http://schemas.microsoft.com/office/powerpoint/2010/main" val="2771238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DA72182D-4E7B-4397-A506-C62565098812}"/>
              </a:ext>
            </a:extLst>
          </p:cNvPr>
          <p:cNvSpPr>
            <a:spLocks noGrp="1"/>
          </p:cNvSpPr>
          <p:nvPr>
            <p:ph type="ctrTitle"/>
          </p:nvPr>
        </p:nvSpPr>
        <p:spPr>
          <a:xfrm>
            <a:off x="838200" y="365125"/>
            <a:ext cx="5393361" cy="1325563"/>
          </a:xfrm>
        </p:spPr>
        <p:txBody>
          <a:bodyPr vert="horz" lIns="91440" tIns="45720" rIns="91440" bIns="45720" rtlCol="0" anchor="ctr">
            <a:normAutofit/>
          </a:bodyPr>
          <a:lstStyle/>
          <a:p>
            <a:r>
              <a:rPr lang="en-US" sz="4400" b="1" kern="1200" dirty="0">
                <a:solidFill>
                  <a:schemeClr val="tx1"/>
                </a:solidFill>
                <a:latin typeface="+mj-lt"/>
                <a:ea typeface="+mj-ea"/>
                <a:cs typeface="+mj-cs"/>
              </a:rPr>
              <a:t>Anesthesia Time Definitions</a:t>
            </a:r>
          </a:p>
        </p:txBody>
      </p:sp>
      <p:sp>
        <p:nvSpPr>
          <p:cNvPr id="12" name="Freeform: Shape 11">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FA917872-9C68-4DDD-8A99-5A0192F2E5F7}"/>
              </a:ext>
            </a:extLst>
          </p:cNvPr>
          <p:cNvSpPr>
            <a:spLocks noGrp="1"/>
          </p:cNvSpPr>
          <p:nvPr>
            <p:ph type="subTitle" idx="1"/>
          </p:nvPr>
        </p:nvSpPr>
        <p:spPr>
          <a:xfrm>
            <a:off x="838200" y="1979195"/>
            <a:ext cx="5393361" cy="4878804"/>
          </a:xfrm>
        </p:spPr>
        <p:txBody>
          <a:bodyPr vert="horz" lIns="91440" tIns="45720" rIns="91440" bIns="45720" rtlCol="0">
            <a:normAutofit/>
          </a:bodyPr>
          <a:lstStyle/>
          <a:p>
            <a:pPr indent="-228600" algn="l">
              <a:buFont typeface="Arial" panose="020B0604020202020204" pitchFamily="34" charset="0"/>
              <a:buChar char="•"/>
            </a:pPr>
            <a:r>
              <a:rPr lang="en-US" sz="2000" b="1" dirty="0"/>
              <a:t>Start Time</a:t>
            </a:r>
            <a:r>
              <a:rPr lang="en-US" sz="2000" dirty="0"/>
              <a:t>:  When the anesthesia practitioner begins to physically prepare the patient for anesthesia.  Does not include time spent with the patient during pre-anesthesia evaluation, as this is bundled into the base unit. Does include start of IV, placing monitors, administration of pre-anesthesia sedation, or otherwise preparing the patient for anesthesia.</a:t>
            </a:r>
          </a:p>
          <a:p>
            <a:pPr indent="-228600" algn="l">
              <a:buFont typeface="Arial" panose="020B0604020202020204" pitchFamily="34" charset="0"/>
              <a:buChar char="•"/>
            </a:pPr>
            <a:endParaRPr lang="en-US" sz="2000" dirty="0"/>
          </a:p>
          <a:p>
            <a:pPr indent="-228600" algn="l">
              <a:buFont typeface="Arial" panose="020B0604020202020204" pitchFamily="34" charset="0"/>
              <a:buChar char="•"/>
            </a:pPr>
            <a:r>
              <a:rPr lang="en-US" sz="2000" b="1" dirty="0"/>
              <a:t>End Time</a:t>
            </a:r>
            <a:r>
              <a:rPr lang="en-US" sz="2000" dirty="0"/>
              <a:t>:  When the anesthesia practitioner transfers care in the PACU to a qualified professional. PACU time is billable until the patient may be placed safely under post anesthesia care. </a:t>
            </a:r>
          </a:p>
          <a:p>
            <a:pPr indent="-228600" algn="l">
              <a:buFont typeface="Arial" panose="020B0604020202020204" pitchFamily="34" charset="0"/>
              <a:buChar char="•"/>
            </a:pPr>
            <a:endParaRPr lang="en-US" dirty="0"/>
          </a:p>
          <a:p>
            <a:pPr indent="-228600" algn="l">
              <a:buFont typeface="Arial" panose="020B0604020202020204" pitchFamily="34" charset="0"/>
              <a:buChar char="•"/>
            </a:pPr>
            <a:endParaRPr lang="en-US" sz="2000" dirty="0"/>
          </a:p>
          <a:p>
            <a:pPr indent="-228600" algn="l">
              <a:buFont typeface="Arial" panose="020B0604020202020204" pitchFamily="34" charset="0"/>
              <a:buChar char="•"/>
            </a:pPr>
            <a:endParaRPr lang="en-US" sz="2000" dirty="0"/>
          </a:p>
          <a:p>
            <a:pPr indent="-228600" algn="l">
              <a:buFont typeface="Arial" panose="020B0604020202020204" pitchFamily="34" charset="0"/>
              <a:buChar char="•"/>
            </a:pPr>
            <a:endParaRPr lang="en-US" sz="2000" dirty="0"/>
          </a:p>
        </p:txBody>
      </p:sp>
      <p:sp>
        <p:nvSpPr>
          <p:cNvPr id="14" name="Oval 13">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topwatch">
            <a:extLst>
              <a:ext uri="{FF2B5EF4-FFF2-40B4-BE49-F238E27FC236}">
                <a16:creationId xmlns:a16="http://schemas.microsoft.com/office/drawing/2014/main" id="{CF8C2746-BD9A-4F0E-9524-41AE4F7821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6" name="Freeform: Shape 15">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092479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4EA96-6AE0-4D61-B682-1EE257130DCA}"/>
              </a:ext>
            </a:extLst>
          </p:cNvPr>
          <p:cNvSpPr>
            <a:spLocks noGrp="1"/>
          </p:cNvSpPr>
          <p:nvPr>
            <p:ph type="title"/>
          </p:nvPr>
        </p:nvSpPr>
        <p:spPr/>
        <p:txBody>
          <a:bodyPr/>
          <a:lstStyle/>
          <a:p>
            <a:pPr algn="ctr"/>
            <a:r>
              <a:rPr lang="en-US" b="1" dirty="0"/>
              <a:t>Medicare vs Commercial Billing Example</a:t>
            </a:r>
          </a:p>
        </p:txBody>
      </p:sp>
      <p:sp>
        <p:nvSpPr>
          <p:cNvPr id="3" name="Text Placeholder 2">
            <a:extLst>
              <a:ext uri="{FF2B5EF4-FFF2-40B4-BE49-F238E27FC236}">
                <a16:creationId xmlns:a16="http://schemas.microsoft.com/office/drawing/2014/main" id="{4B920AF2-2B43-4EEB-A976-50E264C8C371}"/>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3EAB6D33-6249-4AD5-A63B-D3221BDDD69E}"/>
              </a:ext>
            </a:extLst>
          </p:cNvPr>
          <p:cNvSpPr>
            <a:spLocks noGrp="1"/>
          </p:cNvSpPr>
          <p:nvPr>
            <p:ph sz="half" idx="2"/>
          </p:nvPr>
        </p:nvSpPr>
        <p:spPr/>
        <p:txBody>
          <a:bodyPr>
            <a:normAutofit fontScale="77500" lnSpcReduction="20000"/>
          </a:bodyPr>
          <a:lstStyle/>
          <a:p>
            <a:r>
              <a:rPr lang="en-US" sz="3600" b="1" dirty="0"/>
              <a:t>Medicare</a:t>
            </a:r>
          </a:p>
          <a:p>
            <a:r>
              <a:rPr lang="en-US" sz="3600" dirty="0"/>
              <a:t>Base units – 5</a:t>
            </a:r>
          </a:p>
          <a:p>
            <a:r>
              <a:rPr lang="en-US" sz="3600" dirty="0"/>
              <a:t>Time units – 5</a:t>
            </a:r>
          </a:p>
          <a:p>
            <a:r>
              <a:rPr lang="en-US" sz="3600" dirty="0"/>
              <a:t>Conversion factor - $22.00</a:t>
            </a:r>
          </a:p>
          <a:p>
            <a:r>
              <a:rPr lang="en-US" sz="3600" dirty="0"/>
              <a:t>Modifiers - 0</a:t>
            </a:r>
          </a:p>
          <a:p>
            <a:r>
              <a:rPr lang="en-US" sz="3600" dirty="0"/>
              <a:t>Reimbursement - </a:t>
            </a:r>
            <a:r>
              <a:rPr lang="en-US" sz="3600" b="1" dirty="0"/>
              <a:t>$220.00</a:t>
            </a:r>
          </a:p>
          <a:p>
            <a:endParaRPr lang="en-US" dirty="0"/>
          </a:p>
        </p:txBody>
      </p:sp>
      <p:sp>
        <p:nvSpPr>
          <p:cNvPr id="5" name="Text Placeholder 4">
            <a:extLst>
              <a:ext uri="{FF2B5EF4-FFF2-40B4-BE49-F238E27FC236}">
                <a16:creationId xmlns:a16="http://schemas.microsoft.com/office/drawing/2014/main" id="{ECF80F5E-3EBF-4C4B-800F-160B9BB79AEA}"/>
              </a:ext>
            </a:extLst>
          </p:cNvPr>
          <p:cNvSpPr>
            <a:spLocks noGrp="1"/>
          </p:cNvSpPr>
          <p:nvPr>
            <p:ph type="body" sz="quarter" idx="3"/>
          </p:nvPr>
        </p:nvSpPr>
        <p:spPr/>
        <p:txBody>
          <a:bodyPr/>
          <a:lstStyle/>
          <a:p>
            <a:endParaRPr lang="en-US" dirty="0"/>
          </a:p>
        </p:txBody>
      </p:sp>
      <p:sp>
        <p:nvSpPr>
          <p:cNvPr id="6" name="Content Placeholder 5">
            <a:extLst>
              <a:ext uri="{FF2B5EF4-FFF2-40B4-BE49-F238E27FC236}">
                <a16:creationId xmlns:a16="http://schemas.microsoft.com/office/drawing/2014/main" id="{8B504FD5-A3E2-4E2E-85F2-15283C0B36E4}"/>
              </a:ext>
            </a:extLst>
          </p:cNvPr>
          <p:cNvSpPr>
            <a:spLocks noGrp="1"/>
          </p:cNvSpPr>
          <p:nvPr>
            <p:ph sz="quarter" idx="4"/>
          </p:nvPr>
        </p:nvSpPr>
        <p:spPr/>
        <p:txBody>
          <a:bodyPr>
            <a:normAutofit fontScale="77500" lnSpcReduction="20000"/>
          </a:bodyPr>
          <a:lstStyle/>
          <a:p>
            <a:r>
              <a:rPr lang="en-US" sz="3100" b="1" dirty="0"/>
              <a:t>Commercial</a:t>
            </a:r>
          </a:p>
          <a:p>
            <a:r>
              <a:rPr lang="en-US" sz="3100" dirty="0"/>
              <a:t>Base units – Rotator Cuff Repair – 29827 – 5 base units Crosswalk Code – 01630</a:t>
            </a:r>
          </a:p>
          <a:p>
            <a:r>
              <a:rPr lang="en-US" sz="3100" dirty="0"/>
              <a:t>Time units – 5</a:t>
            </a:r>
          </a:p>
          <a:p>
            <a:r>
              <a:rPr lang="en-US" sz="3100" dirty="0"/>
              <a:t>Conversion factor - $82.00</a:t>
            </a:r>
          </a:p>
          <a:p>
            <a:r>
              <a:rPr lang="en-US" sz="3100" dirty="0"/>
              <a:t>Modifiers – 5 for hypotension</a:t>
            </a:r>
          </a:p>
          <a:p>
            <a:r>
              <a:rPr lang="en-US" sz="3100" dirty="0"/>
              <a:t>Reimbursement – </a:t>
            </a:r>
            <a:r>
              <a:rPr lang="en-US" sz="3100" b="1" dirty="0"/>
              <a:t>15 x 82 = $1,230</a:t>
            </a:r>
          </a:p>
          <a:p>
            <a:pPr marL="0" indent="0">
              <a:buNone/>
            </a:pPr>
            <a:r>
              <a:rPr lang="en-US" sz="3100" b="1" dirty="0">
                <a:solidFill>
                  <a:srgbClr val="FF0000"/>
                </a:solidFill>
              </a:rPr>
              <a:t>*Anesthesia is only reimbursed for one procedure which would be the one with the most units</a:t>
            </a:r>
          </a:p>
          <a:p>
            <a:endParaRPr lang="en-US" dirty="0"/>
          </a:p>
        </p:txBody>
      </p:sp>
    </p:spTree>
    <p:extLst>
      <p:ext uri="{BB962C8B-B14F-4D97-AF65-F5344CB8AC3E}">
        <p14:creationId xmlns:p14="http://schemas.microsoft.com/office/powerpoint/2010/main" val="4129792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0174F-AC92-4DBA-9897-77A54D64B22B}"/>
              </a:ext>
            </a:extLst>
          </p:cNvPr>
          <p:cNvSpPr>
            <a:spLocks noGrp="1"/>
          </p:cNvSpPr>
          <p:nvPr>
            <p:ph type="title"/>
          </p:nvPr>
        </p:nvSpPr>
        <p:spPr>
          <a:xfrm>
            <a:off x="2257215" y="1410395"/>
            <a:ext cx="5406902" cy="1469965"/>
          </a:xfrm>
        </p:spPr>
        <p:txBody>
          <a:bodyPr anchor="ctr">
            <a:normAutofit/>
          </a:bodyPr>
          <a:lstStyle/>
          <a:p>
            <a:pPr algn="ctr"/>
            <a:r>
              <a:rPr lang="en-US" b="1" dirty="0"/>
              <a:t>Payer Mix Example 1  Medicare</a:t>
            </a:r>
          </a:p>
        </p:txBody>
      </p:sp>
      <p:pic>
        <p:nvPicPr>
          <p:cNvPr id="7" name="Graphic 6" descr="Dollar">
            <a:extLst>
              <a:ext uri="{FF2B5EF4-FFF2-40B4-BE49-F238E27FC236}">
                <a16:creationId xmlns:a16="http://schemas.microsoft.com/office/drawing/2014/main" id="{7FDC9C4E-35D2-4F86-8724-767F1B141F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2880360"/>
            <a:ext cx="1097280" cy="1097280"/>
          </a:xfrm>
          <a:prstGeom prst="rect">
            <a:avLst/>
          </a:prstGeom>
        </p:spPr>
      </p:pic>
      <p:sp>
        <p:nvSpPr>
          <p:cNvPr id="3" name="Content Placeholder 2">
            <a:extLst>
              <a:ext uri="{FF2B5EF4-FFF2-40B4-BE49-F238E27FC236}">
                <a16:creationId xmlns:a16="http://schemas.microsoft.com/office/drawing/2014/main" id="{5317866C-0F96-45BB-A5FA-FCB492DEBAAC}"/>
              </a:ext>
            </a:extLst>
          </p:cNvPr>
          <p:cNvSpPr>
            <a:spLocks noGrp="1"/>
          </p:cNvSpPr>
          <p:nvPr>
            <p:ph idx="1"/>
          </p:nvPr>
        </p:nvSpPr>
        <p:spPr>
          <a:xfrm>
            <a:off x="2257215" y="3429000"/>
            <a:ext cx="5406902" cy="2612663"/>
          </a:xfrm>
        </p:spPr>
        <p:txBody>
          <a:bodyPr>
            <a:normAutofit/>
          </a:bodyPr>
          <a:lstStyle/>
          <a:p>
            <a:r>
              <a:rPr lang="en-US" sz="2400" dirty="0"/>
              <a:t>Average case - 10 units x $22.00 = $220.00</a:t>
            </a:r>
          </a:p>
          <a:p>
            <a:r>
              <a:rPr lang="en-US" sz="2400" dirty="0"/>
              <a:t>Daily cases - 4 x $220.00 = $880.00</a:t>
            </a:r>
          </a:p>
          <a:p>
            <a:r>
              <a:rPr lang="en-US" sz="2400" dirty="0"/>
              <a:t>Weekly cases - 5 x $880.00 = $4,400.00</a:t>
            </a:r>
          </a:p>
          <a:p>
            <a:r>
              <a:rPr lang="en-US" sz="2400" dirty="0"/>
              <a:t>Yearly cases – 47 x $4,400 ($206,800.00)</a:t>
            </a:r>
          </a:p>
          <a:p>
            <a:endParaRPr lang="en-US" sz="1700" dirty="0"/>
          </a:p>
        </p:txBody>
      </p:sp>
      <p:pic>
        <p:nvPicPr>
          <p:cNvPr id="9" name="Graphic 8">
            <a:extLst>
              <a:ext uri="{FF2B5EF4-FFF2-40B4-BE49-F238E27FC236}">
                <a16:creationId xmlns:a16="http://schemas.microsoft.com/office/drawing/2014/main" id="{74794AA8-FD20-46FD-80C0-EF353A4F0BE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2510782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8EC77-51A7-4E3A-9DB8-0C3C9E13247A}"/>
              </a:ext>
            </a:extLst>
          </p:cNvPr>
          <p:cNvSpPr>
            <a:spLocks noGrp="1"/>
          </p:cNvSpPr>
          <p:nvPr>
            <p:ph type="title"/>
          </p:nvPr>
        </p:nvSpPr>
        <p:spPr>
          <a:xfrm>
            <a:off x="2257215" y="1423482"/>
            <a:ext cx="5406902" cy="1456878"/>
          </a:xfrm>
        </p:spPr>
        <p:txBody>
          <a:bodyPr anchor="ctr">
            <a:normAutofit/>
          </a:bodyPr>
          <a:lstStyle/>
          <a:p>
            <a:pPr algn="ctr"/>
            <a:r>
              <a:rPr lang="en-US" b="1" dirty="0"/>
              <a:t>Payer Mix Example 2  65% MC/35% Private</a:t>
            </a:r>
          </a:p>
        </p:txBody>
      </p:sp>
      <p:pic>
        <p:nvPicPr>
          <p:cNvPr id="7" name="Graphic 6" descr="Dollar">
            <a:extLst>
              <a:ext uri="{FF2B5EF4-FFF2-40B4-BE49-F238E27FC236}">
                <a16:creationId xmlns:a16="http://schemas.microsoft.com/office/drawing/2014/main" id="{4802CC77-9E81-471C-BC90-C2849BFD04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2880360"/>
            <a:ext cx="1097280" cy="1097280"/>
          </a:xfrm>
          <a:prstGeom prst="rect">
            <a:avLst/>
          </a:prstGeom>
        </p:spPr>
      </p:pic>
      <p:sp>
        <p:nvSpPr>
          <p:cNvPr id="3" name="Content Placeholder 2">
            <a:extLst>
              <a:ext uri="{FF2B5EF4-FFF2-40B4-BE49-F238E27FC236}">
                <a16:creationId xmlns:a16="http://schemas.microsoft.com/office/drawing/2014/main" id="{94C2BB85-B30E-4C48-AE21-BF510BAA6FF5}"/>
              </a:ext>
            </a:extLst>
          </p:cNvPr>
          <p:cNvSpPr>
            <a:spLocks noGrp="1"/>
          </p:cNvSpPr>
          <p:nvPr>
            <p:ph idx="1"/>
          </p:nvPr>
        </p:nvSpPr>
        <p:spPr>
          <a:xfrm>
            <a:off x="2365499" y="3428999"/>
            <a:ext cx="5406902" cy="3429001"/>
          </a:xfrm>
        </p:spPr>
        <p:txBody>
          <a:bodyPr>
            <a:normAutofit/>
          </a:bodyPr>
          <a:lstStyle/>
          <a:p>
            <a:r>
              <a:rPr lang="en-US" sz="2400" dirty="0"/>
              <a:t>Average cases – (940 total) at MC rate (10 units x $22.00) of $220 and private rate (10 units x $82.00) of $820</a:t>
            </a:r>
          </a:p>
          <a:p>
            <a:r>
              <a:rPr lang="en-US" sz="2400" dirty="0"/>
              <a:t>Yearly MC cases (65%) - 611 x $220 = $134,420</a:t>
            </a:r>
          </a:p>
          <a:p>
            <a:r>
              <a:rPr lang="en-US" sz="2400" dirty="0"/>
              <a:t>Yearly private cases (35%) – 329 x $820 = $269,780</a:t>
            </a:r>
          </a:p>
          <a:p>
            <a:r>
              <a:rPr lang="en-US" sz="2400" dirty="0"/>
              <a:t>Total yearly reimbursement = $404,210</a:t>
            </a:r>
          </a:p>
          <a:p>
            <a:endParaRPr lang="en-US" sz="1700" dirty="0"/>
          </a:p>
        </p:txBody>
      </p:sp>
      <p:pic>
        <p:nvPicPr>
          <p:cNvPr id="9" name="Graphic 8">
            <a:extLst>
              <a:ext uri="{FF2B5EF4-FFF2-40B4-BE49-F238E27FC236}">
                <a16:creationId xmlns:a16="http://schemas.microsoft.com/office/drawing/2014/main" id="{D9FCCAB9-E808-4981-9E40-5434D393517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2167048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B6E2F43-29E9-49D9-91FC-E5FEFAAA7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6" name="Picture 15" descr="Desk with productivity items">
            <a:extLst>
              <a:ext uri="{FF2B5EF4-FFF2-40B4-BE49-F238E27FC236}">
                <a16:creationId xmlns:a16="http://schemas.microsoft.com/office/drawing/2014/main" id="{FD7EBCE8-EAF6-457F-A4F3-D8B019BB315E}"/>
              </a:ext>
            </a:extLst>
          </p:cNvPr>
          <p:cNvPicPr>
            <a:picLocks noChangeAspect="1"/>
          </p:cNvPicPr>
          <p:nvPr/>
        </p:nvPicPr>
        <p:blipFill>
          <a:blip r:embed="rId2"/>
          <a:stretch>
            <a:fillRect/>
          </a:stretch>
        </p:blipFill>
        <p:spPr>
          <a:xfrm>
            <a:off x="7069760" y="3438906"/>
            <a:ext cx="5122239" cy="3419094"/>
          </a:xfrm>
          <a:custGeom>
            <a:avLst/>
            <a:gdLst/>
            <a:ahLst/>
            <a:cxnLst/>
            <a:rect l="l" t="t" r="r" b="b"/>
            <a:pathLst>
              <a:path w="5580942" h="5519103">
                <a:moveTo>
                  <a:pt x="169765" y="0"/>
                </a:moveTo>
                <a:lnTo>
                  <a:pt x="5580942" y="0"/>
                </a:lnTo>
                <a:lnTo>
                  <a:pt x="5580942" y="5519103"/>
                </a:lnTo>
                <a:lnTo>
                  <a:pt x="9100" y="5519103"/>
                </a:lnTo>
                <a:lnTo>
                  <a:pt x="0" y="5474029"/>
                </a:lnTo>
                <a:lnTo>
                  <a:pt x="0" y="169765"/>
                </a:lnTo>
                <a:cubicBezTo>
                  <a:pt x="0" y="76006"/>
                  <a:pt x="76006" y="0"/>
                  <a:pt x="169765" y="0"/>
                </a:cubicBezTo>
                <a:close/>
              </a:path>
            </a:pathLst>
          </a:custGeom>
        </p:spPr>
      </p:pic>
      <p:sp>
        <p:nvSpPr>
          <p:cNvPr id="22" name="Arc 21">
            <a:extLst>
              <a:ext uri="{FF2B5EF4-FFF2-40B4-BE49-F238E27FC236}">
                <a16:creationId xmlns:a16="http://schemas.microsoft.com/office/drawing/2014/main" id="{3BA62E19-CD42-4C09-B825-844B4943D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87212"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B947696-C5B3-4A91-AE3B-450D46BAA7D8}"/>
              </a:ext>
            </a:extLst>
          </p:cNvPr>
          <p:cNvSpPr>
            <a:spLocks noGrp="1"/>
          </p:cNvSpPr>
          <p:nvPr>
            <p:ph type="title"/>
          </p:nvPr>
        </p:nvSpPr>
        <p:spPr>
          <a:xfrm>
            <a:off x="838200" y="365125"/>
            <a:ext cx="10515599" cy="1325563"/>
          </a:xfrm>
        </p:spPr>
        <p:txBody>
          <a:bodyPr>
            <a:normAutofit/>
          </a:bodyPr>
          <a:lstStyle/>
          <a:p>
            <a:r>
              <a:rPr lang="en-US" sz="6000" b="1" dirty="0"/>
              <a:t>Billing Costs</a:t>
            </a:r>
          </a:p>
        </p:txBody>
      </p:sp>
      <p:sp>
        <p:nvSpPr>
          <p:cNvPr id="3" name="Content Placeholder 2">
            <a:extLst>
              <a:ext uri="{FF2B5EF4-FFF2-40B4-BE49-F238E27FC236}">
                <a16:creationId xmlns:a16="http://schemas.microsoft.com/office/drawing/2014/main" id="{7522426F-9598-4611-B76C-CEB30536C2FC}"/>
              </a:ext>
            </a:extLst>
          </p:cNvPr>
          <p:cNvSpPr>
            <a:spLocks noGrp="1"/>
          </p:cNvSpPr>
          <p:nvPr>
            <p:ph idx="1"/>
          </p:nvPr>
        </p:nvSpPr>
        <p:spPr>
          <a:xfrm>
            <a:off x="838200" y="1825625"/>
            <a:ext cx="5393361" cy="4351338"/>
          </a:xfrm>
        </p:spPr>
        <p:txBody>
          <a:bodyPr>
            <a:normAutofit lnSpcReduction="10000"/>
          </a:bodyPr>
          <a:lstStyle/>
          <a:p>
            <a:r>
              <a:rPr lang="en-US" dirty="0"/>
              <a:t>Average billing costs 4-10% factored into your yearly </a:t>
            </a:r>
            <a:r>
              <a:rPr lang="en-US" dirty="0" err="1"/>
              <a:t>revenuee</a:t>
            </a:r>
            <a:endParaRPr lang="en-US" dirty="0"/>
          </a:p>
          <a:p>
            <a:r>
              <a:rPr lang="en-US" dirty="0"/>
              <a:t>It can be as high as 15% if you choose to use a management company - negotiating managed care contracts, doing a pro forma (surgical volume and payer mix), credentialing and any benchmarking you may need</a:t>
            </a:r>
          </a:p>
          <a:p>
            <a:r>
              <a:rPr lang="en-US" dirty="0"/>
              <a:t>Average reimbursement 30-90 days</a:t>
            </a:r>
          </a:p>
          <a:p>
            <a:endParaRPr lang="en-US" dirty="0"/>
          </a:p>
        </p:txBody>
      </p:sp>
      <p:sp>
        <p:nvSpPr>
          <p:cNvPr id="24" name="Oval 23">
            <a:extLst>
              <a:ext uri="{FF2B5EF4-FFF2-40B4-BE49-F238E27FC236}">
                <a16:creationId xmlns:a16="http://schemas.microsoft.com/office/drawing/2014/main" id="{8E63CC27-1C86-4653-8866-79C24C5C5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5924" y="1656147"/>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2360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4EBD9-1CF3-4A0D-976B-24E0A73B21FF}"/>
              </a:ext>
            </a:extLst>
          </p:cNvPr>
          <p:cNvSpPr>
            <a:spLocks noGrp="1"/>
          </p:cNvSpPr>
          <p:nvPr>
            <p:ph type="title"/>
          </p:nvPr>
        </p:nvSpPr>
        <p:spPr>
          <a:xfrm>
            <a:off x="1913468" y="365125"/>
            <a:ext cx="9440332" cy="1325563"/>
          </a:xfrm>
        </p:spPr>
        <p:txBody>
          <a:bodyPr>
            <a:normAutofit/>
          </a:bodyPr>
          <a:lstStyle/>
          <a:p>
            <a:r>
              <a:rPr lang="en-US" sz="5400" b="1"/>
              <a:t>In Network vs. Out of Network</a:t>
            </a:r>
          </a:p>
        </p:txBody>
      </p:sp>
      <p:sp>
        <p:nvSpPr>
          <p:cNvPr id="10" name="Rectangle 9">
            <a:extLst>
              <a:ext uri="{FF2B5EF4-FFF2-40B4-BE49-F238E27FC236}">
                <a16:creationId xmlns:a16="http://schemas.microsoft.com/office/drawing/2014/main" id="{FF0330B1-AAAC-427D-8A95-40380162B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Dollar">
            <a:extLst>
              <a:ext uri="{FF2B5EF4-FFF2-40B4-BE49-F238E27FC236}">
                <a16:creationId xmlns:a16="http://schemas.microsoft.com/office/drawing/2014/main" id="{43A4ACDD-B6AA-456E-80D2-0F2363D655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70706"/>
            <a:ext cx="914400" cy="914400"/>
          </a:xfrm>
          <a:prstGeom prst="rect">
            <a:avLst/>
          </a:prstGeom>
        </p:spPr>
      </p:pic>
      <p:sp>
        <p:nvSpPr>
          <p:cNvPr id="3" name="Content Placeholder 2">
            <a:extLst>
              <a:ext uri="{FF2B5EF4-FFF2-40B4-BE49-F238E27FC236}">
                <a16:creationId xmlns:a16="http://schemas.microsoft.com/office/drawing/2014/main" id="{11C8A6E7-D697-448F-AA5C-CB334F9BF798}"/>
              </a:ext>
            </a:extLst>
          </p:cNvPr>
          <p:cNvSpPr>
            <a:spLocks noGrp="1"/>
          </p:cNvSpPr>
          <p:nvPr>
            <p:ph idx="1"/>
          </p:nvPr>
        </p:nvSpPr>
        <p:spPr>
          <a:xfrm>
            <a:off x="838200" y="2506662"/>
            <a:ext cx="10515600" cy="4351338"/>
          </a:xfrm>
        </p:spPr>
        <p:txBody>
          <a:bodyPr>
            <a:normAutofit/>
          </a:bodyPr>
          <a:lstStyle/>
          <a:p>
            <a:r>
              <a:rPr lang="en-US" sz="2600" dirty="0"/>
              <a:t>In network - provider agrees to accept approved rate from insurance company</a:t>
            </a:r>
          </a:p>
          <a:p>
            <a:r>
              <a:rPr lang="en-US" sz="2600" dirty="0"/>
              <a:t>$150 for service - approved amount for provider is $90 – being in network saves the patient $60</a:t>
            </a:r>
          </a:p>
          <a:p>
            <a:r>
              <a:rPr lang="en-US" sz="2600" dirty="0"/>
              <a:t>Out of network – provider does not agree to the discounted rate</a:t>
            </a:r>
          </a:p>
          <a:p>
            <a:r>
              <a:rPr lang="en-US" sz="2600" dirty="0">
                <a:solidFill>
                  <a:srgbClr val="FF0000"/>
                </a:solidFill>
              </a:rPr>
              <a:t>Patient will be responsible for paying the difference between the provider’s full charge and the plan’s approved amount. That’s called Balance Billing!</a:t>
            </a:r>
          </a:p>
          <a:p>
            <a:r>
              <a:rPr lang="en-US" sz="2600" dirty="0"/>
              <a:t>Deductibles and Co-Pays  (fraudulent NOT to attempt to collect patients portion) </a:t>
            </a:r>
          </a:p>
          <a:p>
            <a:endParaRPr lang="en-US" sz="2600" dirty="0"/>
          </a:p>
        </p:txBody>
      </p:sp>
    </p:spTree>
    <p:extLst>
      <p:ext uri="{BB962C8B-B14F-4D97-AF65-F5344CB8AC3E}">
        <p14:creationId xmlns:p14="http://schemas.microsoft.com/office/powerpoint/2010/main" val="2228432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711F1-7443-489C-8244-A89F3033F704}"/>
              </a:ext>
            </a:extLst>
          </p:cNvPr>
          <p:cNvSpPr>
            <a:spLocks noGrp="1"/>
          </p:cNvSpPr>
          <p:nvPr>
            <p:ph type="title"/>
          </p:nvPr>
        </p:nvSpPr>
        <p:spPr>
          <a:xfrm>
            <a:off x="1913468" y="365125"/>
            <a:ext cx="9440332" cy="1325563"/>
          </a:xfrm>
        </p:spPr>
        <p:txBody>
          <a:bodyPr>
            <a:normAutofit/>
          </a:bodyPr>
          <a:lstStyle/>
          <a:p>
            <a:r>
              <a:rPr lang="en-US" sz="3400" b="1" dirty="0"/>
              <a:t>Example:  Total Allowable Bill $1000.00 </a:t>
            </a:r>
            <a:r>
              <a:rPr lang="en-US" sz="3400" b="1" dirty="0">
                <a:solidFill>
                  <a:srgbClr val="FF0000"/>
                </a:solidFill>
              </a:rPr>
              <a:t>($1500.00)</a:t>
            </a:r>
            <a:br>
              <a:rPr lang="en-US" sz="3400" b="1" dirty="0">
                <a:solidFill>
                  <a:srgbClr val="FF0000"/>
                </a:solidFill>
              </a:rPr>
            </a:br>
            <a:endParaRPr lang="en-US" sz="3400" b="1" dirty="0">
              <a:solidFill>
                <a:srgbClr val="FF0000"/>
              </a:solidFill>
            </a:endParaRPr>
          </a:p>
        </p:txBody>
      </p:sp>
      <p:sp>
        <p:nvSpPr>
          <p:cNvPr id="10" name="Rectangle 9">
            <a:extLst>
              <a:ext uri="{FF2B5EF4-FFF2-40B4-BE49-F238E27FC236}">
                <a16:creationId xmlns:a16="http://schemas.microsoft.com/office/drawing/2014/main" id="{FF0330B1-AAAC-427D-8A95-40380162B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Bitcoin">
            <a:extLst>
              <a:ext uri="{FF2B5EF4-FFF2-40B4-BE49-F238E27FC236}">
                <a16:creationId xmlns:a16="http://schemas.microsoft.com/office/drawing/2014/main" id="{732B94AA-395B-46A0-862F-E05CDC74A8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70706"/>
            <a:ext cx="914400" cy="914400"/>
          </a:xfrm>
          <a:prstGeom prst="rect">
            <a:avLst/>
          </a:prstGeom>
        </p:spPr>
      </p:pic>
      <p:sp>
        <p:nvSpPr>
          <p:cNvPr id="3" name="Content Placeholder 2">
            <a:extLst>
              <a:ext uri="{FF2B5EF4-FFF2-40B4-BE49-F238E27FC236}">
                <a16:creationId xmlns:a16="http://schemas.microsoft.com/office/drawing/2014/main" id="{796FABF6-6031-429E-AA97-A0AF17BA2510}"/>
              </a:ext>
            </a:extLst>
          </p:cNvPr>
          <p:cNvSpPr>
            <a:spLocks noGrp="1"/>
          </p:cNvSpPr>
          <p:nvPr>
            <p:ph idx="1"/>
          </p:nvPr>
        </p:nvSpPr>
        <p:spPr>
          <a:xfrm>
            <a:off x="838200" y="1825625"/>
            <a:ext cx="10515600" cy="4351338"/>
          </a:xfrm>
        </p:spPr>
        <p:txBody>
          <a:bodyPr>
            <a:normAutofit/>
          </a:bodyPr>
          <a:lstStyle/>
          <a:p>
            <a:r>
              <a:rPr lang="en-US" dirty="0"/>
              <a:t>In Network:  80/20 -$1000 allowable </a:t>
            </a:r>
          </a:p>
          <a:p>
            <a:r>
              <a:rPr lang="en-US" dirty="0"/>
              <a:t>Insurance pays: $800.00 Patient pays: $200.00</a:t>
            </a:r>
          </a:p>
          <a:p>
            <a:r>
              <a:rPr lang="en-US" dirty="0"/>
              <a:t>Out of Network: 60/40 (usual/customary - $800) </a:t>
            </a:r>
          </a:p>
          <a:p>
            <a:r>
              <a:rPr lang="en-US" dirty="0"/>
              <a:t>Insurance pays:  $480, Patient pays: $320, Balance Bill: $700</a:t>
            </a:r>
          </a:p>
          <a:p>
            <a:r>
              <a:rPr lang="en-US" dirty="0"/>
              <a:t>In network – increased satisfaction due to faster processing and payment, surgeon satisfaction and no surprise billing but negotiation of managed care contracts are critical</a:t>
            </a:r>
          </a:p>
          <a:p>
            <a:r>
              <a:rPr lang="en-US" dirty="0"/>
              <a:t>Out of network – don’t have to negotiate contracts, increased reimbursement, </a:t>
            </a:r>
            <a:r>
              <a:rPr lang="en-US" b="1" dirty="0"/>
              <a:t>patient and surgeon dissatisfaction </a:t>
            </a:r>
          </a:p>
          <a:p>
            <a:endParaRPr lang="en-US" dirty="0"/>
          </a:p>
        </p:txBody>
      </p:sp>
    </p:spTree>
    <p:extLst>
      <p:ext uri="{BB962C8B-B14F-4D97-AF65-F5344CB8AC3E}">
        <p14:creationId xmlns:p14="http://schemas.microsoft.com/office/powerpoint/2010/main" val="741340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48D18-988E-4FE4-B027-74D3980BCB15}"/>
              </a:ext>
            </a:extLst>
          </p:cNvPr>
          <p:cNvSpPr>
            <a:spLocks noGrp="1"/>
          </p:cNvSpPr>
          <p:nvPr>
            <p:ph type="title"/>
          </p:nvPr>
        </p:nvSpPr>
        <p:spPr>
          <a:xfrm>
            <a:off x="1913468" y="365125"/>
            <a:ext cx="9440332" cy="1325563"/>
          </a:xfrm>
        </p:spPr>
        <p:txBody>
          <a:bodyPr>
            <a:normAutofit/>
          </a:bodyPr>
          <a:lstStyle/>
          <a:p>
            <a:pPr algn="ctr"/>
            <a:r>
              <a:rPr lang="en-US" sz="3600" b="1" dirty="0"/>
              <a:t>2025 CRNA Compensation and Benefits Survey</a:t>
            </a:r>
          </a:p>
        </p:txBody>
      </p:sp>
      <p:sp>
        <p:nvSpPr>
          <p:cNvPr id="10" name="Rectangle 9">
            <a:extLst>
              <a:ext uri="{FF2B5EF4-FFF2-40B4-BE49-F238E27FC236}">
                <a16:creationId xmlns:a16="http://schemas.microsoft.com/office/drawing/2014/main" id="{5DD103AA-7536-490B-973F-73CA63A7E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Graphic 6" descr="Email">
            <a:extLst>
              <a:ext uri="{FF2B5EF4-FFF2-40B4-BE49-F238E27FC236}">
                <a16:creationId xmlns:a16="http://schemas.microsoft.com/office/drawing/2014/main" id="{D8F9753A-4912-4584-95D8-A8EE81A409A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70706"/>
            <a:ext cx="914400" cy="914400"/>
          </a:xfrm>
          <a:prstGeom prst="rect">
            <a:avLst/>
          </a:prstGeom>
        </p:spPr>
      </p:pic>
      <p:sp>
        <p:nvSpPr>
          <p:cNvPr id="3" name="Content Placeholder 2">
            <a:extLst>
              <a:ext uri="{FF2B5EF4-FFF2-40B4-BE49-F238E27FC236}">
                <a16:creationId xmlns:a16="http://schemas.microsoft.com/office/drawing/2014/main" id="{A48BEE5F-A615-4594-AAF8-ABD1EEF6F586}"/>
              </a:ext>
            </a:extLst>
          </p:cNvPr>
          <p:cNvSpPr>
            <a:spLocks noGrp="1"/>
          </p:cNvSpPr>
          <p:nvPr>
            <p:ph idx="1"/>
          </p:nvPr>
        </p:nvSpPr>
        <p:spPr>
          <a:xfrm>
            <a:off x="838200" y="1825625"/>
            <a:ext cx="10515600" cy="4351338"/>
          </a:xfrm>
        </p:spPr>
        <p:txBody>
          <a:bodyPr>
            <a:normAutofit/>
          </a:bodyPr>
          <a:lstStyle/>
          <a:p>
            <a:r>
              <a:rPr lang="en-US" dirty="0"/>
              <a:t>The median total compensation from all employee arrangements (includes income and not benefits) for </a:t>
            </a:r>
            <a:r>
              <a:rPr lang="en-US" dirty="0">
                <a:highlight>
                  <a:srgbClr val="FFFF00"/>
                </a:highlight>
              </a:rPr>
              <a:t>full-time employees in 2024 was $270,000</a:t>
            </a:r>
            <a:r>
              <a:rPr lang="en-US" dirty="0"/>
              <a:t>; this is up from $251,000 in 2023, an increase of about 8%. Hospital employees made up 38% and independent contractors 20%</a:t>
            </a:r>
          </a:p>
          <a:p>
            <a:r>
              <a:rPr lang="en-US" dirty="0"/>
              <a:t>The 25</a:t>
            </a:r>
            <a:r>
              <a:rPr lang="en-US" baseline="30000" dirty="0"/>
              <a:t>th</a:t>
            </a:r>
            <a:r>
              <a:rPr lang="en-US" dirty="0"/>
              <a:t> percentile was $235,000 and the 90</a:t>
            </a:r>
            <a:r>
              <a:rPr lang="en-US" baseline="30000" dirty="0"/>
              <a:t>th</a:t>
            </a:r>
            <a:r>
              <a:rPr lang="en-US" dirty="0"/>
              <a:t> percentile was $380,000</a:t>
            </a:r>
          </a:p>
          <a:p>
            <a:r>
              <a:rPr lang="en-US" dirty="0"/>
              <a:t>The median compensation for self-employed CRNAs was $314,000 </a:t>
            </a:r>
          </a:p>
          <a:p>
            <a:r>
              <a:rPr lang="en-US" dirty="0"/>
              <a:t>Hospital employees had a median compensation of $280,000</a:t>
            </a:r>
          </a:p>
          <a:p>
            <a:endParaRPr lang="en-US" sz="2600" dirty="0"/>
          </a:p>
          <a:p>
            <a:endParaRPr lang="en-US" sz="2600" dirty="0"/>
          </a:p>
          <a:p>
            <a:endParaRPr lang="en-US" sz="2600" dirty="0"/>
          </a:p>
          <a:p>
            <a:endParaRPr lang="en-US" sz="2600" dirty="0"/>
          </a:p>
          <a:p>
            <a:endParaRPr lang="en-US" sz="2600" dirty="0"/>
          </a:p>
          <a:p>
            <a:endParaRPr lang="en-US" sz="2600" dirty="0"/>
          </a:p>
          <a:p>
            <a:endParaRPr lang="en-US" sz="2600" dirty="0"/>
          </a:p>
          <a:p>
            <a:endParaRPr lang="en-US" sz="2600" dirty="0"/>
          </a:p>
          <a:p>
            <a:endParaRPr lang="en-US" sz="2600" dirty="0"/>
          </a:p>
        </p:txBody>
      </p:sp>
    </p:spTree>
    <p:extLst>
      <p:ext uri="{BB962C8B-B14F-4D97-AF65-F5344CB8AC3E}">
        <p14:creationId xmlns:p14="http://schemas.microsoft.com/office/powerpoint/2010/main" val="4238567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BA0E6-C408-CD65-61E9-69F6643D01A3}"/>
              </a:ext>
            </a:extLst>
          </p:cNvPr>
          <p:cNvSpPr>
            <a:spLocks noGrp="1"/>
          </p:cNvSpPr>
          <p:nvPr>
            <p:ph type="title"/>
          </p:nvPr>
        </p:nvSpPr>
        <p:spPr>
          <a:xfrm>
            <a:off x="805873" y="-226003"/>
            <a:ext cx="10515600" cy="1325563"/>
          </a:xfrm>
        </p:spPr>
        <p:txBody>
          <a:bodyPr>
            <a:normAutofit/>
          </a:bodyPr>
          <a:lstStyle/>
          <a:p>
            <a:pPr algn="ctr"/>
            <a:r>
              <a:rPr lang="en-US" sz="3200" dirty="0"/>
              <a:t>Medscape Anesthesiologist Compensation Report 2024</a:t>
            </a:r>
          </a:p>
        </p:txBody>
      </p:sp>
      <p:pic>
        <p:nvPicPr>
          <p:cNvPr id="3" name="Picture 2">
            <a:extLst>
              <a:ext uri="{FF2B5EF4-FFF2-40B4-BE49-F238E27FC236}">
                <a16:creationId xmlns:a16="http://schemas.microsoft.com/office/drawing/2014/main" id="{761C166E-BDD7-3419-999E-434C08FB3EF6}"/>
              </a:ext>
            </a:extLst>
          </p:cNvPr>
          <p:cNvPicPr>
            <a:picLocks noChangeAspect="1"/>
          </p:cNvPicPr>
          <p:nvPr/>
        </p:nvPicPr>
        <p:blipFill>
          <a:blip r:embed="rId2"/>
          <a:stretch>
            <a:fillRect/>
          </a:stretch>
        </p:blipFill>
        <p:spPr>
          <a:xfrm>
            <a:off x="3333750" y="669926"/>
            <a:ext cx="5524500" cy="6188074"/>
          </a:xfrm>
          <a:prstGeom prst="rect">
            <a:avLst/>
          </a:prstGeom>
        </p:spPr>
      </p:pic>
    </p:spTree>
    <p:extLst>
      <p:ext uri="{BB962C8B-B14F-4D97-AF65-F5344CB8AC3E}">
        <p14:creationId xmlns:p14="http://schemas.microsoft.com/office/powerpoint/2010/main" val="2580441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05CD5B-5E5D-4D4A-AF05-5C8F4A906525}"/>
              </a:ext>
            </a:extLst>
          </p:cNvPr>
          <p:cNvSpPr>
            <a:spLocks noGrp="1"/>
          </p:cNvSpPr>
          <p:nvPr>
            <p:ph type="title"/>
          </p:nvPr>
        </p:nvSpPr>
        <p:spPr>
          <a:xfrm>
            <a:off x="838200" y="894027"/>
            <a:ext cx="3494362" cy="4782873"/>
          </a:xfrm>
        </p:spPr>
        <p:txBody>
          <a:bodyPr>
            <a:normAutofit/>
          </a:bodyPr>
          <a:lstStyle/>
          <a:p>
            <a:pPr algn="r"/>
            <a:r>
              <a:rPr lang="en-US" b="1">
                <a:solidFill>
                  <a:schemeClr val="bg1"/>
                </a:solidFill>
              </a:rPr>
              <a:t>Learner Outcomes</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80B8A06-422E-473B-8EEA-F254A00F240C}"/>
              </a:ext>
            </a:extLst>
          </p:cNvPr>
          <p:cNvSpPr>
            <a:spLocks noGrp="1"/>
          </p:cNvSpPr>
          <p:nvPr>
            <p:ph idx="1"/>
          </p:nvPr>
        </p:nvSpPr>
        <p:spPr>
          <a:xfrm>
            <a:off x="4976032" y="894027"/>
            <a:ext cx="6377768" cy="4782873"/>
          </a:xfrm>
        </p:spPr>
        <p:txBody>
          <a:bodyPr anchor="ctr">
            <a:normAutofit/>
          </a:bodyPr>
          <a:lstStyle/>
          <a:p>
            <a:endParaRPr lang="en-US" sz="2400">
              <a:solidFill>
                <a:schemeClr val="bg1"/>
              </a:solidFill>
            </a:endParaRPr>
          </a:p>
          <a:p>
            <a:endParaRPr lang="en-US" sz="2400">
              <a:solidFill>
                <a:schemeClr val="bg1"/>
              </a:solidFill>
            </a:endParaRPr>
          </a:p>
          <a:p>
            <a:r>
              <a:rPr lang="en-US" sz="2400">
                <a:solidFill>
                  <a:schemeClr val="bg1"/>
                </a:solidFill>
              </a:rPr>
              <a:t>Describe how anesthesia services are reimbursed and calculated.</a:t>
            </a:r>
          </a:p>
          <a:p>
            <a:r>
              <a:rPr lang="en-US" sz="2400">
                <a:solidFill>
                  <a:schemeClr val="bg1"/>
                </a:solidFill>
              </a:rPr>
              <a:t>Discuss the basics of billing.</a:t>
            </a:r>
          </a:p>
          <a:p>
            <a:r>
              <a:rPr lang="en-US" sz="2400">
                <a:solidFill>
                  <a:schemeClr val="bg1"/>
                </a:solidFill>
              </a:rPr>
              <a:t>List the critical factors that affect reimbursement.</a:t>
            </a:r>
          </a:p>
          <a:p>
            <a:r>
              <a:rPr lang="en-US" sz="2400">
                <a:solidFill>
                  <a:schemeClr val="bg1"/>
                </a:solidFill>
              </a:rPr>
              <a:t>Describe anesthesia practice models.</a:t>
            </a:r>
          </a:p>
          <a:p>
            <a:r>
              <a:rPr lang="en-US" sz="2400">
                <a:solidFill>
                  <a:schemeClr val="bg1"/>
                </a:solidFill>
              </a:rPr>
              <a:t>Discuss the ability to estimate your value. </a:t>
            </a:r>
          </a:p>
          <a:p>
            <a:endParaRPr lang="en-US" sz="2400">
              <a:solidFill>
                <a:schemeClr val="bg1"/>
              </a:solidFill>
            </a:endParaRPr>
          </a:p>
        </p:txBody>
      </p:sp>
    </p:spTree>
    <p:extLst>
      <p:ext uri="{BB962C8B-B14F-4D97-AF65-F5344CB8AC3E}">
        <p14:creationId xmlns:p14="http://schemas.microsoft.com/office/powerpoint/2010/main" val="1930301270"/>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9E62-D072-4C19-B8E9-5837A731932C}"/>
              </a:ext>
            </a:extLst>
          </p:cNvPr>
          <p:cNvSpPr>
            <a:spLocks noGrp="1"/>
          </p:cNvSpPr>
          <p:nvPr>
            <p:ph type="title"/>
          </p:nvPr>
        </p:nvSpPr>
        <p:spPr>
          <a:xfrm>
            <a:off x="838200" y="1"/>
            <a:ext cx="10515600" cy="1690688"/>
          </a:xfrm>
        </p:spPr>
        <p:txBody>
          <a:bodyPr>
            <a:noAutofit/>
          </a:bodyPr>
          <a:lstStyle/>
          <a:p>
            <a:pPr marL="342900" lvl="0" indent="-342900" algn="ctr" defTabSz="457200" fontAlgn="base">
              <a:lnSpc>
                <a:spcPct val="100000"/>
              </a:lnSpc>
              <a:spcBef>
                <a:spcPct val="20000"/>
              </a:spcBef>
              <a:spcAft>
                <a:spcPct val="0"/>
              </a:spcAft>
            </a:pPr>
            <a:r>
              <a:rPr lang="en-US" sz="2000" b="1" dirty="0">
                <a:solidFill>
                  <a:prstClr val="black">
                    <a:lumMod val="85000"/>
                    <a:lumOff val="15000"/>
                  </a:prstClr>
                </a:solidFill>
                <a:latin typeface="Arial" panose="020B0604020202020204" pitchFamily="34" charset="0"/>
                <a:ea typeface="Times New Roman" panose="02020603050405020304" pitchFamily="18" charset="0"/>
                <a:cs typeface="Helvetica"/>
              </a:rPr>
              <a:t>The Omnibus Budget Reconciliation Act (OBRA) of 1986 </a:t>
            </a:r>
            <a:r>
              <a:rPr lang="en-US" sz="2000" dirty="0">
                <a:solidFill>
                  <a:prstClr val="black">
                    <a:lumMod val="85000"/>
                    <a:lumOff val="15000"/>
                  </a:prstClr>
                </a:solidFill>
                <a:latin typeface="Arial" panose="020B0604020202020204" pitchFamily="34" charset="0"/>
                <a:ea typeface="Times New Roman" panose="02020603050405020304" pitchFamily="18" charset="0"/>
                <a:cs typeface="Helvetica"/>
              </a:rPr>
              <a:t>established direct reimbursement for CRNAs under </a:t>
            </a:r>
            <a:r>
              <a:rPr lang="en-US" sz="2000" dirty="0">
                <a:solidFill>
                  <a:srgbClr val="FF0000"/>
                </a:solidFill>
                <a:latin typeface="Arial" panose="020B0604020202020204" pitchFamily="34" charset="0"/>
                <a:ea typeface="Times New Roman" panose="02020603050405020304" pitchFamily="18" charset="0"/>
                <a:cs typeface="Helvetica"/>
              </a:rPr>
              <a:t>Medicare Part B</a:t>
            </a:r>
            <a:r>
              <a:rPr lang="en-US" sz="2000" dirty="0">
                <a:solidFill>
                  <a:prstClr val="black">
                    <a:lumMod val="85000"/>
                    <a:lumOff val="15000"/>
                  </a:prstClr>
                </a:solidFill>
                <a:latin typeface="Arial" panose="020B0604020202020204" pitchFamily="34" charset="0"/>
                <a:ea typeface="Times New Roman" panose="02020603050405020304" pitchFamily="18" charset="0"/>
                <a:cs typeface="Helvetica"/>
              </a:rPr>
              <a:t>, </a:t>
            </a:r>
            <a:r>
              <a:rPr lang="en-US" sz="2000" b="1" dirty="0">
                <a:solidFill>
                  <a:prstClr val="black">
                    <a:lumMod val="85000"/>
                    <a:lumOff val="15000"/>
                  </a:prstClr>
                </a:solidFill>
                <a:latin typeface="Arial" panose="020B0604020202020204" pitchFamily="34" charset="0"/>
                <a:ea typeface="Times New Roman" panose="02020603050405020304" pitchFamily="18" charset="0"/>
                <a:cs typeface="Helvetica"/>
              </a:rPr>
              <a:t>effective January 1, 1989.</a:t>
            </a:r>
            <a:r>
              <a:rPr lang="en-US" sz="2000" dirty="0">
                <a:solidFill>
                  <a:prstClr val="black">
                    <a:lumMod val="85000"/>
                    <a:lumOff val="15000"/>
                  </a:prstClr>
                </a:solidFill>
                <a:latin typeface="Arial" panose="020B0604020202020204" pitchFamily="34" charset="0"/>
                <a:ea typeface="Times New Roman" panose="02020603050405020304" pitchFamily="18" charset="0"/>
                <a:cs typeface="Helvetica"/>
              </a:rPr>
              <a:t> CRNAs are eligible for direct reimbursement regardless of whether they are supervised by physicians.</a:t>
            </a:r>
            <a:br>
              <a:rPr lang="en-US" sz="2000" dirty="0">
                <a:solidFill>
                  <a:prstClr val="black">
                    <a:lumMod val="85000"/>
                    <a:lumOff val="15000"/>
                  </a:prstClr>
                </a:solidFill>
                <a:latin typeface="Arial" panose="020B0604020202020204" pitchFamily="34" charset="0"/>
                <a:ea typeface="Times New Roman" panose="02020603050405020304" pitchFamily="18" charset="0"/>
                <a:cs typeface="Helvetica"/>
              </a:rPr>
            </a:br>
            <a:endParaRPr lang="en-US" sz="2000" dirty="0"/>
          </a:p>
        </p:txBody>
      </p:sp>
      <p:pic>
        <p:nvPicPr>
          <p:cNvPr id="4" name="Content Placeholder 4" descr="A close up of text on a white background&#10;&#10;Description automatically generated">
            <a:extLst>
              <a:ext uri="{FF2B5EF4-FFF2-40B4-BE49-F238E27FC236}">
                <a16:creationId xmlns:a16="http://schemas.microsoft.com/office/drawing/2014/main" id="{E3831DEC-20F1-4F45-BD06-A732E56907DC}"/>
              </a:ext>
            </a:extLst>
          </p:cNvPr>
          <p:cNvPicPr>
            <a:picLocks noGrp="1" noChangeAspect="1"/>
          </p:cNvPicPr>
          <p:nvPr>
            <p:ph idx="1"/>
          </p:nvPr>
        </p:nvPicPr>
        <p:blipFill>
          <a:blip r:embed="rId2"/>
          <a:stretch>
            <a:fillRect/>
          </a:stretch>
        </p:blipFill>
        <p:spPr>
          <a:xfrm>
            <a:off x="2832496" y="2072639"/>
            <a:ext cx="6527007" cy="4544907"/>
          </a:xfrm>
        </p:spPr>
      </p:pic>
    </p:spTree>
    <p:extLst>
      <p:ext uri="{BB962C8B-B14F-4D97-AF65-F5344CB8AC3E}">
        <p14:creationId xmlns:p14="http://schemas.microsoft.com/office/powerpoint/2010/main" val="207743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4" descr="A screenshot of a cell phone&#10;&#10;Description automatically generated">
            <a:extLst>
              <a:ext uri="{FF2B5EF4-FFF2-40B4-BE49-F238E27FC236}">
                <a16:creationId xmlns:a16="http://schemas.microsoft.com/office/drawing/2014/main" id="{50C09D87-85FA-4486-B007-BC957EE397DC}"/>
              </a:ext>
            </a:extLst>
          </p:cNvPr>
          <p:cNvPicPr>
            <a:picLocks noGrp="1" noChangeAspect="1"/>
          </p:cNvPicPr>
          <p:nvPr>
            <p:ph idx="1"/>
          </p:nvPr>
        </p:nvPicPr>
        <p:blipFill rotWithShape="1">
          <a:blip r:embed="rId2"/>
          <a:srcRect t="1103" b="2743"/>
          <a:stretch/>
        </p:blipFill>
        <p:spPr>
          <a:xfrm>
            <a:off x="20" y="10"/>
            <a:ext cx="12191980" cy="4571990"/>
          </a:xfrm>
          <a:prstGeom prst="rect">
            <a:avLst/>
          </a:prstGeom>
        </p:spPr>
      </p:pic>
      <p:sp>
        <p:nvSpPr>
          <p:cNvPr id="13" name="Rectangle 8">
            <a:extLst>
              <a:ext uri="{FF2B5EF4-FFF2-40B4-BE49-F238E27FC236}">
                <a16:creationId xmlns:a16="http://schemas.microsoft.com/office/drawing/2014/main" id="{F40CA114-B78B-4E3B-A785-96745276B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92000" cy="2285543"/>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23671113-9625-4A1A-9B4C-4ABEB1764DF2}"/>
              </a:ext>
            </a:extLst>
          </p:cNvPr>
          <p:cNvSpPr>
            <a:spLocks noGrp="1"/>
          </p:cNvSpPr>
          <p:nvPr>
            <p:ph type="title"/>
          </p:nvPr>
        </p:nvSpPr>
        <p:spPr>
          <a:xfrm>
            <a:off x="433136" y="5091762"/>
            <a:ext cx="7834193" cy="1264588"/>
          </a:xfrm>
        </p:spPr>
        <p:txBody>
          <a:bodyPr vert="horz" lIns="91440" tIns="45720" rIns="91440" bIns="45720" rtlCol="0" anchor="ctr">
            <a:normAutofit/>
          </a:bodyPr>
          <a:lstStyle/>
          <a:p>
            <a:pPr algn="ctr"/>
            <a:r>
              <a:rPr lang="en-US" sz="6000" b="1" dirty="0"/>
              <a:t>                   Medicare</a:t>
            </a:r>
          </a:p>
        </p:txBody>
      </p:sp>
      <p:cxnSp>
        <p:nvCxnSpPr>
          <p:cNvPr id="14" name="Straight Connector 10">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9788792"/>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17640F89-6F63-420B-AACE-FDFD00BB9C18}"/>
              </a:ext>
            </a:extLst>
          </p:cNvPr>
          <p:cNvSpPr>
            <a:spLocks noGrp="1"/>
          </p:cNvSpPr>
          <p:nvPr>
            <p:ph type="title"/>
          </p:nvPr>
        </p:nvSpPr>
        <p:spPr>
          <a:xfrm>
            <a:off x="904877" y="2415322"/>
            <a:ext cx="3451730" cy="2399869"/>
          </a:xfrm>
        </p:spPr>
        <p:txBody>
          <a:bodyPr>
            <a:normAutofit/>
          </a:bodyPr>
          <a:lstStyle/>
          <a:p>
            <a:pPr algn="ctr"/>
            <a:r>
              <a:rPr lang="en-US" sz="4000" b="1">
                <a:solidFill>
                  <a:srgbClr val="FFFFFF"/>
                </a:solidFill>
              </a:rPr>
              <a:t>Medicare Part A Supervision</a:t>
            </a:r>
          </a:p>
        </p:txBody>
      </p:sp>
      <p:sp>
        <p:nvSpPr>
          <p:cNvPr id="3" name="Content Placeholder 2">
            <a:extLst>
              <a:ext uri="{FF2B5EF4-FFF2-40B4-BE49-F238E27FC236}">
                <a16:creationId xmlns:a16="http://schemas.microsoft.com/office/drawing/2014/main" id="{851FD9AF-CDF6-4DC5-B0C0-33AA76D18939}"/>
              </a:ext>
            </a:extLst>
          </p:cNvPr>
          <p:cNvSpPr>
            <a:spLocks noGrp="1"/>
          </p:cNvSpPr>
          <p:nvPr>
            <p:ph idx="1"/>
          </p:nvPr>
        </p:nvSpPr>
        <p:spPr>
          <a:xfrm>
            <a:off x="5120640" y="266699"/>
            <a:ext cx="6281928" cy="6586539"/>
          </a:xfrm>
        </p:spPr>
        <p:txBody>
          <a:bodyPr anchor="ctr">
            <a:normAutofit/>
          </a:bodyPr>
          <a:lstStyle/>
          <a:p>
            <a:pPr marL="342900" lvl="0" indent="-342900" defTabSz="457200" fontAlgn="base">
              <a:spcBef>
                <a:spcPct val="20000"/>
              </a:spcBef>
              <a:spcAft>
                <a:spcPct val="0"/>
              </a:spcAft>
              <a:buFont typeface="Arial" charset="0"/>
              <a:buChar char="•"/>
            </a:pPr>
            <a:r>
              <a:rPr lang="en-US" sz="2000" dirty="0">
                <a:latin typeface="Helvetica"/>
                <a:ea typeface="ＭＳ Ｐゴシック" charset="0"/>
                <a:cs typeface="Helvetica"/>
              </a:rPr>
              <a:t>Reimbursement for facility fee </a:t>
            </a:r>
          </a:p>
          <a:p>
            <a:pPr marL="342900" lvl="0" indent="-342900" defTabSz="457200" fontAlgn="base">
              <a:spcBef>
                <a:spcPct val="20000"/>
              </a:spcBef>
              <a:spcAft>
                <a:spcPct val="0"/>
              </a:spcAft>
              <a:buFont typeface="Arial" charset="0"/>
              <a:buChar char="•"/>
            </a:pPr>
            <a:r>
              <a:rPr lang="en-US" sz="2000" dirty="0">
                <a:latin typeface="Helvetica"/>
                <a:ea typeface="ＭＳ Ｐゴシック" charset="0"/>
                <a:cs typeface="Helvetica"/>
              </a:rPr>
              <a:t>In order to be in compliance (hospitals) with the </a:t>
            </a:r>
            <a:r>
              <a:rPr lang="en-US" sz="2000" b="1" dirty="0">
                <a:latin typeface="Helvetica"/>
                <a:ea typeface="ＭＳ Ｐゴシック" charset="0"/>
                <a:cs typeface="Helvetica"/>
              </a:rPr>
              <a:t>Conditions of Participation (CoP) </a:t>
            </a:r>
            <a:r>
              <a:rPr lang="en-US" sz="2000" dirty="0">
                <a:latin typeface="Helvetica"/>
                <a:ea typeface="ＭＳ Ｐゴシック" charset="0"/>
                <a:cs typeface="Helvetica"/>
              </a:rPr>
              <a:t>for (CMS Part A) CRNAs must be supervised by an anesthesiologist that is immediately available or the operating practitioner unless you are in one of the 25 opt out states</a:t>
            </a:r>
          </a:p>
          <a:p>
            <a:pPr marL="342900" lvl="0" indent="-342900" defTabSz="457200" fontAlgn="base">
              <a:spcBef>
                <a:spcPct val="20000"/>
              </a:spcBef>
              <a:spcAft>
                <a:spcPct val="0"/>
              </a:spcAft>
              <a:buFont typeface="Arial" charset="0"/>
              <a:buChar char="•"/>
            </a:pPr>
            <a:r>
              <a:rPr lang="en-US" sz="2000" dirty="0">
                <a:latin typeface="Helvetica"/>
                <a:ea typeface="ＭＳ Ｐゴシック" charset="0"/>
                <a:cs typeface="Helvetica"/>
              </a:rPr>
              <a:t>For ASCs the compliance document is the CMS </a:t>
            </a:r>
            <a:r>
              <a:rPr lang="en-US" sz="2000" b="1" dirty="0">
                <a:latin typeface="Helvetica"/>
                <a:ea typeface="ＭＳ Ｐゴシック" charset="0"/>
                <a:cs typeface="Helvetica"/>
              </a:rPr>
              <a:t>Conditions for Coverage (</a:t>
            </a:r>
            <a:r>
              <a:rPr lang="en-US" sz="2000" b="1" dirty="0" err="1">
                <a:latin typeface="Helvetica"/>
                <a:ea typeface="ＭＳ Ｐゴシック" charset="0"/>
                <a:cs typeface="Helvetica"/>
              </a:rPr>
              <a:t>CfC</a:t>
            </a:r>
            <a:r>
              <a:rPr lang="en-US" sz="2000" b="1" dirty="0">
                <a:latin typeface="Helvetica"/>
                <a:ea typeface="ＭＳ Ｐゴシック" charset="0"/>
                <a:cs typeface="Helvetica"/>
              </a:rPr>
              <a:t>) </a:t>
            </a:r>
            <a:r>
              <a:rPr lang="en-US" sz="2000" dirty="0">
                <a:latin typeface="Helvetica"/>
                <a:ea typeface="ＭＳ Ｐゴシック" charset="0"/>
                <a:cs typeface="Helvetica"/>
              </a:rPr>
              <a:t>which mandates that CRNAs must work under the supervision of the operating practitioner unless in an opt out state</a:t>
            </a:r>
            <a:endParaRPr lang="en-US" sz="2000" b="1" dirty="0">
              <a:latin typeface="Helvetica"/>
              <a:ea typeface="ＭＳ Ｐゴシック" charset="0"/>
              <a:cs typeface="Helvetica"/>
            </a:endParaRPr>
          </a:p>
          <a:p>
            <a:pPr marL="342900" lvl="0" indent="-342900" defTabSz="457200" fontAlgn="base">
              <a:spcBef>
                <a:spcPct val="20000"/>
              </a:spcBef>
              <a:spcAft>
                <a:spcPct val="0"/>
              </a:spcAft>
              <a:buFont typeface="Arial" charset="0"/>
              <a:buChar char="•"/>
            </a:pPr>
            <a:r>
              <a:rPr lang="en-US" sz="2000" dirty="0">
                <a:latin typeface="Helvetica"/>
                <a:ea typeface="ＭＳ Ｐゴシック" charset="0"/>
                <a:cs typeface="Helvetica"/>
              </a:rPr>
              <a:t>State surveyors use Interpretive Guidelines to ascertain compliance with the CoPs/</a:t>
            </a:r>
            <a:r>
              <a:rPr lang="en-US" sz="2000" dirty="0" err="1">
                <a:latin typeface="Helvetica"/>
                <a:ea typeface="ＭＳ Ｐゴシック" charset="0"/>
                <a:cs typeface="Helvetica"/>
              </a:rPr>
              <a:t>CfCs</a:t>
            </a:r>
            <a:r>
              <a:rPr lang="en-US" sz="2000" dirty="0">
                <a:latin typeface="Helvetica"/>
                <a:ea typeface="ＭＳ Ｐゴシック" charset="0"/>
                <a:cs typeface="Helvetica"/>
              </a:rPr>
              <a:t>  </a:t>
            </a:r>
          </a:p>
          <a:p>
            <a:pPr marL="342900" lvl="0" indent="-342900" defTabSz="457200" fontAlgn="base">
              <a:spcBef>
                <a:spcPct val="20000"/>
              </a:spcBef>
              <a:spcAft>
                <a:spcPct val="0"/>
              </a:spcAft>
              <a:buFont typeface="Arial" charset="0"/>
              <a:buChar char="•"/>
            </a:pPr>
            <a:r>
              <a:rPr lang="en-US" sz="2000" dirty="0">
                <a:latin typeface="Helvetica"/>
                <a:ea typeface="ＭＳ Ｐゴシック" charset="0"/>
                <a:cs typeface="Helvetica"/>
              </a:rPr>
              <a:t>There is no anesthesia payment associated with Medicare Part A (but you have to be in compliance to get reimbursed from Medicare Part B)</a:t>
            </a:r>
          </a:p>
          <a:p>
            <a:endParaRPr lang="en-US" sz="2000" dirty="0"/>
          </a:p>
        </p:txBody>
      </p:sp>
    </p:spTree>
    <p:extLst>
      <p:ext uri="{BB962C8B-B14F-4D97-AF65-F5344CB8AC3E}">
        <p14:creationId xmlns:p14="http://schemas.microsoft.com/office/powerpoint/2010/main" val="2457944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71433347-BCAC-4236-BFE7-D75A7D3926C8}"/>
              </a:ext>
            </a:extLst>
          </p:cNvPr>
          <p:cNvSpPr>
            <a:spLocks noGrp="1"/>
          </p:cNvSpPr>
          <p:nvPr>
            <p:ph type="title"/>
          </p:nvPr>
        </p:nvSpPr>
        <p:spPr>
          <a:xfrm>
            <a:off x="904877" y="2415322"/>
            <a:ext cx="3451730" cy="2399869"/>
          </a:xfrm>
        </p:spPr>
        <p:txBody>
          <a:bodyPr>
            <a:normAutofit/>
          </a:bodyPr>
          <a:lstStyle/>
          <a:p>
            <a:pPr algn="ctr"/>
            <a:r>
              <a:rPr lang="en-US" sz="4000" b="1">
                <a:solidFill>
                  <a:srgbClr val="FFFFFF"/>
                </a:solidFill>
              </a:rPr>
              <a:t>Medicare Part A Supervision and Opt-Out </a:t>
            </a:r>
          </a:p>
        </p:txBody>
      </p:sp>
      <p:sp>
        <p:nvSpPr>
          <p:cNvPr id="3" name="Content Placeholder 2">
            <a:extLst>
              <a:ext uri="{FF2B5EF4-FFF2-40B4-BE49-F238E27FC236}">
                <a16:creationId xmlns:a16="http://schemas.microsoft.com/office/drawing/2014/main" id="{AA11D88B-DD4D-458B-8FA3-8CA80CD03975}"/>
              </a:ext>
            </a:extLst>
          </p:cNvPr>
          <p:cNvSpPr>
            <a:spLocks noGrp="1"/>
          </p:cNvSpPr>
          <p:nvPr>
            <p:ph idx="1"/>
          </p:nvPr>
        </p:nvSpPr>
        <p:spPr>
          <a:xfrm>
            <a:off x="5120640" y="14287"/>
            <a:ext cx="6281928" cy="6829425"/>
          </a:xfrm>
        </p:spPr>
        <p:txBody>
          <a:bodyPr anchor="ctr">
            <a:normAutofit/>
          </a:bodyPr>
          <a:lstStyle/>
          <a:p>
            <a:pPr marL="0" indent="0" algn="ctr">
              <a:buNone/>
            </a:pPr>
            <a:r>
              <a:rPr lang="en-US" sz="2400" b="1" dirty="0"/>
              <a:t>State Supervision Opt-out </a:t>
            </a:r>
          </a:p>
          <a:p>
            <a:r>
              <a:rPr lang="en-US" sz="2400" dirty="0"/>
              <a:t> </a:t>
            </a:r>
            <a:r>
              <a:rPr lang="en-US" sz="2000" dirty="0"/>
              <a:t>Governor sends letter to CMS stating it wants to opt-out (2001)</a:t>
            </a:r>
          </a:p>
          <a:p>
            <a:r>
              <a:rPr lang="en-US" sz="2000" dirty="0"/>
              <a:t> Opting-out consistent w/ State law  </a:t>
            </a:r>
          </a:p>
          <a:p>
            <a:r>
              <a:rPr lang="en-US" sz="2000" dirty="0"/>
              <a:t> Consults w/ State Boards of Medicine &amp; Nursing (in best interest of the citizens)</a:t>
            </a:r>
          </a:p>
          <a:p>
            <a:r>
              <a:rPr lang="en-US" sz="2000" dirty="0"/>
              <a:t> Opt-out effective once sent  </a:t>
            </a:r>
          </a:p>
          <a:p>
            <a:r>
              <a:rPr lang="en-US" sz="2000" dirty="0"/>
              <a:t>As of now, 25 states, Washington D.C. and Guam have opted out of the (CMS) physician supervision requirement for CRNAs under Medicare Part A. This allows CRNAs to provide anesthesia services without physician supervision in those states.</a:t>
            </a:r>
          </a:p>
          <a:p>
            <a:r>
              <a:rPr lang="en-US" sz="2000" dirty="0"/>
              <a:t>It’s important to note that this opt-out status doesn’t change the CRNA scope of practice—it strictly affects facility reimbursement under Medicare Part A. The scope itself is governed by state laws and facility bylaws.</a:t>
            </a:r>
          </a:p>
        </p:txBody>
      </p:sp>
    </p:spTree>
    <p:extLst>
      <p:ext uri="{BB962C8B-B14F-4D97-AF65-F5344CB8AC3E}">
        <p14:creationId xmlns:p14="http://schemas.microsoft.com/office/powerpoint/2010/main" val="3922220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A857A98B-D700-4D06-9198-B3AF586F35A6}"/>
              </a:ext>
            </a:extLst>
          </p:cNvPr>
          <p:cNvSpPr>
            <a:spLocks noGrp="1"/>
          </p:cNvSpPr>
          <p:nvPr>
            <p:ph type="title"/>
          </p:nvPr>
        </p:nvSpPr>
        <p:spPr>
          <a:xfrm>
            <a:off x="904877" y="2415322"/>
            <a:ext cx="3451730" cy="2399869"/>
          </a:xfrm>
        </p:spPr>
        <p:txBody>
          <a:bodyPr>
            <a:normAutofit/>
          </a:bodyPr>
          <a:lstStyle/>
          <a:p>
            <a:pPr algn="ctr"/>
            <a:r>
              <a:rPr lang="en-US" sz="4000" b="1">
                <a:solidFill>
                  <a:srgbClr val="FFFFFF"/>
                </a:solidFill>
              </a:rPr>
              <a:t>Medicare Part B</a:t>
            </a:r>
          </a:p>
        </p:txBody>
      </p:sp>
      <p:sp>
        <p:nvSpPr>
          <p:cNvPr id="3" name="Content Placeholder 2">
            <a:extLst>
              <a:ext uri="{FF2B5EF4-FFF2-40B4-BE49-F238E27FC236}">
                <a16:creationId xmlns:a16="http://schemas.microsoft.com/office/drawing/2014/main" id="{F96A05CF-A28E-41D9-B169-860EBBF3EC17}"/>
              </a:ext>
            </a:extLst>
          </p:cNvPr>
          <p:cNvSpPr>
            <a:spLocks noGrp="1"/>
          </p:cNvSpPr>
          <p:nvPr>
            <p:ph idx="1"/>
          </p:nvPr>
        </p:nvSpPr>
        <p:spPr>
          <a:xfrm>
            <a:off x="5189348" y="200543"/>
            <a:ext cx="6281928" cy="6829426"/>
          </a:xfrm>
        </p:spPr>
        <p:txBody>
          <a:bodyPr anchor="ctr">
            <a:normAutofit/>
          </a:bodyPr>
          <a:lstStyle/>
          <a:p>
            <a:r>
              <a:rPr lang="en-US" sz="2400" dirty="0"/>
              <a:t>Reimbursement for Dr’s / anesthesia provider (CRNAs)</a:t>
            </a:r>
          </a:p>
          <a:p>
            <a:r>
              <a:rPr lang="en-US" sz="2400" dirty="0"/>
              <a:t>Since 1989 CRNAs in all states have been able to bill Medicare directly</a:t>
            </a:r>
          </a:p>
          <a:p>
            <a:r>
              <a:rPr lang="en-US" sz="2400" b="1" dirty="0"/>
              <a:t>No physician supervision is required</a:t>
            </a:r>
          </a:p>
          <a:p>
            <a:r>
              <a:rPr lang="en-US" sz="2400" dirty="0"/>
              <a:t>Payment performed by a CRNA may be made to the CRNA or they turn over their billing rights</a:t>
            </a:r>
          </a:p>
          <a:p>
            <a:r>
              <a:rPr lang="en-US" sz="2400" dirty="0"/>
              <a:t>Payment is through one of the following anesthesia payment models: medical direction (ACT), medical supervision or non-medically directed (CRNA only)</a:t>
            </a:r>
          </a:p>
          <a:p>
            <a:r>
              <a:rPr lang="en-US" sz="2400" dirty="0"/>
              <a:t>AAs must work under the direction of a physician anesthesiologist</a:t>
            </a:r>
          </a:p>
          <a:p>
            <a:endParaRPr lang="en-US" sz="1700" dirty="0"/>
          </a:p>
        </p:txBody>
      </p:sp>
    </p:spTree>
    <p:extLst>
      <p:ext uri="{BB962C8B-B14F-4D97-AF65-F5344CB8AC3E}">
        <p14:creationId xmlns:p14="http://schemas.microsoft.com/office/powerpoint/2010/main" val="2956824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2ED9029-64A6-4BAE-BA25-DC2A13D43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34"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AFABACF-DDBE-415C-8EE1-F7DD68C632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3" name="Rectangle 22">
            <a:extLst>
              <a:ext uri="{FF2B5EF4-FFF2-40B4-BE49-F238E27FC236}">
                <a16:creationId xmlns:a16="http://schemas.microsoft.com/office/drawing/2014/main" id="{41E17A99-1553-4633-ADFB-5CCDCF801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E780AA-81A6-49D2-9937-B370C5989EAA}"/>
              </a:ext>
            </a:extLst>
          </p:cNvPr>
          <p:cNvSpPr>
            <a:spLocks noGrp="1"/>
          </p:cNvSpPr>
          <p:nvPr>
            <p:ph type="title"/>
          </p:nvPr>
        </p:nvSpPr>
        <p:spPr>
          <a:xfrm>
            <a:off x="1776173" y="1608667"/>
            <a:ext cx="2556390" cy="4491015"/>
          </a:xfrm>
        </p:spPr>
        <p:txBody>
          <a:bodyPr anchor="t">
            <a:normAutofit/>
          </a:bodyPr>
          <a:lstStyle/>
          <a:p>
            <a:pPr algn="ctr"/>
            <a:r>
              <a:rPr lang="en-US" sz="4000" b="1" dirty="0">
                <a:solidFill>
                  <a:srgbClr val="FFFFFF"/>
                </a:solidFill>
              </a:rPr>
              <a:t>Billing Anesthesia Modifiers</a:t>
            </a:r>
          </a:p>
        </p:txBody>
      </p:sp>
      <p:sp>
        <p:nvSpPr>
          <p:cNvPr id="5" name="Content Placeholder 4">
            <a:extLst>
              <a:ext uri="{FF2B5EF4-FFF2-40B4-BE49-F238E27FC236}">
                <a16:creationId xmlns:a16="http://schemas.microsoft.com/office/drawing/2014/main" id="{AFADCA4E-DECC-43A2-9543-8CA882FD3F5D}"/>
              </a:ext>
            </a:extLst>
          </p:cNvPr>
          <p:cNvSpPr>
            <a:spLocks noGrp="1"/>
          </p:cNvSpPr>
          <p:nvPr>
            <p:ph idx="1"/>
          </p:nvPr>
        </p:nvSpPr>
        <p:spPr>
          <a:xfrm>
            <a:off x="4976029" y="0"/>
            <a:ext cx="6291241" cy="6857999"/>
          </a:xfrm>
        </p:spPr>
        <p:txBody>
          <a:bodyPr>
            <a:normAutofit/>
          </a:bodyPr>
          <a:lstStyle/>
          <a:p>
            <a:endParaRPr lang="en-US" sz="1000" b="1" dirty="0">
              <a:solidFill>
                <a:srgbClr val="FFFFFF"/>
              </a:solidFill>
            </a:endParaRPr>
          </a:p>
          <a:p>
            <a:endParaRPr lang="en-US" sz="1000" b="1" dirty="0">
              <a:solidFill>
                <a:srgbClr val="FFFFFF"/>
              </a:solidFill>
            </a:endParaRPr>
          </a:p>
          <a:p>
            <a:endParaRPr lang="en-US" sz="1000" b="1" dirty="0">
              <a:solidFill>
                <a:srgbClr val="FFFFFF"/>
              </a:solidFill>
            </a:endParaRPr>
          </a:p>
          <a:p>
            <a:pPr marL="0" indent="0">
              <a:buNone/>
            </a:pPr>
            <a:endParaRPr lang="en-US" sz="1000" b="1" dirty="0">
              <a:solidFill>
                <a:srgbClr val="FFFFFF"/>
              </a:solidFill>
            </a:endParaRPr>
          </a:p>
          <a:p>
            <a:pPr marL="0" indent="0">
              <a:buNone/>
            </a:pPr>
            <a:endParaRPr lang="en-US" sz="1000" b="1" dirty="0">
              <a:solidFill>
                <a:srgbClr val="FFFFFF"/>
              </a:solidFill>
            </a:endParaRPr>
          </a:p>
          <a:p>
            <a:pPr marL="0" indent="0">
              <a:buNone/>
            </a:pPr>
            <a:r>
              <a:rPr lang="en-US" sz="2000" b="1" dirty="0">
                <a:solidFill>
                  <a:srgbClr val="FFFFFF"/>
                </a:solidFill>
              </a:rPr>
              <a:t>CRNA Modifiers  </a:t>
            </a:r>
          </a:p>
          <a:p>
            <a:r>
              <a:rPr lang="en-US" sz="1600" b="1" dirty="0">
                <a:solidFill>
                  <a:srgbClr val="FFFFFF"/>
                </a:solidFill>
              </a:rPr>
              <a:t>QX</a:t>
            </a:r>
            <a:r>
              <a:rPr lang="en-US" sz="1600" dirty="0">
                <a:solidFill>
                  <a:srgbClr val="FFFFFF"/>
                </a:solidFill>
              </a:rPr>
              <a:t>   CRNA or AA service; with medical direction by a physician </a:t>
            </a:r>
          </a:p>
          <a:p>
            <a:r>
              <a:rPr lang="en-US" sz="1600" b="1" dirty="0">
                <a:solidFill>
                  <a:srgbClr val="FFFFFF"/>
                </a:solidFill>
              </a:rPr>
              <a:t>QZ</a:t>
            </a:r>
            <a:r>
              <a:rPr lang="en-US" sz="1600" dirty="0">
                <a:solidFill>
                  <a:srgbClr val="FFFFFF"/>
                </a:solidFill>
              </a:rPr>
              <a:t>   CRNA service; without medical direction by a physician </a:t>
            </a:r>
          </a:p>
          <a:p>
            <a:pPr marL="0" indent="0">
              <a:buNone/>
            </a:pPr>
            <a:endParaRPr lang="en-US" sz="1000" dirty="0">
              <a:solidFill>
                <a:srgbClr val="FFFFFF"/>
              </a:solidFill>
            </a:endParaRPr>
          </a:p>
          <a:p>
            <a:pPr marL="0" indent="0">
              <a:buNone/>
            </a:pPr>
            <a:endParaRPr lang="en-US" sz="1000" b="1" dirty="0">
              <a:solidFill>
                <a:srgbClr val="FFFFFF"/>
              </a:solidFill>
            </a:endParaRPr>
          </a:p>
          <a:p>
            <a:pPr marL="0" indent="0">
              <a:buNone/>
            </a:pPr>
            <a:endParaRPr lang="en-US" sz="1000" b="1" dirty="0">
              <a:solidFill>
                <a:srgbClr val="FFFFFF"/>
              </a:solidFill>
            </a:endParaRPr>
          </a:p>
          <a:p>
            <a:pPr marL="0" indent="0">
              <a:buNone/>
            </a:pPr>
            <a:r>
              <a:rPr lang="en-US" sz="2000" b="1" dirty="0">
                <a:solidFill>
                  <a:srgbClr val="FFFFFF"/>
                </a:solidFill>
              </a:rPr>
              <a:t>Anesthesiologist Modifiers </a:t>
            </a:r>
          </a:p>
          <a:p>
            <a:r>
              <a:rPr lang="en-US" sz="1600" b="1" dirty="0">
                <a:solidFill>
                  <a:srgbClr val="FFFFFF"/>
                </a:solidFill>
              </a:rPr>
              <a:t>AA</a:t>
            </a:r>
            <a:r>
              <a:rPr lang="en-US" sz="1600" dirty="0">
                <a:solidFill>
                  <a:srgbClr val="FFFFFF"/>
                </a:solidFill>
              </a:rPr>
              <a:t>   Anesthesia services performed personally by the anesthesiologist </a:t>
            </a:r>
          </a:p>
          <a:p>
            <a:r>
              <a:rPr lang="en-US" sz="1600" b="1" dirty="0">
                <a:solidFill>
                  <a:srgbClr val="FFFFFF"/>
                </a:solidFill>
              </a:rPr>
              <a:t>AD</a:t>
            </a:r>
            <a:r>
              <a:rPr lang="en-US" sz="1600" dirty="0">
                <a:solidFill>
                  <a:srgbClr val="FFFFFF"/>
                </a:solidFill>
              </a:rPr>
              <a:t>   Medical supervision by a physician; more than 4 concurrent anesthesia procedures </a:t>
            </a:r>
          </a:p>
          <a:p>
            <a:r>
              <a:rPr lang="en-US" sz="1600" b="1" dirty="0">
                <a:solidFill>
                  <a:srgbClr val="FFFFFF"/>
                </a:solidFill>
              </a:rPr>
              <a:t>QK</a:t>
            </a:r>
            <a:r>
              <a:rPr lang="en-US" sz="1600" dirty="0">
                <a:solidFill>
                  <a:srgbClr val="FFFFFF"/>
                </a:solidFill>
              </a:rPr>
              <a:t>   Medical direction of two, three or four concurrent anesthesia procedures involving qualified anesthetists </a:t>
            </a:r>
          </a:p>
          <a:p>
            <a:r>
              <a:rPr lang="en-US" sz="1600" b="1" dirty="0">
                <a:solidFill>
                  <a:srgbClr val="FFFFFF"/>
                </a:solidFill>
              </a:rPr>
              <a:t>QY</a:t>
            </a:r>
            <a:r>
              <a:rPr lang="en-US" sz="1600" dirty="0">
                <a:solidFill>
                  <a:srgbClr val="FFFFFF"/>
                </a:solidFill>
              </a:rPr>
              <a:t>   Medical direction of one qualified anesthetist by a physician </a:t>
            </a:r>
          </a:p>
          <a:p>
            <a:r>
              <a:rPr lang="en-US" sz="1600" b="1" dirty="0">
                <a:solidFill>
                  <a:srgbClr val="FFFFFF"/>
                </a:solidFill>
              </a:rPr>
              <a:t>GC</a:t>
            </a:r>
            <a:r>
              <a:rPr lang="en-US" sz="1600" dirty="0">
                <a:solidFill>
                  <a:srgbClr val="FFFFFF"/>
                </a:solidFill>
              </a:rPr>
              <a:t>   Services performed by a resident under the direction of a teaching physician</a:t>
            </a:r>
          </a:p>
          <a:p>
            <a:endParaRPr lang="en-US" sz="1000" dirty="0">
              <a:solidFill>
                <a:srgbClr val="FFFFFF"/>
              </a:solidFill>
            </a:endParaRPr>
          </a:p>
        </p:txBody>
      </p:sp>
    </p:spTree>
    <p:extLst>
      <p:ext uri="{BB962C8B-B14F-4D97-AF65-F5344CB8AC3E}">
        <p14:creationId xmlns:p14="http://schemas.microsoft.com/office/powerpoint/2010/main" val="3336996404"/>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54E7-A293-486B-AF0B-27AB06BF390C}"/>
              </a:ext>
            </a:extLst>
          </p:cNvPr>
          <p:cNvSpPr>
            <a:spLocks noGrp="1"/>
          </p:cNvSpPr>
          <p:nvPr>
            <p:ph type="title"/>
          </p:nvPr>
        </p:nvSpPr>
        <p:spPr/>
        <p:txBody>
          <a:bodyPr/>
          <a:lstStyle/>
          <a:p>
            <a:pPr algn="ctr"/>
            <a:r>
              <a:rPr lang="en-US" b="1" dirty="0"/>
              <a:t>Medicare Practice Models</a:t>
            </a:r>
          </a:p>
        </p:txBody>
      </p:sp>
      <p:graphicFrame>
        <p:nvGraphicFramePr>
          <p:cNvPr id="4" name="Content Placeholder 3">
            <a:extLst>
              <a:ext uri="{FF2B5EF4-FFF2-40B4-BE49-F238E27FC236}">
                <a16:creationId xmlns:a16="http://schemas.microsoft.com/office/drawing/2014/main" id="{1CE0DB28-0393-4AE0-8F5F-8F6AE57EA242}"/>
              </a:ext>
            </a:extLst>
          </p:cNvPr>
          <p:cNvGraphicFramePr>
            <a:graphicFrameLocks noGrp="1"/>
          </p:cNvGraphicFramePr>
          <p:nvPr>
            <p:ph idx="1"/>
            <p:extLst>
              <p:ext uri="{D42A27DB-BD31-4B8C-83A1-F6EECF244321}">
                <p14:modId xmlns:p14="http://schemas.microsoft.com/office/powerpoint/2010/main" val="354159543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5646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22B7CE-C3DC-48D4-873B-F251FE2C036D}"/>
              </a:ext>
            </a:extLst>
          </p:cNvPr>
          <p:cNvSpPr>
            <a:spLocks noGrp="1"/>
          </p:cNvSpPr>
          <p:nvPr>
            <p:ph type="title"/>
          </p:nvPr>
        </p:nvSpPr>
        <p:spPr>
          <a:xfrm>
            <a:off x="838200" y="631825"/>
            <a:ext cx="10515600" cy="1325563"/>
          </a:xfrm>
        </p:spPr>
        <p:txBody>
          <a:bodyPr>
            <a:normAutofit/>
          </a:bodyPr>
          <a:lstStyle/>
          <a:p>
            <a:pPr algn="ctr"/>
            <a:r>
              <a:rPr lang="en-US" b="1" dirty="0"/>
              <a:t>Practice Model Reimbursement</a:t>
            </a:r>
          </a:p>
        </p:txBody>
      </p:sp>
      <p:sp>
        <p:nvSpPr>
          <p:cNvPr id="3" name="Content Placeholder 2">
            <a:extLst>
              <a:ext uri="{FF2B5EF4-FFF2-40B4-BE49-F238E27FC236}">
                <a16:creationId xmlns:a16="http://schemas.microsoft.com/office/drawing/2014/main" id="{635E44E5-F019-49D6-B2A3-A18440E9DE52}"/>
              </a:ext>
            </a:extLst>
          </p:cNvPr>
          <p:cNvSpPr>
            <a:spLocks noGrp="1"/>
          </p:cNvSpPr>
          <p:nvPr>
            <p:ph idx="1"/>
          </p:nvPr>
        </p:nvSpPr>
        <p:spPr>
          <a:xfrm>
            <a:off x="838200" y="2057400"/>
            <a:ext cx="10515600" cy="3871762"/>
          </a:xfrm>
        </p:spPr>
        <p:txBody>
          <a:bodyPr>
            <a:normAutofit/>
          </a:bodyPr>
          <a:lstStyle/>
          <a:p>
            <a:r>
              <a:rPr lang="en-US" sz="2400" dirty="0"/>
              <a:t>CRNA only (QZ) (No medical direction) the CRNA receives 100% allowed and the anesthesiologist receives 0%</a:t>
            </a:r>
          </a:p>
          <a:p>
            <a:r>
              <a:rPr lang="en-US" sz="2400" dirty="0"/>
              <a:t>Anesthesiologist only (AA) the anesthesiologist receives 100% allowed and the CRNA 0%</a:t>
            </a:r>
          </a:p>
          <a:p>
            <a:r>
              <a:rPr lang="en-US" sz="2400" dirty="0"/>
              <a:t>Medical direction (QX,QY,QK) the CRNA and the anesthesiologist both receive 50% allowed</a:t>
            </a:r>
          </a:p>
          <a:p>
            <a:r>
              <a:rPr lang="en-US" sz="2400" dirty="0"/>
              <a:t>Payment at the medically supervised rate (AD) the anesthesiologist receives 3 units (+ 1 unit for induction) and the CRNA receives 50% allowed</a:t>
            </a:r>
          </a:p>
          <a:p>
            <a:endParaRPr lang="en-US" sz="2400" dirty="0"/>
          </a:p>
        </p:txBody>
      </p:sp>
    </p:spTree>
    <p:extLst>
      <p:ext uri="{BB962C8B-B14F-4D97-AF65-F5344CB8AC3E}">
        <p14:creationId xmlns:p14="http://schemas.microsoft.com/office/powerpoint/2010/main" val="214140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4ECDD2-2C5F-4E14-9D7C-50960573A7F6}"/>
              </a:ext>
            </a:extLst>
          </p:cNvPr>
          <p:cNvSpPr>
            <a:spLocks noGrp="1"/>
          </p:cNvSpPr>
          <p:nvPr>
            <p:ph type="title"/>
          </p:nvPr>
        </p:nvSpPr>
        <p:spPr>
          <a:xfrm>
            <a:off x="838200" y="631825"/>
            <a:ext cx="10515600" cy="1325563"/>
          </a:xfrm>
        </p:spPr>
        <p:txBody>
          <a:bodyPr>
            <a:normAutofit/>
          </a:bodyPr>
          <a:lstStyle/>
          <a:p>
            <a:pPr algn="ctr"/>
            <a:r>
              <a:rPr lang="en-US" b="1" dirty="0"/>
              <a:t>Medical Direction Criteria</a:t>
            </a:r>
          </a:p>
        </p:txBody>
      </p:sp>
      <p:sp>
        <p:nvSpPr>
          <p:cNvPr id="3" name="Content Placeholder 2">
            <a:extLst>
              <a:ext uri="{FF2B5EF4-FFF2-40B4-BE49-F238E27FC236}">
                <a16:creationId xmlns:a16="http://schemas.microsoft.com/office/drawing/2014/main" id="{D0F0E423-5B99-4980-A699-8B32ACFEFBD2}"/>
              </a:ext>
            </a:extLst>
          </p:cNvPr>
          <p:cNvSpPr>
            <a:spLocks noGrp="1"/>
          </p:cNvSpPr>
          <p:nvPr>
            <p:ph idx="1"/>
          </p:nvPr>
        </p:nvSpPr>
        <p:spPr>
          <a:xfrm>
            <a:off x="838200" y="2057400"/>
            <a:ext cx="10515600" cy="3871762"/>
          </a:xfrm>
        </p:spPr>
        <p:txBody>
          <a:bodyPr>
            <a:normAutofit/>
          </a:bodyPr>
          <a:lstStyle/>
          <a:p>
            <a:r>
              <a:rPr lang="en-US" dirty="0"/>
              <a:t>TEFRA (1982) – Tax Equity and Fiscal Responsibility Act </a:t>
            </a:r>
          </a:p>
          <a:p>
            <a:r>
              <a:rPr lang="en-US" dirty="0"/>
              <a:t>Maximum of 4 cases that an Anesthesiologist can medically direct and bill</a:t>
            </a:r>
          </a:p>
          <a:p>
            <a:r>
              <a:rPr lang="en-US" dirty="0"/>
              <a:t>In every case the Anesthesiologist must meet the 7 TEFRA requirements</a:t>
            </a:r>
          </a:p>
          <a:p>
            <a:endParaRPr lang="en-US" sz="2400" dirty="0"/>
          </a:p>
        </p:txBody>
      </p:sp>
    </p:spTree>
    <p:extLst>
      <p:ext uri="{BB962C8B-B14F-4D97-AF65-F5344CB8AC3E}">
        <p14:creationId xmlns:p14="http://schemas.microsoft.com/office/powerpoint/2010/main" val="127996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6F5BA1-2EE9-4224-9C57-EE033AC0A0EC}"/>
              </a:ext>
            </a:extLst>
          </p:cNvPr>
          <p:cNvSpPr>
            <a:spLocks noGrp="1"/>
          </p:cNvSpPr>
          <p:nvPr>
            <p:ph type="title"/>
          </p:nvPr>
        </p:nvSpPr>
        <p:spPr>
          <a:xfrm>
            <a:off x="838200" y="631825"/>
            <a:ext cx="10515600" cy="1325563"/>
          </a:xfrm>
        </p:spPr>
        <p:txBody>
          <a:bodyPr>
            <a:normAutofit/>
          </a:bodyPr>
          <a:lstStyle/>
          <a:p>
            <a:pPr algn="ctr"/>
            <a:r>
              <a:rPr lang="en-US" b="1" dirty="0"/>
              <a:t>7 TEFRA Requirements</a:t>
            </a:r>
          </a:p>
        </p:txBody>
      </p:sp>
      <p:cxnSp>
        <p:nvCxnSpPr>
          <p:cNvPr id="10" name="Straight Connector 9">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862E9BC-146D-4878-9C84-328FDE837FC1}"/>
              </a:ext>
            </a:extLst>
          </p:cNvPr>
          <p:cNvSpPr>
            <a:spLocks noGrp="1"/>
          </p:cNvSpPr>
          <p:nvPr>
            <p:ph idx="1"/>
          </p:nvPr>
        </p:nvSpPr>
        <p:spPr>
          <a:xfrm>
            <a:off x="838200" y="2269173"/>
            <a:ext cx="10515600" cy="3659988"/>
          </a:xfrm>
        </p:spPr>
        <p:txBody>
          <a:bodyPr>
            <a:normAutofit/>
          </a:bodyPr>
          <a:lstStyle/>
          <a:p>
            <a:pPr marL="514350" indent="-514350">
              <a:buAutoNum type="arabicPeriod"/>
            </a:pPr>
            <a:r>
              <a:rPr lang="en-US" sz="2000" dirty="0"/>
              <a:t>Performs a pre-anesthetic examination and evaluation;</a:t>
            </a:r>
          </a:p>
          <a:p>
            <a:pPr marL="514350" indent="-514350">
              <a:buAutoNum type="arabicPeriod"/>
            </a:pPr>
            <a:r>
              <a:rPr lang="en-US" sz="2000" dirty="0"/>
              <a:t>Prescribes the anesthesia plan; </a:t>
            </a:r>
          </a:p>
          <a:p>
            <a:pPr marL="514350" indent="-514350">
              <a:buAutoNum type="arabicPeriod"/>
            </a:pPr>
            <a:r>
              <a:rPr lang="en-US" sz="2000" dirty="0"/>
              <a:t>Personally participates in the most demanding procedures in the anesthesia plan, including, if applicable, induction and emergence; </a:t>
            </a:r>
          </a:p>
          <a:p>
            <a:pPr marL="514350" indent="-514350">
              <a:buAutoNum type="arabicPeriod"/>
            </a:pPr>
            <a:r>
              <a:rPr lang="en-US" sz="2000" dirty="0"/>
              <a:t>Ensures that any procedures in the anesthesia plan that he or she does not perform are performed by a qualified individual; </a:t>
            </a:r>
          </a:p>
          <a:p>
            <a:pPr marL="514350" indent="-514350">
              <a:buAutoNum type="arabicPeriod"/>
            </a:pPr>
            <a:r>
              <a:rPr lang="en-US" sz="2000" dirty="0"/>
              <a:t>Monitors the course of anesthesia administration at frequent intervals; </a:t>
            </a:r>
          </a:p>
          <a:p>
            <a:pPr marL="514350" indent="-514350">
              <a:buAutoNum type="arabicPeriod"/>
            </a:pPr>
            <a:r>
              <a:rPr lang="en-US" sz="2000" dirty="0"/>
              <a:t>Remains physically present and available for immediate diagnosis and treatment of emergencies; and </a:t>
            </a:r>
          </a:p>
          <a:p>
            <a:pPr marL="514350" indent="-514350">
              <a:buAutoNum type="arabicPeriod"/>
            </a:pPr>
            <a:r>
              <a:rPr lang="en-US" sz="2000" dirty="0"/>
              <a:t>Provides indicated-post-anesthesia care.</a:t>
            </a:r>
          </a:p>
        </p:txBody>
      </p:sp>
    </p:spTree>
    <p:extLst>
      <p:ext uri="{BB962C8B-B14F-4D97-AF65-F5344CB8AC3E}">
        <p14:creationId xmlns:p14="http://schemas.microsoft.com/office/powerpoint/2010/main" val="2532685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B73A9B-DF57-4833-A5F5-F36FB0C8920B}"/>
              </a:ext>
            </a:extLst>
          </p:cNvPr>
          <p:cNvPicPr>
            <a:picLocks noChangeAspect="1"/>
          </p:cNvPicPr>
          <p:nvPr/>
        </p:nvPicPr>
        <p:blipFill>
          <a:blip r:embed="rId2"/>
          <a:stretch>
            <a:fillRect/>
          </a:stretch>
        </p:blipFill>
        <p:spPr>
          <a:xfrm>
            <a:off x="2680335" y="67735"/>
            <a:ext cx="6953250" cy="4179145"/>
          </a:xfrm>
          <a:prstGeom prst="rect">
            <a:avLst/>
          </a:prstGeom>
        </p:spPr>
      </p:pic>
      <p:sp>
        <p:nvSpPr>
          <p:cNvPr id="2" name="Title 1">
            <a:extLst>
              <a:ext uri="{FF2B5EF4-FFF2-40B4-BE49-F238E27FC236}">
                <a16:creationId xmlns:a16="http://schemas.microsoft.com/office/drawing/2014/main" id="{2F14986D-9978-4D8E-A928-00720F771186}"/>
              </a:ext>
            </a:extLst>
          </p:cNvPr>
          <p:cNvSpPr>
            <a:spLocks noGrp="1"/>
          </p:cNvSpPr>
          <p:nvPr>
            <p:ph type="title"/>
          </p:nvPr>
        </p:nvSpPr>
        <p:spPr>
          <a:xfrm>
            <a:off x="838200" y="0"/>
            <a:ext cx="10515600" cy="4042611"/>
          </a:xfrm>
        </p:spPr>
        <p:txBody>
          <a:bodyPr/>
          <a:lstStyle/>
          <a:p>
            <a:endParaRPr lang="en-US" dirty="0"/>
          </a:p>
        </p:txBody>
      </p:sp>
      <p:sp>
        <p:nvSpPr>
          <p:cNvPr id="5" name="Content Placeholder 4">
            <a:extLst>
              <a:ext uri="{FF2B5EF4-FFF2-40B4-BE49-F238E27FC236}">
                <a16:creationId xmlns:a16="http://schemas.microsoft.com/office/drawing/2014/main" id="{87A1A977-7052-4569-828A-8A8DD2E8459D}"/>
              </a:ext>
            </a:extLst>
          </p:cNvPr>
          <p:cNvSpPr>
            <a:spLocks noGrp="1"/>
          </p:cNvSpPr>
          <p:nvPr>
            <p:ph idx="1"/>
          </p:nvPr>
        </p:nvSpPr>
        <p:spPr>
          <a:xfrm>
            <a:off x="905933" y="4243493"/>
            <a:ext cx="10515600" cy="2313093"/>
          </a:xfrm>
        </p:spPr>
        <p:txBody>
          <a:bodyPr>
            <a:normAutofit lnSpcReduction="10000"/>
          </a:bodyPr>
          <a:lstStyle/>
          <a:p>
            <a:pPr marL="0" indent="0">
              <a:buNone/>
            </a:pPr>
            <a:r>
              <a:rPr lang="en-US" sz="2000" dirty="0">
                <a:solidFill>
                  <a:prstClr val="black"/>
                </a:solidFill>
                <a:ea typeface="ＭＳ Ｐゴシック" charset="0"/>
                <a:cs typeface="Helvetica"/>
              </a:rPr>
              <a:t>Reimbursement is remuneration or revenue generated from professional anesthesia services.</a:t>
            </a:r>
            <a:br>
              <a:rPr lang="en-US" sz="2000" dirty="0">
                <a:solidFill>
                  <a:prstClr val="black"/>
                </a:solidFill>
                <a:ea typeface="ＭＳ Ｐゴシック" charset="0"/>
                <a:cs typeface="Helvetica"/>
              </a:rPr>
            </a:br>
            <a:br>
              <a:rPr lang="en-US" sz="2000" dirty="0">
                <a:solidFill>
                  <a:prstClr val="black"/>
                </a:solidFill>
                <a:ea typeface="ＭＳ Ｐゴシック" charset="0"/>
                <a:cs typeface="Helvetica"/>
              </a:rPr>
            </a:br>
            <a:r>
              <a:rPr lang="en-US" sz="2000" b="1" dirty="0">
                <a:solidFill>
                  <a:prstClr val="black"/>
                </a:solidFill>
                <a:latin typeface="Calibri Light" panose="020F0302020204030204"/>
                <a:ea typeface="ＭＳ Ｐゴシック" charset="0"/>
                <a:cs typeface="Arial" panose="020B0604020202020204" pitchFamily="34" charset="0"/>
              </a:rPr>
              <a:t>Remuneration – Many factors (case volume, types of cases, in network vs. out of network and practice models) affect remuneration but </a:t>
            </a:r>
            <a:r>
              <a:rPr lang="en-US" sz="2000" b="1" dirty="0">
                <a:solidFill>
                  <a:prstClr val="black"/>
                </a:solidFill>
                <a:highlight>
                  <a:srgbClr val="FFFF00"/>
                </a:highlight>
                <a:latin typeface="Calibri Light" panose="020F0302020204030204"/>
                <a:ea typeface="ＭＳ Ｐゴシック" charset="0"/>
                <a:cs typeface="Arial" panose="020B0604020202020204" pitchFamily="34" charset="0"/>
              </a:rPr>
              <a:t>payer mix and managed care contracts </a:t>
            </a:r>
            <a:r>
              <a:rPr lang="en-US" sz="2000" b="1" dirty="0">
                <a:solidFill>
                  <a:prstClr val="black"/>
                </a:solidFill>
                <a:latin typeface="Calibri Light" panose="020F0302020204030204"/>
                <a:ea typeface="ＭＳ Ｐゴシック" charset="0"/>
                <a:cs typeface="Arial" panose="020B0604020202020204" pitchFamily="34" charset="0"/>
              </a:rPr>
              <a:t>are perhaps the most significant</a:t>
            </a:r>
            <a:br>
              <a:rPr lang="en-US" sz="2000" b="1" dirty="0">
                <a:solidFill>
                  <a:prstClr val="black"/>
                </a:solidFill>
                <a:latin typeface="Calibri Light" panose="020F0302020204030204"/>
                <a:ea typeface="ＭＳ Ｐゴシック" charset="0"/>
                <a:cs typeface="Arial" panose="020B0604020202020204" pitchFamily="34" charset="0"/>
              </a:rPr>
            </a:br>
            <a:br>
              <a:rPr lang="en-US" sz="2000" b="1" dirty="0">
                <a:solidFill>
                  <a:prstClr val="black"/>
                </a:solidFill>
                <a:latin typeface="Calibri Light" panose="020F0302020204030204"/>
                <a:ea typeface="ＭＳ Ｐゴシック" charset="0"/>
                <a:cs typeface="Arial" panose="020B0604020202020204" pitchFamily="34" charset="0"/>
              </a:rPr>
            </a:br>
            <a:r>
              <a:rPr lang="en-US" sz="2000" b="1" dirty="0">
                <a:solidFill>
                  <a:prstClr val="black"/>
                </a:solidFill>
                <a:latin typeface="Calibri Light" panose="020F0302020204030204"/>
                <a:ea typeface="ＭＳ Ｐゴシック" charset="0"/>
                <a:cs typeface="Arial" panose="020B0604020202020204" pitchFamily="34" charset="0"/>
              </a:rPr>
              <a:t>Direct Reimbursement - Legislation passed by Congress in 1986 made nurse anesthesiologist the first nursing specialty to be accorded direct reimbursement rights under the Medicare program – effective January 1, 1989.</a:t>
            </a:r>
            <a:endParaRPr lang="en-US" sz="2000" dirty="0"/>
          </a:p>
        </p:txBody>
      </p:sp>
    </p:spTree>
    <p:extLst>
      <p:ext uri="{BB962C8B-B14F-4D97-AF65-F5344CB8AC3E}">
        <p14:creationId xmlns:p14="http://schemas.microsoft.com/office/powerpoint/2010/main" val="1862548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9B7229-08F9-43D6-BF85-589AD9662385}"/>
              </a:ext>
            </a:extLst>
          </p:cNvPr>
          <p:cNvSpPr>
            <a:spLocks noGrp="1"/>
          </p:cNvSpPr>
          <p:nvPr>
            <p:ph type="title"/>
          </p:nvPr>
        </p:nvSpPr>
        <p:spPr>
          <a:xfrm>
            <a:off x="838200" y="557189"/>
            <a:ext cx="3374136" cy="5567891"/>
          </a:xfrm>
        </p:spPr>
        <p:txBody>
          <a:bodyPr>
            <a:normAutofit/>
          </a:bodyPr>
          <a:lstStyle/>
          <a:p>
            <a:r>
              <a:rPr lang="en-US" sz="4800" b="1" dirty="0">
                <a:latin typeface="Calibri"/>
              </a:rPr>
              <a:t>The medical direction model (ACT) has nothing to do with quality or safety!!!</a:t>
            </a:r>
            <a:endParaRPr lang="en-US" sz="4800" b="1" dirty="0"/>
          </a:p>
        </p:txBody>
      </p:sp>
      <p:graphicFrame>
        <p:nvGraphicFramePr>
          <p:cNvPr id="5" name="Content Placeholder 2">
            <a:extLst>
              <a:ext uri="{FF2B5EF4-FFF2-40B4-BE49-F238E27FC236}">
                <a16:creationId xmlns:a16="http://schemas.microsoft.com/office/drawing/2014/main" id="{70C58CA2-3281-4248-8CF7-9785006B7898}"/>
              </a:ext>
            </a:extLst>
          </p:cNvPr>
          <p:cNvGraphicFramePr>
            <a:graphicFrameLocks noGrp="1"/>
          </p:cNvGraphicFramePr>
          <p:nvPr>
            <p:ph idx="1"/>
            <p:extLst>
              <p:ext uri="{D42A27DB-BD31-4B8C-83A1-F6EECF244321}">
                <p14:modId xmlns:p14="http://schemas.microsoft.com/office/powerpoint/2010/main" val="3042500972"/>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7339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CDF540-17FA-45A6-AC6D-57EC1717338A}"/>
              </a:ext>
            </a:extLst>
          </p:cNvPr>
          <p:cNvSpPr>
            <a:spLocks noGrp="1"/>
          </p:cNvSpPr>
          <p:nvPr>
            <p:ph type="title"/>
          </p:nvPr>
        </p:nvSpPr>
        <p:spPr>
          <a:xfrm>
            <a:off x="838200" y="385011"/>
            <a:ext cx="10515600" cy="1179095"/>
          </a:xfrm>
        </p:spPr>
        <p:txBody>
          <a:bodyPr>
            <a:noAutofit/>
          </a:bodyPr>
          <a:lstStyle/>
          <a:p>
            <a:pPr algn="ctr"/>
            <a:r>
              <a:rPr lang="en-US" b="1" dirty="0"/>
              <a:t>MEDICAL DIRECTION (ACT) </a:t>
            </a:r>
            <a:br>
              <a:rPr lang="en-US" dirty="0"/>
            </a:br>
            <a:endParaRPr lang="en-US" dirty="0"/>
          </a:p>
        </p:txBody>
      </p:sp>
      <p:graphicFrame>
        <p:nvGraphicFramePr>
          <p:cNvPr id="5" name="Content Placeholder 2">
            <a:extLst>
              <a:ext uri="{FF2B5EF4-FFF2-40B4-BE49-F238E27FC236}">
                <a16:creationId xmlns:a16="http://schemas.microsoft.com/office/drawing/2014/main" id="{2DD37BB0-7051-409D-96CB-2C793B5B614E}"/>
              </a:ext>
            </a:extLst>
          </p:cNvPr>
          <p:cNvGraphicFramePr>
            <a:graphicFrameLocks noGrp="1"/>
          </p:cNvGraphicFramePr>
          <p:nvPr>
            <p:ph idx="1"/>
            <p:extLst>
              <p:ext uri="{D42A27DB-BD31-4B8C-83A1-F6EECF244321}">
                <p14:modId xmlns:p14="http://schemas.microsoft.com/office/powerpoint/2010/main" val="43111288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7841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7885A8-F9A3-4472-8231-331607241130}"/>
              </a:ext>
            </a:extLst>
          </p:cNvPr>
          <p:cNvSpPr>
            <a:spLocks noGrp="1"/>
          </p:cNvSpPr>
          <p:nvPr>
            <p:ph type="title"/>
          </p:nvPr>
        </p:nvSpPr>
        <p:spPr>
          <a:xfrm>
            <a:off x="838200" y="557189"/>
            <a:ext cx="3374136" cy="5567891"/>
          </a:xfrm>
        </p:spPr>
        <p:txBody>
          <a:bodyPr>
            <a:normAutofit/>
          </a:bodyPr>
          <a:lstStyle/>
          <a:p>
            <a:r>
              <a:rPr lang="en-US" sz="5200" b="1" dirty="0"/>
              <a:t>Reasons not to use Medical Direction</a:t>
            </a:r>
          </a:p>
        </p:txBody>
      </p:sp>
      <p:graphicFrame>
        <p:nvGraphicFramePr>
          <p:cNvPr id="5" name="Content Placeholder 2">
            <a:extLst>
              <a:ext uri="{FF2B5EF4-FFF2-40B4-BE49-F238E27FC236}">
                <a16:creationId xmlns:a16="http://schemas.microsoft.com/office/drawing/2014/main" id="{DCFF6525-66EA-4020-BD64-AFC6A1A0D741}"/>
              </a:ext>
            </a:extLst>
          </p:cNvPr>
          <p:cNvGraphicFramePr>
            <a:graphicFrameLocks noGrp="1"/>
          </p:cNvGraphicFramePr>
          <p:nvPr>
            <p:ph idx="1"/>
            <p:extLst>
              <p:ext uri="{D42A27DB-BD31-4B8C-83A1-F6EECF244321}">
                <p14:modId xmlns:p14="http://schemas.microsoft.com/office/powerpoint/2010/main" val="796417908"/>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4823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22A573-4871-4885-9CA2-C3148758073C}"/>
              </a:ext>
            </a:extLst>
          </p:cNvPr>
          <p:cNvSpPr>
            <a:spLocks noGrp="1"/>
          </p:cNvSpPr>
          <p:nvPr>
            <p:ph type="title"/>
          </p:nvPr>
        </p:nvSpPr>
        <p:spPr>
          <a:xfrm>
            <a:off x="838200" y="963877"/>
            <a:ext cx="3494362" cy="4930246"/>
          </a:xfrm>
        </p:spPr>
        <p:txBody>
          <a:bodyPr>
            <a:normAutofit/>
          </a:bodyPr>
          <a:lstStyle/>
          <a:p>
            <a:pPr algn="ctr"/>
            <a:r>
              <a:rPr lang="en-US" b="1" dirty="0">
                <a:solidFill>
                  <a:schemeClr val="accent1"/>
                </a:solidFill>
              </a:rPr>
              <a:t>Supervision Model</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BE16B40-A9C0-4469-881A-C2A0B3C0E87A}"/>
              </a:ext>
            </a:extLst>
          </p:cNvPr>
          <p:cNvSpPr>
            <a:spLocks noGrp="1"/>
          </p:cNvSpPr>
          <p:nvPr>
            <p:ph idx="1"/>
          </p:nvPr>
        </p:nvSpPr>
        <p:spPr>
          <a:xfrm>
            <a:off x="5168536" y="641283"/>
            <a:ext cx="6377769" cy="6217920"/>
          </a:xfrm>
        </p:spPr>
        <p:txBody>
          <a:bodyPr anchor="ctr">
            <a:normAutofit/>
          </a:bodyPr>
          <a:lstStyle/>
          <a:p>
            <a:r>
              <a:rPr lang="en-US" sz="2400" dirty="0"/>
              <a:t>Anesthesiologist supervision of more than 4 concurrent cases (CRNAs or AAs)</a:t>
            </a:r>
          </a:p>
          <a:p>
            <a:r>
              <a:rPr lang="en-US" sz="2400" dirty="0"/>
              <a:t>The anesthesiologist bills AD and gets 3 units/case and 1 more if present for induction</a:t>
            </a:r>
          </a:p>
          <a:p>
            <a:r>
              <a:rPr lang="en-US" sz="2400" dirty="0"/>
              <a:t>Any cases over 4 units and the anesthesiologist is not reimbursed</a:t>
            </a:r>
          </a:p>
          <a:p>
            <a:r>
              <a:rPr lang="en-US" sz="2400" dirty="0"/>
              <a:t>The CRNA is still able to bill QX and collect 50% of the case as in Medical Direction</a:t>
            </a:r>
          </a:p>
          <a:p>
            <a:r>
              <a:rPr lang="en-US" sz="2400" dirty="0"/>
              <a:t>The Problem:  Money is left on the table!</a:t>
            </a:r>
          </a:p>
          <a:p>
            <a:r>
              <a:rPr lang="en-US" sz="2400" dirty="0"/>
              <a:t>Financially one of the worst models</a:t>
            </a:r>
          </a:p>
          <a:p>
            <a:endParaRPr lang="en-US" sz="2400" dirty="0"/>
          </a:p>
        </p:txBody>
      </p:sp>
    </p:spTree>
    <p:extLst>
      <p:ext uri="{BB962C8B-B14F-4D97-AF65-F5344CB8AC3E}">
        <p14:creationId xmlns:p14="http://schemas.microsoft.com/office/powerpoint/2010/main" val="39796595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3A7DA7-0158-419F-8FB2-5E72E1D15D46}"/>
              </a:ext>
            </a:extLst>
          </p:cNvPr>
          <p:cNvSpPr>
            <a:spLocks noGrp="1"/>
          </p:cNvSpPr>
          <p:nvPr>
            <p:ph type="title"/>
          </p:nvPr>
        </p:nvSpPr>
        <p:spPr>
          <a:xfrm>
            <a:off x="838200" y="963877"/>
            <a:ext cx="3494362" cy="4930246"/>
          </a:xfrm>
        </p:spPr>
        <p:txBody>
          <a:bodyPr>
            <a:normAutofit/>
          </a:bodyPr>
          <a:lstStyle/>
          <a:p>
            <a:pPr algn="ctr"/>
            <a:r>
              <a:rPr lang="en-US" b="1" dirty="0">
                <a:solidFill>
                  <a:schemeClr val="accent1"/>
                </a:solidFill>
              </a:rPr>
              <a:t>Collaborative Model / Solo Model</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019BF85-22B8-43B0-AAFB-2A0A66E964D8}"/>
              </a:ext>
            </a:extLst>
          </p:cNvPr>
          <p:cNvSpPr>
            <a:spLocks noGrp="1"/>
          </p:cNvSpPr>
          <p:nvPr>
            <p:ph idx="1"/>
          </p:nvPr>
        </p:nvSpPr>
        <p:spPr>
          <a:xfrm>
            <a:off x="5073482" y="1240603"/>
            <a:ext cx="6377769" cy="4930246"/>
          </a:xfrm>
        </p:spPr>
        <p:txBody>
          <a:bodyPr anchor="ctr">
            <a:normAutofit/>
          </a:bodyPr>
          <a:lstStyle/>
          <a:p>
            <a:r>
              <a:rPr lang="en-US" sz="2400" dirty="0"/>
              <a:t>Each provider does their own case and bills utilizing their own modifier (anesthesiologist=AA and CRNA=QZ)</a:t>
            </a:r>
          </a:p>
          <a:p>
            <a:r>
              <a:rPr lang="en-US" sz="2400" dirty="0"/>
              <a:t>Best possible system with least potential for fraud (breaking TEFRA rules)</a:t>
            </a:r>
          </a:p>
          <a:p>
            <a:r>
              <a:rPr lang="en-US" sz="2400" dirty="0"/>
              <a:t>No wasted anesthesia provider </a:t>
            </a:r>
          </a:p>
          <a:p>
            <a:r>
              <a:rPr lang="en-US" sz="2400" dirty="0"/>
              <a:t>Everyone is generating revenue</a:t>
            </a:r>
          </a:p>
          <a:p>
            <a:endParaRPr lang="en-US" sz="2400" dirty="0"/>
          </a:p>
        </p:txBody>
      </p:sp>
    </p:spTree>
    <p:extLst>
      <p:ext uri="{BB962C8B-B14F-4D97-AF65-F5344CB8AC3E}">
        <p14:creationId xmlns:p14="http://schemas.microsoft.com/office/powerpoint/2010/main" val="2750726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FB7778-416A-4218-B6CC-57DC58CF3FAB}"/>
              </a:ext>
            </a:extLst>
          </p:cNvPr>
          <p:cNvSpPr>
            <a:spLocks noGrp="1"/>
          </p:cNvSpPr>
          <p:nvPr>
            <p:ph type="title"/>
          </p:nvPr>
        </p:nvSpPr>
        <p:spPr>
          <a:xfrm>
            <a:off x="838200" y="963877"/>
            <a:ext cx="3494362" cy="4930246"/>
          </a:xfrm>
        </p:spPr>
        <p:txBody>
          <a:bodyPr>
            <a:normAutofit/>
          </a:bodyPr>
          <a:lstStyle/>
          <a:p>
            <a:pPr algn="ctr"/>
            <a:r>
              <a:rPr lang="en-US" b="1" dirty="0">
                <a:solidFill>
                  <a:schemeClr val="accent1"/>
                </a:solidFill>
              </a:rPr>
              <a:t>CRNAs – Hospital Employed</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81E2C1D-9455-4EB3-8BC6-BD767B553568}"/>
              </a:ext>
            </a:extLst>
          </p:cNvPr>
          <p:cNvSpPr>
            <a:spLocks noGrp="1"/>
          </p:cNvSpPr>
          <p:nvPr>
            <p:ph idx="1"/>
          </p:nvPr>
        </p:nvSpPr>
        <p:spPr>
          <a:xfrm>
            <a:off x="5073482" y="1228572"/>
            <a:ext cx="6377769" cy="4930246"/>
          </a:xfrm>
        </p:spPr>
        <p:txBody>
          <a:bodyPr anchor="ctr">
            <a:normAutofit/>
          </a:bodyPr>
          <a:lstStyle/>
          <a:p>
            <a:r>
              <a:rPr lang="en-US" sz="2400" dirty="0"/>
              <a:t>Anesthesiologist are employed by their group and medically direct 4 CRNAs (bill 4x50% or the MDA is getting 200%)</a:t>
            </a:r>
          </a:p>
          <a:p>
            <a:r>
              <a:rPr lang="en-US" sz="2400" dirty="0"/>
              <a:t>CRNAs are employed by the hospital and get 50% for the hospital</a:t>
            </a:r>
          </a:p>
          <a:p>
            <a:r>
              <a:rPr lang="en-US" sz="2400" dirty="0"/>
              <a:t>In some instances private insurance companies do not split the bill (QX/QK) so that the Anesthesiologist  group get the entire amount, the hospital zero</a:t>
            </a:r>
          </a:p>
          <a:p>
            <a:r>
              <a:rPr lang="en-US" sz="2400" dirty="0"/>
              <a:t>The cost to the  hospital becomes oppressive</a:t>
            </a:r>
          </a:p>
          <a:p>
            <a:endParaRPr lang="en-US" sz="2400" dirty="0"/>
          </a:p>
        </p:txBody>
      </p:sp>
    </p:spTree>
    <p:extLst>
      <p:ext uri="{BB962C8B-B14F-4D97-AF65-F5344CB8AC3E}">
        <p14:creationId xmlns:p14="http://schemas.microsoft.com/office/powerpoint/2010/main" val="22626417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30408B7-02B2-4EC4-8EE8-B53E74642A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EA2CAF-D64C-4E25-87D8-BA64C90C6C97}"/>
              </a:ext>
            </a:extLst>
          </p:cNvPr>
          <p:cNvSpPr>
            <a:spLocks noGrp="1"/>
          </p:cNvSpPr>
          <p:nvPr>
            <p:ph type="title"/>
          </p:nvPr>
        </p:nvSpPr>
        <p:spPr>
          <a:xfrm>
            <a:off x="984729" y="4428318"/>
            <a:ext cx="8508512" cy="2429672"/>
          </a:xfrm>
        </p:spPr>
        <p:txBody>
          <a:bodyPr vert="horz" lIns="91440" tIns="45720" rIns="91440" bIns="45720" rtlCol="0" anchor="b">
            <a:normAutofit fontScale="90000"/>
          </a:bodyPr>
          <a:lstStyle/>
          <a:p>
            <a:pPr lvl="0"/>
            <a:br>
              <a:rPr lang="en-US" sz="1500" b="1" dirty="0"/>
            </a:br>
            <a:br>
              <a:rPr lang="en-US" sz="1500" b="1" dirty="0"/>
            </a:br>
            <a:r>
              <a:rPr lang="en-US" sz="2400" b="1" dirty="0"/>
              <a:t>Find the anesthesia practice model that meets the needs of the patients, facility and surgeons</a:t>
            </a:r>
            <a:br>
              <a:rPr lang="en-US" sz="2400" b="1" dirty="0"/>
            </a:br>
            <a:r>
              <a:rPr lang="en-US" sz="2400" b="1" dirty="0"/>
              <a:t>The model should ensure safety and quality, maximize revenue, provider productivity and efficiency</a:t>
            </a:r>
            <a:br>
              <a:rPr lang="en-US" sz="2400" b="1" dirty="0"/>
            </a:br>
            <a:r>
              <a:rPr lang="en-US" sz="2400" b="1" dirty="0">
                <a:highlight>
                  <a:srgbClr val="FFFF00"/>
                </a:highlight>
              </a:rPr>
              <a:t>The vision of All CRNAs should be to practice in a work environment that is Collaborative and bills all cases QZ and to function as a “Full-Service Provider”</a:t>
            </a:r>
            <a:br>
              <a:rPr lang="en-US" sz="2400" b="1" dirty="0">
                <a:highlight>
                  <a:srgbClr val="FFFF00"/>
                </a:highlight>
              </a:rPr>
            </a:br>
            <a:endParaRPr lang="en-US" sz="2400" b="1" dirty="0">
              <a:highlight>
                <a:srgbClr val="FFFF00"/>
              </a:highlight>
            </a:endParaRPr>
          </a:p>
        </p:txBody>
      </p:sp>
      <p:pic>
        <p:nvPicPr>
          <p:cNvPr id="4" name="Content Placeholder 3">
            <a:extLst>
              <a:ext uri="{FF2B5EF4-FFF2-40B4-BE49-F238E27FC236}">
                <a16:creationId xmlns:a16="http://schemas.microsoft.com/office/drawing/2014/main" id="{73BF58B1-F958-496F-B287-76E8E8FA8811}"/>
              </a:ext>
            </a:extLst>
          </p:cNvPr>
          <p:cNvPicPr>
            <a:picLocks noGrp="1" noChangeAspect="1"/>
          </p:cNvPicPr>
          <p:nvPr>
            <p:ph idx="1"/>
          </p:nvPr>
        </p:nvPicPr>
        <p:blipFill rotWithShape="1">
          <a:blip r:embed="rId2"/>
          <a:srcRect b="3001"/>
          <a:stretch/>
        </p:blipFill>
        <p:spPr>
          <a:xfrm>
            <a:off x="20" y="10"/>
            <a:ext cx="12188804" cy="4226709"/>
          </a:xfrm>
          <a:prstGeom prst="rect">
            <a:avLst/>
          </a:prstGeom>
        </p:spPr>
      </p:pic>
      <p:grpSp>
        <p:nvGrpSpPr>
          <p:cNvPr id="18" name="Group 17">
            <a:extLst>
              <a:ext uri="{FF2B5EF4-FFF2-40B4-BE49-F238E27FC236}">
                <a16:creationId xmlns:a16="http://schemas.microsoft.com/office/drawing/2014/main" id="{3CA30F3A-949D-4014-A5BD-809F81E841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77969" y="4641753"/>
            <a:ext cx="1128382" cy="847206"/>
            <a:chOff x="8183879" y="1000124"/>
            <a:chExt cx="1562267" cy="1172973"/>
          </a:xfrm>
        </p:grpSpPr>
        <p:sp>
          <p:nvSpPr>
            <p:cNvPr id="19" name="Freeform 5">
              <a:extLst>
                <a:ext uri="{FF2B5EF4-FFF2-40B4-BE49-F238E27FC236}">
                  <a16:creationId xmlns:a16="http://schemas.microsoft.com/office/drawing/2014/main" id="{A486C148-F247-4847-8096-6992A8A977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0" name="Freeform 5">
              <a:extLst>
                <a:ext uri="{FF2B5EF4-FFF2-40B4-BE49-F238E27FC236}">
                  <a16:creationId xmlns:a16="http://schemas.microsoft.com/office/drawing/2014/main" id="{F05C5920-B89E-417C-9583-B3DC913ADD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204596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0C3C503-B474-479B-88F4-EFBEDBD84C1A}"/>
              </a:ext>
            </a:extLst>
          </p:cNvPr>
          <p:cNvSpPr>
            <a:spLocks noGrp="1"/>
          </p:cNvSpPr>
          <p:nvPr>
            <p:ph type="title"/>
          </p:nvPr>
        </p:nvSpPr>
        <p:spPr>
          <a:xfrm>
            <a:off x="-291252" y="2767106"/>
            <a:ext cx="4551680" cy="3071906"/>
          </a:xfrm>
        </p:spPr>
        <p:txBody>
          <a:bodyPr vert="horz" lIns="91440" tIns="45720" rIns="91440" bIns="45720" rtlCol="0" anchor="t">
            <a:normAutofit/>
          </a:bodyPr>
          <a:lstStyle/>
          <a:p>
            <a:pPr algn="ctr"/>
            <a:r>
              <a:rPr lang="en-US" sz="2000" b="1" kern="1200" dirty="0">
                <a:solidFill>
                  <a:srgbClr val="FFFFFF"/>
                </a:solidFill>
                <a:latin typeface="+mj-lt"/>
                <a:ea typeface="+mj-ea"/>
                <a:cs typeface="+mj-cs"/>
              </a:rPr>
              <a:t>Stephen D. Smith MA, CRNA, FAANA</a:t>
            </a:r>
            <a:br>
              <a:rPr lang="en-US" sz="2000" b="1" kern="1200" dirty="0">
                <a:solidFill>
                  <a:srgbClr val="FFFFFF"/>
                </a:solidFill>
                <a:latin typeface="+mj-lt"/>
                <a:ea typeface="+mj-ea"/>
                <a:cs typeface="+mj-cs"/>
              </a:rPr>
            </a:br>
            <a:r>
              <a:rPr lang="en-US" sz="2000" b="1" kern="1200" dirty="0">
                <a:solidFill>
                  <a:srgbClr val="FFFFFF"/>
                </a:solidFill>
                <a:latin typeface="+mj-lt"/>
                <a:ea typeface="+mj-ea"/>
                <a:cs typeface="+mj-cs"/>
              </a:rPr>
              <a:t>Georgia Anesthesia LLC</a:t>
            </a:r>
            <a:br>
              <a:rPr lang="en-US" sz="2000" b="1" kern="1200" dirty="0">
                <a:solidFill>
                  <a:srgbClr val="FFFFFF"/>
                </a:solidFill>
                <a:latin typeface="+mj-lt"/>
                <a:ea typeface="+mj-ea"/>
                <a:cs typeface="+mj-cs"/>
              </a:rPr>
            </a:br>
            <a:r>
              <a:rPr lang="en-US" sz="2000" b="1" kern="1200" dirty="0">
                <a:solidFill>
                  <a:srgbClr val="FFFFFF"/>
                </a:solidFill>
                <a:latin typeface="+mj-lt"/>
                <a:ea typeface="+mj-ea"/>
                <a:cs typeface="+mj-cs"/>
              </a:rPr>
              <a:t>404-429-8553</a:t>
            </a:r>
            <a:br>
              <a:rPr lang="en-US" sz="2000" b="1" kern="1200" dirty="0">
                <a:solidFill>
                  <a:srgbClr val="FFFFFF"/>
                </a:solidFill>
                <a:latin typeface="+mj-lt"/>
                <a:ea typeface="+mj-ea"/>
                <a:cs typeface="+mj-cs"/>
              </a:rPr>
            </a:br>
            <a:r>
              <a:rPr lang="en-US" sz="2000" b="1" kern="1200" dirty="0">
                <a:solidFill>
                  <a:srgbClr val="FFFFFF"/>
                </a:solidFill>
                <a:latin typeface="+mj-lt"/>
                <a:ea typeface="+mj-ea"/>
                <a:cs typeface="+mj-cs"/>
              </a:rPr>
              <a:t>steve@georgiaanesthesiallc</a:t>
            </a:r>
            <a:r>
              <a:rPr lang="en-US" sz="2000" b="1" dirty="0">
                <a:solidFill>
                  <a:srgbClr val="FFFFFF"/>
                </a:solidFill>
              </a:rPr>
              <a:t>.com</a:t>
            </a:r>
            <a:endParaRPr lang="en-US" sz="2400" b="1" kern="1200" dirty="0">
              <a:solidFill>
                <a:srgbClr val="FFFFFF"/>
              </a:solidFill>
              <a:latin typeface="+mj-lt"/>
              <a:ea typeface="+mj-ea"/>
              <a:cs typeface="+mj-cs"/>
            </a:endParaRPr>
          </a:p>
        </p:txBody>
      </p:sp>
      <p:pic>
        <p:nvPicPr>
          <p:cNvPr id="5" name="Content Placeholder 4" descr="A close up of a logo&#10;&#10;Description automatically generated">
            <a:extLst>
              <a:ext uri="{FF2B5EF4-FFF2-40B4-BE49-F238E27FC236}">
                <a16:creationId xmlns:a16="http://schemas.microsoft.com/office/drawing/2014/main" id="{3FC54742-F3BD-47FC-909D-9B8713358C56}"/>
              </a:ext>
            </a:extLst>
          </p:cNvPr>
          <p:cNvPicPr>
            <a:picLocks noGrp="1" noChangeAspect="1"/>
          </p:cNvPicPr>
          <p:nvPr>
            <p:ph idx="1"/>
          </p:nvPr>
        </p:nvPicPr>
        <p:blipFill rotWithShape="1">
          <a:blip r:embed="rId2"/>
          <a:srcRect t="26409" b="19587"/>
          <a:stretch/>
        </p:blipFill>
        <p:spPr>
          <a:xfrm>
            <a:off x="4143840" y="1969420"/>
            <a:ext cx="7899146" cy="3027680"/>
          </a:xfrm>
          <a:prstGeom prst="rect">
            <a:avLst/>
          </a:prstGeom>
        </p:spPr>
      </p:pic>
    </p:spTree>
    <p:extLst>
      <p:ext uri="{BB962C8B-B14F-4D97-AF65-F5344CB8AC3E}">
        <p14:creationId xmlns:p14="http://schemas.microsoft.com/office/powerpoint/2010/main" val="581405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8703F-1F29-402F-95FE-D0BB63A0C34A}"/>
              </a:ext>
            </a:extLst>
          </p:cNvPr>
          <p:cNvSpPr>
            <a:spLocks noGrp="1"/>
          </p:cNvSpPr>
          <p:nvPr>
            <p:ph type="title"/>
          </p:nvPr>
        </p:nvSpPr>
        <p:spPr>
          <a:xfrm>
            <a:off x="1913468" y="365125"/>
            <a:ext cx="9440332" cy="1325563"/>
          </a:xfrm>
        </p:spPr>
        <p:txBody>
          <a:bodyPr>
            <a:normAutofit/>
          </a:bodyPr>
          <a:lstStyle/>
          <a:p>
            <a:r>
              <a:rPr lang="en-US" sz="5400" b="1" dirty="0"/>
              <a:t>References</a:t>
            </a:r>
          </a:p>
        </p:txBody>
      </p:sp>
      <p:pic>
        <p:nvPicPr>
          <p:cNvPr id="7" name="Graphic 6" descr="Marker">
            <a:extLst>
              <a:ext uri="{FF2B5EF4-FFF2-40B4-BE49-F238E27FC236}">
                <a16:creationId xmlns:a16="http://schemas.microsoft.com/office/drawing/2014/main" id="{BA96DF4A-B8E5-4AE6-89D8-8DB6A20A93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70706"/>
            <a:ext cx="914400" cy="914400"/>
          </a:xfrm>
          <a:prstGeom prst="rect">
            <a:avLst/>
          </a:prstGeom>
        </p:spPr>
      </p:pic>
      <p:sp>
        <p:nvSpPr>
          <p:cNvPr id="3" name="Content Placeholder 2">
            <a:extLst>
              <a:ext uri="{FF2B5EF4-FFF2-40B4-BE49-F238E27FC236}">
                <a16:creationId xmlns:a16="http://schemas.microsoft.com/office/drawing/2014/main" id="{0931FC49-D906-483F-A3AD-8A3FFE01E778}"/>
              </a:ext>
            </a:extLst>
          </p:cNvPr>
          <p:cNvSpPr>
            <a:spLocks noGrp="1"/>
          </p:cNvSpPr>
          <p:nvPr>
            <p:ph idx="1"/>
          </p:nvPr>
        </p:nvSpPr>
        <p:spPr>
          <a:xfrm>
            <a:off x="838200" y="1825625"/>
            <a:ext cx="10515600" cy="4942138"/>
          </a:xfrm>
        </p:spPr>
        <p:txBody>
          <a:bodyPr>
            <a:normAutofit/>
          </a:bodyPr>
          <a:lstStyle/>
          <a:p>
            <a:pPr marL="0" lvl="0" indent="0" defTabSz="457200">
              <a:spcBef>
                <a:spcPct val="20000"/>
              </a:spcBef>
              <a:buClr>
                <a:srgbClr val="118895"/>
              </a:buClr>
              <a:buNone/>
            </a:pPr>
            <a:r>
              <a:rPr lang="en-US" sz="1800" dirty="0"/>
              <a:t>1.  www.aana.com - http://www.future-of-anesthesia-care-today.com/research.php</a:t>
            </a:r>
          </a:p>
          <a:p>
            <a:pPr marL="0" lvl="0" indent="0" defTabSz="457200">
              <a:spcBef>
                <a:spcPct val="20000"/>
              </a:spcBef>
              <a:buClr>
                <a:srgbClr val="118895"/>
              </a:buClr>
              <a:buNone/>
            </a:pPr>
            <a:r>
              <a:rPr lang="en-US" sz="1800" dirty="0"/>
              <a:t>2.  www.aana.com - https://www.aana.com/practice/practice-management/business-of-anesthesia</a:t>
            </a:r>
          </a:p>
          <a:p>
            <a:pPr marL="0" lvl="0" indent="0" defTabSz="457200">
              <a:spcBef>
                <a:spcPct val="20000"/>
              </a:spcBef>
              <a:buClr>
                <a:srgbClr val="118895"/>
              </a:buClr>
              <a:buNone/>
            </a:pPr>
            <a:r>
              <a:rPr lang="en-US" sz="1800" dirty="0"/>
              <a:t>3.  www.aana.com - https://sharepoint.aana.com/myaana/practicemanagement/Documents/Anesthesia%20Billing%20Basics%20Considerations%20Checklist.pdf</a:t>
            </a:r>
          </a:p>
          <a:p>
            <a:pPr marL="0" lvl="0" indent="0" defTabSz="457200">
              <a:spcBef>
                <a:spcPct val="20000"/>
              </a:spcBef>
              <a:buClr>
                <a:srgbClr val="118895"/>
              </a:buClr>
              <a:buNone/>
            </a:pPr>
            <a:r>
              <a:rPr lang="en-US" sz="1800" dirty="0"/>
              <a:t>4.  How Is Your CRNA Arrangement Affecting Your Reimbursement? http://www.pyapc.com/how-is-your-crna-arrangement-affecting-your-reimbursement/</a:t>
            </a:r>
          </a:p>
          <a:p>
            <a:pPr marL="0" lvl="0" indent="0" defTabSz="457200">
              <a:spcBef>
                <a:spcPct val="20000"/>
              </a:spcBef>
              <a:buClr>
                <a:srgbClr val="118895"/>
              </a:buClr>
              <a:buNone/>
            </a:pPr>
            <a:r>
              <a:rPr lang="en-US" sz="1800" dirty="0"/>
              <a:t>5.  http://monitor.pubs.asahq.org/article.aspx?articleid=2654730</a:t>
            </a:r>
          </a:p>
          <a:p>
            <a:pPr marL="0" lvl="0" indent="0" defTabSz="457200">
              <a:spcBef>
                <a:spcPct val="20000"/>
              </a:spcBef>
              <a:buClr>
                <a:srgbClr val="118895"/>
              </a:buClr>
              <a:buNone/>
            </a:pPr>
            <a:r>
              <a:rPr lang="en-US" sz="1800" u="sng" dirty="0">
                <a:hlinkClick r:id="rId4">
                  <a:extLst>
                    <a:ext uri="{A12FA001-AC4F-418D-AE19-62706E023703}">
                      <ahyp:hlinkClr xmlns:ahyp="http://schemas.microsoft.com/office/drawing/2018/hyperlinkcolor" val="tx"/>
                    </a:ext>
                  </a:extLst>
                </a:hlinkClick>
              </a:rPr>
              <a:t>6.  https://www.aana.com/docs/default-source/bookstore-my-aana-web-documents-(members-only)/compensation-and-benefit-guide-2018---member-summary.pdf?sfvrsn=ea6b47b1_</a:t>
            </a:r>
            <a:endParaRPr lang="en-US" sz="1800" u="sng" dirty="0"/>
          </a:p>
          <a:p>
            <a:pPr marL="0" lvl="0" indent="0" defTabSz="457200">
              <a:spcBef>
                <a:spcPct val="20000"/>
              </a:spcBef>
              <a:buClr>
                <a:srgbClr val="118895"/>
              </a:buClr>
              <a:buNone/>
            </a:pPr>
            <a:r>
              <a:rPr lang="en-US" sz="1800" u="sng" dirty="0">
                <a:hlinkClick r:id="rId5">
                  <a:extLst>
                    <a:ext uri="{A12FA001-AC4F-418D-AE19-62706E023703}">
                      <ahyp:hlinkClr xmlns:ahyp="http://schemas.microsoft.com/office/drawing/2018/hyperlinkcolor" val="tx"/>
                    </a:ext>
                  </a:extLst>
                </a:hlinkClick>
              </a:rPr>
              <a:t>7.  https://pubs.asahq.org/monitor/article/84/10/1/110713/ASA-Survey-Results-Commercial-Fees-Paid-for</a:t>
            </a:r>
            <a:endParaRPr lang="en-US" sz="1800" u="sng" dirty="0"/>
          </a:p>
          <a:p>
            <a:pPr marL="0" lvl="0" indent="0" defTabSz="457200">
              <a:spcBef>
                <a:spcPct val="20000"/>
              </a:spcBef>
              <a:buClr>
                <a:srgbClr val="118895"/>
              </a:buClr>
              <a:buNone/>
            </a:pPr>
            <a:r>
              <a:rPr lang="en-US" sz="1800" u="sng" dirty="0">
                <a:hlinkClick r:id="rId6">
                  <a:extLst>
                    <a:ext uri="{A12FA001-AC4F-418D-AE19-62706E023703}">
                      <ahyp:hlinkClr xmlns:ahyp="http://schemas.microsoft.com/office/drawing/2018/hyperlinkcolor" val="tx"/>
                    </a:ext>
                  </a:extLst>
                </a:hlinkClick>
              </a:rPr>
              <a:t>8.  https://pubs.asahq.org/anesthesiology/article/116/3/683/13019/Influence-of-Supervision-Ratios-by</a:t>
            </a:r>
            <a:endParaRPr lang="en-US" sz="1800" u="sng" dirty="0"/>
          </a:p>
          <a:p>
            <a:pPr marL="0" lvl="0" indent="0" defTabSz="457200">
              <a:spcBef>
                <a:spcPct val="20000"/>
              </a:spcBef>
              <a:buClr>
                <a:srgbClr val="118895"/>
              </a:buClr>
              <a:buNone/>
            </a:pPr>
            <a:r>
              <a:rPr lang="en-US" sz="1800" u="sng" dirty="0">
                <a:hlinkClick r:id="rId7">
                  <a:extLst>
                    <a:ext uri="{A12FA001-AC4F-418D-AE19-62706E023703}">
                      <ahyp:hlinkClr xmlns:ahyp="http://schemas.microsoft.com/office/drawing/2018/hyperlinkcolor" val="tx"/>
                    </a:ext>
                  </a:extLst>
                </a:hlinkClick>
              </a:rPr>
              <a:t>9.  https://www.medscape.com/slideshow/2021-compensation-anesthesiologist-6013842#1</a:t>
            </a:r>
            <a:endParaRPr lang="en-US" sz="1800" u="sng" dirty="0"/>
          </a:p>
          <a:p>
            <a:pPr marL="0" lvl="0" indent="0" defTabSz="457200">
              <a:spcBef>
                <a:spcPct val="20000"/>
              </a:spcBef>
              <a:buClr>
                <a:srgbClr val="118895"/>
              </a:buClr>
              <a:buNone/>
            </a:pPr>
            <a:r>
              <a:rPr lang="en-US" sz="1800" u="sng" dirty="0">
                <a:hlinkClick r:id="rId8" action="ppaction://hlinkfile">
                  <a:extLst>
                    <a:ext uri="{A12FA001-AC4F-418D-AE19-62706E023703}">
                      <ahyp:hlinkClr xmlns:ahyp="http://schemas.microsoft.com/office/drawing/2018/hyperlinkcolor" val="tx"/>
                    </a:ext>
                  </a:extLst>
                </a:hlinkClick>
              </a:rPr>
              <a:t>10. file:///C:/Users/user/OneDrive/Desktop/Compensation-and-Benefits-2021.pdf</a:t>
            </a:r>
            <a:endParaRPr lang="en-US" sz="1800" u="sng" dirty="0"/>
          </a:p>
          <a:p>
            <a:pPr marL="0" lvl="0" indent="0" defTabSz="457200">
              <a:spcBef>
                <a:spcPct val="20000"/>
              </a:spcBef>
              <a:buClr>
                <a:srgbClr val="118895"/>
              </a:buClr>
              <a:buNone/>
            </a:pPr>
            <a:r>
              <a:rPr lang="en-US" sz="1800" dirty="0"/>
              <a:t>11. https://www.beckershospitalreview.com/hospital-transactions-and-valuation/hospital-subsidy-support-for-exclusive-anesthesia-group-practices-expected-to-rise.html</a:t>
            </a:r>
          </a:p>
          <a:p>
            <a:endParaRPr lang="en-US" sz="2000" dirty="0"/>
          </a:p>
        </p:txBody>
      </p:sp>
    </p:spTree>
    <p:extLst>
      <p:ext uri="{BB962C8B-B14F-4D97-AF65-F5344CB8AC3E}">
        <p14:creationId xmlns:p14="http://schemas.microsoft.com/office/powerpoint/2010/main" val="36265422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lorful speech bubbles with white text&#10;&#10;AI-generated content may be incorrect.">
            <a:extLst>
              <a:ext uri="{FF2B5EF4-FFF2-40B4-BE49-F238E27FC236}">
                <a16:creationId xmlns:a16="http://schemas.microsoft.com/office/drawing/2014/main" id="{929D9008-B52D-AD30-3B24-BFB20FF4F8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047750"/>
            <a:ext cx="7620000" cy="4762500"/>
          </a:xfrm>
          <a:prstGeom prst="rect">
            <a:avLst/>
          </a:prstGeom>
        </p:spPr>
      </p:pic>
    </p:spTree>
    <p:extLst>
      <p:ext uri="{BB962C8B-B14F-4D97-AF65-F5344CB8AC3E}">
        <p14:creationId xmlns:p14="http://schemas.microsoft.com/office/powerpoint/2010/main" val="3043506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1CCD1156-B54D-4D9D-9A4E-AED54C0948F7}"/>
              </a:ext>
            </a:extLst>
          </p:cNvPr>
          <p:cNvSpPr>
            <a:spLocks noGrp="1"/>
          </p:cNvSpPr>
          <p:nvPr>
            <p:ph type="title"/>
          </p:nvPr>
        </p:nvSpPr>
        <p:spPr>
          <a:xfrm>
            <a:off x="904877" y="2415322"/>
            <a:ext cx="3451730" cy="2399869"/>
          </a:xfrm>
        </p:spPr>
        <p:txBody>
          <a:bodyPr>
            <a:normAutofit/>
          </a:bodyPr>
          <a:lstStyle/>
          <a:p>
            <a:pPr algn="ctr"/>
            <a:r>
              <a:rPr lang="en-US" sz="3400" b="1">
                <a:solidFill>
                  <a:srgbClr val="FFFFFF"/>
                </a:solidFill>
              </a:rPr>
              <a:t>ACA Provider Nondiscrimination</a:t>
            </a:r>
          </a:p>
        </p:txBody>
      </p:sp>
      <p:sp>
        <p:nvSpPr>
          <p:cNvPr id="3" name="Content Placeholder 2">
            <a:extLst>
              <a:ext uri="{FF2B5EF4-FFF2-40B4-BE49-F238E27FC236}">
                <a16:creationId xmlns:a16="http://schemas.microsoft.com/office/drawing/2014/main" id="{ABF63492-61B8-46DA-B915-B89105283B66}"/>
              </a:ext>
            </a:extLst>
          </p:cNvPr>
          <p:cNvSpPr>
            <a:spLocks noGrp="1"/>
          </p:cNvSpPr>
          <p:nvPr>
            <p:ph idx="1"/>
          </p:nvPr>
        </p:nvSpPr>
        <p:spPr>
          <a:xfrm>
            <a:off x="5194205" y="1020382"/>
            <a:ext cx="6281928" cy="5248656"/>
          </a:xfrm>
        </p:spPr>
        <p:txBody>
          <a:bodyPr anchor="ctr">
            <a:normAutofit fontScale="92500"/>
          </a:bodyPr>
          <a:lstStyle/>
          <a:p>
            <a:pPr marL="0" indent="0">
              <a:buNone/>
            </a:pPr>
            <a:r>
              <a:rPr lang="en-US" sz="2400" dirty="0"/>
              <a:t>The </a:t>
            </a:r>
            <a:r>
              <a:rPr lang="en-US" sz="2400" dirty="0">
                <a:highlight>
                  <a:srgbClr val="FFFF00"/>
                </a:highlight>
              </a:rPr>
              <a:t>ACA provider nondiscrimination law of 2014 </a:t>
            </a:r>
            <a:r>
              <a:rPr lang="en-US" sz="2400" dirty="0"/>
              <a:t>prohibits group health plans and insurers from </a:t>
            </a:r>
            <a:r>
              <a:rPr lang="en-US" sz="2400" dirty="0">
                <a:highlight>
                  <a:srgbClr val="FFFF00"/>
                </a:highlight>
              </a:rPr>
              <a:t>discriminating against any health care provider </a:t>
            </a:r>
            <a:r>
              <a:rPr lang="en-US" sz="2400" dirty="0"/>
              <a:t>who is acting within the scope of their license or certification under state law.  </a:t>
            </a:r>
          </a:p>
          <a:p>
            <a:pPr marL="0" indent="0">
              <a:buNone/>
            </a:pPr>
            <a:r>
              <a:rPr lang="en-US" sz="2400" dirty="0"/>
              <a:t>Unfortunately, independent CRNAs billing QZ have been excluded from provider networks or reimbursed at lower </a:t>
            </a:r>
            <a:r>
              <a:rPr lang="en-US" sz="2400" dirty="0">
                <a:highlight>
                  <a:srgbClr val="FFFF00"/>
                </a:highlight>
              </a:rPr>
              <a:t>rates (15%) (UHG, Cigna and Anthem BC/BS) </a:t>
            </a:r>
            <a:r>
              <a:rPr lang="en-US" sz="2400" dirty="0"/>
              <a:t>than physicians for equivalent services, despite operating within their legal scope of practice.</a:t>
            </a:r>
          </a:p>
          <a:p>
            <a:pPr marL="0" indent="0">
              <a:buNone/>
            </a:pPr>
            <a:r>
              <a:rPr lang="en-US" sz="2400" dirty="0"/>
              <a:t>The </a:t>
            </a:r>
            <a:r>
              <a:rPr lang="en-US" sz="2400" dirty="0">
                <a:highlight>
                  <a:srgbClr val="FFFF00"/>
                </a:highlight>
              </a:rPr>
              <a:t>AANA had filed a petition for a writ of mandamus </a:t>
            </a:r>
            <a:r>
              <a:rPr lang="en-US" sz="2400" dirty="0"/>
              <a:t>in the US District Court for the Northern District of Ohio. This legal move </a:t>
            </a:r>
            <a:r>
              <a:rPr lang="en-US" sz="2400" dirty="0" err="1"/>
              <a:t>seeked</a:t>
            </a:r>
            <a:r>
              <a:rPr lang="en-US" sz="2400" dirty="0"/>
              <a:t> to compel the Secretary of HHS to enforce Section 2706(a) of the ACA which prohibits discrimination against healthcare providers based solely on licensure. </a:t>
            </a:r>
            <a:r>
              <a:rPr lang="en-US" sz="2400" dirty="0">
                <a:highlight>
                  <a:srgbClr val="FFFF00"/>
                </a:highlight>
              </a:rPr>
              <a:t>Dismissed August 26</a:t>
            </a:r>
            <a:r>
              <a:rPr lang="en-US" sz="2400" baseline="30000" dirty="0">
                <a:highlight>
                  <a:srgbClr val="FFFF00"/>
                </a:highlight>
              </a:rPr>
              <a:t>th</a:t>
            </a:r>
            <a:r>
              <a:rPr lang="en-US" sz="2400" dirty="0">
                <a:highlight>
                  <a:srgbClr val="FFFF00"/>
                </a:highlight>
              </a:rPr>
              <a:t>.</a:t>
            </a:r>
          </a:p>
        </p:txBody>
      </p:sp>
    </p:spTree>
    <p:extLst>
      <p:ext uri="{BB962C8B-B14F-4D97-AF65-F5344CB8AC3E}">
        <p14:creationId xmlns:p14="http://schemas.microsoft.com/office/powerpoint/2010/main" val="3536714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603B7B6-D7DA-4022-A65A-7098A119566C}"/>
              </a:ext>
            </a:extLst>
          </p:cNvPr>
          <p:cNvSpPr>
            <a:spLocks noGrp="1"/>
          </p:cNvSpPr>
          <p:nvPr>
            <p:ph type="title"/>
          </p:nvPr>
        </p:nvSpPr>
        <p:spPr>
          <a:xfrm>
            <a:off x="6094105" y="802955"/>
            <a:ext cx="4977976" cy="1454051"/>
          </a:xfrm>
        </p:spPr>
        <p:txBody>
          <a:bodyPr>
            <a:normAutofit/>
          </a:bodyPr>
          <a:lstStyle/>
          <a:p>
            <a:r>
              <a:rPr lang="en-US" sz="4100" b="1">
                <a:solidFill>
                  <a:srgbClr val="000000"/>
                </a:solidFill>
              </a:rPr>
              <a:t>Billing - Third Party Payers (fee for service)</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Dollar">
            <a:extLst>
              <a:ext uri="{FF2B5EF4-FFF2-40B4-BE49-F238E27FC236}">
                <a16:creationId xmlns:a16="http://schemas.microsoft.com/office/drawing/2014/main" id="{A93978D7-1427-455A-AB9B-27D85E60A7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4A5FA0F0-D789-4354-BFE3-293E8B32A8BC}"/>
              </a:ext>
            </a:extLst>
          </p:cNvPr>
          <p:cNvSpPr>
            <a:spLocks noGrp="1"/>
          </p:cNvSpPr>
          <p:nvPr>
            <p:ph idx="1"/>
          </p:nvPr>
        </p:nvSpPr>
        <p:spPr>
          <a:xfrm>
            <a:off x="6065129" y="2730770"/>
            <a:ext cx="4977578" cy="3639289"/>
          </a:xfrm>
        </p:spPr>
        <p:txBody>
          <a:bodyPr anchor="ctr">
            <a:normAutofit/>
          </a:bodyPr>
          <a:lstStyle/>
          <a:p>
            <a:r>
              <a:rPr lang="en-US" sz="2400" dirty="0">
                <a:solidFill>
                  <a:srgbClr val="000000"/>
                </a:solidFill>
              </a:rPr>
              <a:t>Commercial (private payers) – United Health Care, BC/BS, Aetna, Kaiser, Cigna, Humana, etc.</a:t>
            </a:r>
          </a:p>
          <a:p>
            <a:r>
              <a:rPr lang="en-US" sz="2400" dirty="0">
                <a:solidFill>
                  <a:srgbClr val="000000"/>
                </a:solidFill>
              </a:rPr>
              <a:t>Medicare and Medicaid – CMS or Center for Medicare and Medicaid Services</a:t>
            </a:r>
          </a:p>
          <a:p>
            <a:r>
              <a:rPr lang="en-US" sz="2400" dirty="0">
                <a:solidFill>
                  <a:srgbClr val="000000"/>
                </a:solidFill>
              </a:rPr>
              <a:t>Tri-care and Workman’s Comp</a:t>
            </a:r>
          </a:p>
          <a:p>
            <a:r>
              <a:rPr lang="en-US" sz="2400" dirty="0">
                <a:solidFill>
                  <a:srgbClr val="000000"/>
                </a:solidFill>
              </a:rPr>
              <a:t>Private Pay/cash pay</a:t>
            </a:r>
          </a:p>
          <a:p>
            <a:endParaRPr lang="en-US" sz="2000" dirty="0">
              <a:solidFill>
                <a:srgbClr val="000000"/>
              </a:solidFill>
            </a:endParaRPr>
          </a:p>
        </p:txBody>
      </p:sp>
    </p:spTree>
    <p:extLst>
      <p:ext uri="{BB962C8B-B14F-4D97-AF65-F5344CB8AC3E}">
        <p14:creationId xmlns:p14="http://schemas.microsoft.com/office/powerpoint/2010/main" val="3927844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539D7ED-96FD-432E-8125-6DA8965038F0}"/>
              </a:ext>
            </a:extLst>
          </p:cNvPr>
          <p:cNvSpPr>
            <a:spLocks noGrp="1"/>
          </p:cNvSpPr>
          <p:nvPr>
            <p:ph type="title"/>
          </p:nvPr>
        </p:nvSpPr>
        <p:spPr>
          <a:xfrm>
            <a:off x="6094105" y="802955"/>
            <a:ext cx="4977976" cy="1454051"/>
          </a:xfrm>
        </p:spPr>
        <p:txBody>
          <a:bodyPr>
            <a:normAutofit/>
          </a:bodyPr>
          <a:lstStyle/>
          <a:p>
            <a:r>
              <a:rPr lang="en-US" b="1">
                <a:solidFill>
                  <a:srgbClr val="000000"/>
                </a:solidFill>
              </a:rPr>
              <a:t>How is Anesthesia Billed</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Checkmark">
            <a:extLst>
              <a:ext uri="{FF2B5EF4-FFF2-40B4-BE49-F238E27FC236}">
                <a16:creationId xmlns:a16="http://schemas.microsoft.com/office/drawing/2014/main" id="{D86032E0-B563-4ACA-BE16-DDA7126AEB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182D4742-CEFF-4A5D-863C-1498DC022DB2}"/>
              </a:ext>
            </a:extLst>
          </p:cNvPr>
          <p:cNvSpPr>
            <a:spLocks noGrp="1"/>
          </p:cNvSpPr>
          <p:nvPr>
            <p:ph idx="1"/>
          </p:nvPr>
        </p:nvSpPr>
        <p:spPr>
          <a:xfrm>
            <a:off x="6090574" y="2421682"/>
            <a:ext cx="4977578" cy="4107811"/>
          </a:xfrm>
        </p:spPr>
        <p:txBody>
          <a:bodyPr anchor="ctr">
            <a:normAutofit/>
          </a:bodyPr>
          <a:lstStyle/>
          <a:p>
            <a:r>
              <a:rPr lang="en-US" sz="2400" dirty="0">
                <a:solidFill>
                  <a:srgbClr val="000000"/>
                </a:solidFill>
              </a:rPr>
              <a:t>Base Units</a:t>
            </a:r>
          </a:p>
          <a:p>
            <a:r>
              <a:rPr lang="en-US" sz="2400" dirty="0">
                <a:solidFill>
                  <a:srgbClr val="000000"/>
                </a:solidFill>
              </a:rPr>
              <a:t>Time Units</a:t>
            </a:r>
          </a:p>
          <a:p>
            <a:r>
              <a:rPr lang="en-US" sz="2400" dirty="0">
                <a:solidFill>
                  <a:srgbClr val="000000"/>
                </a:solidFill>
              </a:rPr>
              <a:t>Modifier Units</a:t>
            </a:r>
          </a:p>
          <a:p>
            <a:r>
              <a:rPr lang="en-US" sz="2400" dirty="0">
                <a:solidFill>
                  <a:srgbClr val="000000"/>
                </a:solidFill>
              </a:rPr>
              <a:t>Conversion Factor</a:t>
            </a:r>
          </a:p>
          <a:p>
            <a:endParaRPr lang="en-US" sz="2400" dirty="0">
              <a:solidFill>
                <a:srgbClr val="000000"/>
              </a:solidFill>
            </a:endParaRPr>
          </a:p>
          <a:p>
            <a:r>
              <a:rPr lang="en-US" sz="2400" b="1" dirty="0">
                <a:highlight>
                  <a:srgbClr val="FFFF00"/>
                </a:highlight>
              </a:rPr>
              <a:t>Base unit + time unit + modifier units x conversion factor equals the amount of money reimbursed for one anesthesia case</a:t>
            </a:r>
          </a:p>
          <a:p>
            <a:endParaRPr lang="en-US" sz="2000" dirty="0">
              <a:solidFill>
                <a:srgbClr val="000000"/>
              </a:solidFill>
            </a:endParaRPr>
          </a:p>
        </p:txBody>
      </p:sp>
    </p:spTree>
    <p:extLst>
      <p:ext uri="{BB962C8B-B14F-4D97-AF65-F5344CB8AC3E}">
        <p14:creationId xmlns:p14="http://schemas.microsoft.com/office/powerpoint/2010/main" val="755915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11CD22-6CA1-4E8D-8A39-AE292D309169}"/>
              </a:ext>
            </a:extLst>
          </p:cNvPr>
          <p:cNvSpPr>
            <a:spLocks noGrp="1"/>
          </p:cNvSpPr>
          <p:nvPr>
            <p:ph type="title"/>
          </p:nvPr>
        </p:nvSpPr>
        <p:spPr>
          <a:xfrm>
            <a:off x="838200" y="963877"/>
            <a:ext cx="3494362" cy="4930246"/>
          </a:xfrm>
        </p:spPr>
        <p:txBody>
          <a:bodyPr>
            <a:normAutofit/>
          </a:bodyPr>
          <a:lstStyle/>
          <a:p>
            <a:pPr algn="r"/>
            <a:r>
              <a:rPr lang="en-US" b="1" dirty="0">
                <a:solidFill>
                  <a:schemeClr val="accent1"/>
                </a:solidFill>
              </a:rPr>
              <a:t>Base Units and Time Units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005D0ED-B65C-4048-A85F-80675C86106B}"/>
              </a:ext>
            </a:extLst>
          </p:cNvPr>
          <p:cNvSpPr>
            <a:spLocks noGrp="1"/>
          </p:cNvSpPr>
          <p:nvPr>
            <p:ph idx="1"/>
          </p:nvPr>
        </p:nvSpPr>
        <p:spPr>
          <a:xfrm>
            <a:off x="4976031" y="643466"/>
            <a:ext cx="6377769" cy="5894493"/>
          </a:xfrm>
        </p:spPr>
        <p:txBody>
          <a:bodyPr anchor="ctr">
            <a:normAutofit/>
          </a:bodyPr>
          <a:lstStyle/>
          <a:p>
            <a:r>
              <a:rPr lang="en-US" sz="2400" b="1" dirty="0"/>
              <a:t>Base units </a:t>
            </a:r>
            <a:r>
              <a:rPr lang="en-US" sz="2400" dirty="0"/>
              <a:t>or Relative Value Units (RVU) </a:t>
            </a:r>
          </a:p>
          <a:p>
            <a:r>
              <a:rPr lang="en-US" sz="2400" dirty="0"/>
              <a:t>Determined by the Relative Value Guide (RVG) published annually by ASA  </a:t>
            </a:r>
          </a:p>
          <a:p>
            <a:r>
              <a:rPr lang="en-US" sz="2400" dirty="0"/>
              <a:t>It establishes the current procedural terminology code (CPT) (crosswalk code) which is a  5 digit # (procedure codes 00100-01999) for service or procedure and base units for each procedure  (complexity, risk, and skill required to perform the service) hysteroscopy-3 and liver transpant-15</a:t>
            </a:r>
          </a:p>
          <a:p>
            <a:r>
              <a:rPr lang="en-US" sz="2400" b="1" dirty="0"/>
              <a:t>Time units </a:t>
            </a:r>
            <a:r>
              <a:rPr lang="en-US" sz="2400" dirty="0"/>
              <a:t>are usually 15 minutes = one time unit but can also be in 10 minute units, depends on the managed care contract.  Medicare pays to one-tenth of a unit.</a:t>
            </a:r>
          </a:p>
          <a:p>
            <a:endParaRPr lang="en-US" sz="2400" dirty="0"/>
          </a:p>
        </p:txBody>
      </p:sp>
    </p:spTree>
    <p:extLst>
      <p:ext uri="{BB962C8B-B14F-4D97-AF65-F5344CB8AC3E}">
        <p14:creationId xmlns:p14="http://schemas.microsoft.com/office/powerpoint/2010/main" val="1914599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DD00FA-7066-4923-B3DE-71D1843ED7FB}"/>
              </a:ext>
            </a:extLst>
          </p:cNvPr>
          <p:cNvSpPr>
            <a:spLocks noGrp="1"/>
          </p:cNvSpPr>
          <p:nvPr>
            <p:ph type="title"/>
          </p:nvPr>
        </p:nvSpPr>
        <p:spPr>
          <a:xfrm>
            <a:off x="838200" y="963877"/>
            <a:ext cx="3494362" cy="4930246"/>
          </a:xfrm>
        </p:spPr>
        <p:txBody>
          <a:bodyPr>
            <a:normAutofit/>
          </a:bodyPr>
          <a:lstStyle/>
          <a:p>
            <a:pPr algn="r"/>
            <a:r>
              <a:rPr lang="en-US" b="1">
                <a:solidFill>
                  <a:schemeClr val="accent1"/>
                </a:solidFill>
              </a:rPr>
              <a:t>Modifier Units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65484A4-9362-4C93-89A4-3CE3AE54C1EC}"/>
              </a:ext>
            </a:extLst>
          </p:cNvPr>
          <p:cNvSpPr>
            <a:spLocks noGrp="1"/>
          </p:cNvSpPr>
          <p:nvPr>
            <p:ph idx="1"/>
          </p:nvPr>
        </p:nvSpPr>
        <p:spPr>
          <a:xfrm>
            <a:off x="4976031" y="963877"/>
            <a:ext cx="6377769" cy="4930246"/>
          </a:xfrm>
        </p:spPr>
        <p:txBody>
          <a:bodyPr anchor="ctr">
            <a:normAutofit/>
          </a:bodyPr>
          <a:lstStyle/>
          <a:p>
            <a:r>
              <a:rPr lang="en-US" sz="2400" dirty="0"/>
              <a:t>Physical status (PS) 3 = 1 unit, PS 4 = 2 units, PS 5 = 3 units</a:t>
            </a:r>
          </a:p>
          <a:p>
            <a:r>
              <a:rPr lang="en-US" sz="2400" dirty="0"/>
              <a:t>Less than 1 year old or greater than 70 = 1 unit</a:t>
            </a:r>
          </a:p>
          <a:p>
            <a:r>
              <a:rPr lang="en-US" sz="2400" dirty="0"/>
              <a:t>Hypothermia = 5 units</a:t>
            </a:r>
          </a:p>
          <a:p>
            <a:r>
              <a:rPr lang="en-US" sz="2400" dirty="0"/>
              <a:t>Hypotension = 5 units</a:t>
            </a:r>
          </a:p>
          <a:p>
            <a:r>
              <a:rPr lang="en-US" sz="2400" dirty="0"/>
              <a:t>Emergency = 2 units</a:t>
            </a:r>
          </a:p>
          <a:p>
            <a:pPr algn="ctr"/>
            <a:r>
              <a:rPr lang="en-US" sz="2400" dirty="0">
                <a:solidFill>
                  <a:srgbClr val="FF0000"/>
                </a:solidFill>
              </a:rPr>
              <a:t>Many payers don’t reimburse for these including Medicare</a:t>
            </a:r>
          </a:p>
          <a:p>
            <a:endParaRPr lang="en-US" sz="2400" dirty="0"/>
          </a:p>
        </p:txBody>
      </p:sp>
    </p:spTree>
    <p:extLst>
      <p:ext uri="{BB962C8B-B14F-4D97-AF65-F5344CB8AC3E}">
        <p14:creationId xmlns:p14="http://schemas.microsoft.com/office/powerpoint/2010/main" val="1478789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550355-B114-4085-95CD-25AE834FAA4D}"/>
              </a:ext>
            </a:extLst>
          </p:cNvPr>
          <p:cNvSpPr>
            <a:spLocks noGrp="1"/>
          </p:cNvSpPr>
          <p:nvPr>
            <p:ph type="title"/>
          </p:nvPr>
        </p:nvSpPr>
        <p:spPr>
          <a:xfrm>
            <a:off x="838200" y="963877"/>
            <a:ext cx="3494362" cy="4930246"/>
          </a:xfrm>
        </p:spPr>
        <p:txBody>
          <a:bodyPr>
            <a:normAutofit/>
          </a:bodyPr>
          <a:lstStyle/>
          <a:p>
            <a:pPr algn="r"/>
            <a:r>
              <a:rPr lang="en-US" b="1">
                <a:solidFill>
                  <a:schemeClr val="accent1"/>
                </a:solidFill>
              </a:rPr>
              <a:t>Conversion Factor (cf)</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B503598-1C07-4A01-AB4F-C529E4641DFF}"/>
              </a:ext>
            </a:extLst>
          </p:cNvPr>
          <p:cNvSpPr>
            <a:spLocks noGrp="1"/>
          </p:cNvSpPr>
          <p:nvPr>
            <p:ph idx="1"/>
          </p:nvPr>
        </p:nvSpPr>
        <p:spPr>
          <a:xfrm>
            <a:off x="4976031" y="613610"/>
            <a:ext cx="6377769" cy="5924349"/>
          </a:xfrm>
        </p:spPr>
        <p:txBody>
          <a:bodyPr anchor="ctr">
            <a:normAutofit lnSpcReduction="10000"/>
          </a:bodyPr>
          <a:lstStyle/>
          <a:p>
            <a:r>
              <a:rPr lang="en-US" sz="2400" dirty="0" err="1"/>
              <a:t>cf</a:t>
            </a:r>
            <a:r>
              <a:rPr lang="en-US" sz="2400" dirty="0"/>
              <a:t> is the dollar value for each unit – negotiated through managed care contracts </a:t>
            </a:r>
          </a:p>
          <a:p>
            <a:r>
              <a:rPr lang="en-US" sz="2400" dirty="0"/>
              <a:t>See how your rates benchmark against others – Medical Group Management Association (MGMA)</a:t>
            </a:r>
          </a:p>
          <a:p>
            <a:r>
              <a:rPr lang="en-US" sz="2400" dirty="0"/>
              <a:t> The anesthesia 2025 Medicare Physician Fee Schedule (PFS) – can vary geographically</a:t>
            </a:r>
          </a:p>
          <a:p>
            <a:r>
              <a:rPr lang="en-US" sz="2400" dirty="0"/>
              <a:t>Atlanta is 20.48 and the rest of the state is 20.09</a:t>
            </a:r>
          </a:p>
          <a:p>
            <a:r>
              <a:rPr lang="en-US" sz="2400" dirty="0"/>
              <a:t> AVG. CF: $20.3178, down 2.20% from $20.7739</a:t>
            </a:r>
          </a:p>
          <a:p>
            <a:r>
              <a:rPr lang="en-US" sz="2400" dirty="0"/>
              <a:t>2024 ASA Commercial Conversion Factor Survey reports that the national average commercial anesthesia conversion factor (CF) was $80.70 per unit, with a national median of $74.59</a:t>
            </a:r>
          </a:p>
          <a:p>
            <a:r>
              <a:rPr lang="en-US" sz="2400" dirty="0" err="1">
                <a:highlight>
                  <a:srgbClr val="FFFF00"/>
                </a:highlight>
              </a:rPr>
              <a:t>cf</a:t>
            </a:r>
            <a:r>
              <a:rPr lang="en-US" sz="2400" dirty="0">
                <a:highlight>
                  <a:srgbClr val="FFFF00"/>
                </a:highlight>
              </a:rPr>
              <a:t> is arguably the #1 most important factor in how much you are going to be reimbursed for any case</a:t>
            </a:r>
          </a:p>
          <a:p>
            <a:endParaRPr lang="en-US" sz="2400" dirty="0"/>
          </a:p>
        </p:txBody>
      </p:sp>
    </p:spTree>
    <p:extLst>
      <p:ext uri="{BB962C8B-B14F-4D97-AF65-F5344CB8AC3E}">
        <p14:creationId xmlns:p14="http://schemas.microsoft.com/office/powerpoint/2010/main" val="1612550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0E3726F0C32E4A8A64D4C7015DE9D5" ma:contentTypeVersion="17" ma:contentTypeDescription="Create a new document." ma:contentTypeScope="" ma:versionID="503a56b3f84ac3652bc73514431e2dc0">
  <xsd:schema xmlns:xsd="http://www.w3.org/2001/XMLSchema" xmlns:xs="http://www.w3.org/2001/XMLSchema" xmlns:p="http://schemas.microsoft.com/office/2006/metadata/properties" xmlns:ns2="d6715ed2-e44a-42ac-b38c-a8cdbc0a362e" xmlns:ns3="7f6b9d63-d5c2-496d-a5be-4d5c82d1e17a" xmlns:ns4="265fe9fd-8dfe-43a7-a645-1b820f28e792" targetNamespace="http://schemas.microsoft.com/office/2006/metadata/properties" ma:root="true" ma:fieldsID="043773e2177827681c95844443935ac5" ns2:_="" ns3:_="" ns4:_="">
    <xsd:import namespace="d6715ed2-e44a-42ac-b38c-a8cdbc0a362e"/>
    <xsd:import namespace="7f6b9d63-d5c2-496d-a5be-4d5c82d1e17a"/>
    <xsd:import namespace="265fe9fd-8dfe-43a7-a645-1b820f28e79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715ed2-e44a-42ac-b38c-a8cdbc0a362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f205a3c-7d62-432c-a520-86fd7fa5270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f6b9d63-d5c2-496d-a5be-4d5c82d1e17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65fe9fd-8dfe-43a7-a645-1b820f28e792"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f97277f1-3b44-4cdd-82a4-614e052aea03}" ma:internalName="TaxCatchAll" ma:showField="CatchAllData" ma:web="265fe9fd-8dfe-43a7-a645-1b820f28e7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6715ed2-e44a-42ac-b38c-a8cdbc0a362e">
      <Terms xmlns="http://schemas.microsoft.com/office/infopath/2007/PartnerControls"/>
    </lcf76f155ced4ddcb4097134ff3c332f>
    <TaxCatchAll xmlns="265fe9fd-8dfe-43a7-a645-1b820f28e792" xsi:nil="true"/>
  </documentManagement>
</p:properties>
</file>

<file path=customXml/itemProps1.xml><?xml version="1.0" encoding="utf-8"?>
<ds:datastoreItem xmlns:ds="http://schemas.openxmlformats.org/officeDocument/2006/customXml" ds:itemID="{DE6DA592-0707-41F2-A598-8791A5F286DD}"/>
</file>

<file path=customXml/itemProps2.xml><?xml version="1.0" encoding="utf-8"?>
<ds:datastoreItem xmlns:ds="http://schemas.openxmlformats.org/officeDocument/2006/customXml" ds:itemID="{28848A3D-826B-4170-9B56-462FECA485DB}"/>
</file>

<file path=customXml/itemProps3.xml><?xml version="1.0" encoding="utf-8"?>
<ds:datastoreItem xmlns:ds="http://schemas.openxmlformats.org/officeDocument/2006/customXml" ds:itemID="{A8AC546A-AEA7-49F1-98E0-01231C1A01CE}"/>
</file>

<file path=docProps/app.xml><?xml version="1.0" encoding="utf-8"?>
<Properties xmlns="http://schemas.openxmlformats.org/officeDocument/2006/extended-properties" xmlns:vt="http://schemas.openxmlformats.org/officeDocument/2006/docPropsVTypes">
  <TotalTime>770</TotalTime>
  <Words>2862</Words>
  <Application>Microsoft Office PowerPoint</Application>
  <PresentationFormat>Widescreen</PresentationFormat>
  <Paragraphs>233</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ＭＳ Ｐゴシック</vt:lpstr>
      <vt:lpstr>Arial</vt:lpstr>
      <vt:lpstr>Calibri</vt:lpstr>
      <vt:lpstr>Calibri Light</vt:lpstr>
      <vt:lpstr>Helvetica</vt:lpstr>
      <vt:lpstr>Tw Cen MT</vt:lpstr>
      <vt:lpstr>Office Theme</vt:lpstr>
      <vt:lpstr>Anesthesia Reimbursement for New Providers</vt:lpstr>
      <vt:lpstr>Learner Outcomes</vt:lpstr>
      <vt:lpstr>PowerPoint Presentation</vt:lpstr>
      <vt:lpstr>ACA Provider Nondiscrimination</vt:lpstr>
      <vt:lpstr>Billing - Third Party Payers (fee for service)</vt:lpstr>
      <vt:lpstr>How is Anesthesia Billed</vt:lpstr>
      <vt:lpstr>Base Units and Time Units</vt:lpstr>
      <vt:lpstr>Modifier Units</vt:lpstr>
      <vt:lpstr>Conversion Factor (cf)</vt:lpstr>
      <vt:lpstr>Anesthesia Services – Type of Service (TOS)</vt:lpstr>
      <vt:lpstr>Anesthesia Time Definitions</vt:lpstr>
      <vt:lpstr>Medicare vs Commercial Billing Example</vt:lpstr>
      <vt:lpstr>Payer Mix Example 1  Medicare</vt:lpstr>
      <vt:lpstr>Payer Mix Example 2  65% MC/35% Private</vt:lpstr>
      <vt:lpstr>Billing Costs</vt:lpstr>
      <vt:lpstr>In Network vs. Out of Network</vt:lpstr>
      <vt:lpstr>Example:  Total Allowable Bill $1000.00 ($1500.00) </vt:lpstr>
      <vt:lpstr>2025 CRNA Compensation and Benefits Survey</vt:lpstr>
      <vt:lpstr>Medscape Anesthesiologist Compensation Report 2024</vt:lpstr>
      <vt:lpstr>The Omnibus Budget Reconciliation Act (OBRA) of 1986 established direct reimbursement for CRNAs under Medicare Part B, effective January 1, 1989. CRNAs are eligible for direct reimbursement regardless of whether they are supervised by physicians. </vt:lpstr>
      <vt:lpstr>                   Medicare</vt:lpstr>
      <vt:lpstr>Medicare Part A Supervision</vt:lpstr>
      <vt:lpstr>Medicare Part A Supervision and Opt-Out </vt:lpstr>
      <vt:lpstr>Medicare Part B</vt:lpstr>
      <vt:lpstr>Billing Anesthesia Modifiers</vt:lpstr>
      <vt:lpstr>Medicare Practice Models</vt:lpstr>
      <vt:lpstr>Practice Model Reimbursement</vt:lpstr>
      <vt:lpstr>Medical Direction Criteria</vt:lpstr>
      <vt:lpstr>7 TEFRA Requirements</vt:lpstr>
      <vt:lpstr>The medical direction model (ACT) has nothing to do with quality or safety!!!</vt:lpstr>
      <vt:lpstr>MEDICAL DIRECTION (ACT)  </vt:lpstr>
      <vt:lpstr>Reasons not to use Medical Direction</vt:lpstr>
      <vt:lpstr>Supervision Model</vt:lpstr>
      <vt:lpstr>Collaborative Model / Solo Model</vt:lpstr>
      <vt:lpstr>CRNAs – Hospital Employed</vt:lpstr>
      <vt:lpstr>  Find the anesthesia practice model that meets the needs of the patients, facility and surgeons The model should ensure safety and quality, maximize revenue, provider productivity and efficiency The vision of All CRNAs should be to practice in a work environment that is Collaborative and bills all cases QZ and to function as a “Full-Service Provider” </vt:lpstr>
      <vt:lpstr>Stephen D. Smith MA, CRNA, FAANA Georgia Anesthesia LLC 404-429-8553 steve@georgiaanesthesiallc.com</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Anesthesia Reimbursement for New Providers</dc:title>
  <dc:creator>stephen smith</dc:creator>
  <cp:lastModifiedBy>Tawni Phelan</cp:lastModifiedBy>
  <cp:revision>10</cp:revision>
  <dcterms:created xsi:type="dcterms:W3CDTF">2020-01-08T02:47:38Z</dcterms:created>
  <dcterms:modified xsi:type="dcterms:W3CDTF">2025-09-11T18:25:24Z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0x010100310E3726F0C32E4A8A64D4C7015DE9D5</vt:lpwstr>
  </property>
</Properties>
</file>