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Authors.xml" ContentType="application/vnd.openxmlformats-officedocument.presentationml.commentAuthors+xml"/>
  <Override PartName="/ppt/theme/theme1.xml" ContentType="application/vnd.openxmlformats-officedocument.theme+xml"/>
  <Override PartName="/ppt/diagrams/layout1.xml" ContentType="application/vnd.openxmlformats-officedocument.drawingml.diagramLayou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89" r:id="rId14"/>
    <p:sldId id="290" r:id="rId15"/>
    <p:sldId id="270" r:id="rId16"/>
    <p:sldId id="271" r:id="rId17"/>
    <p:sldId id="272" r:id="rId18"/>
    <p:sldId id="273" r:id="rId19"/>
    <p:sldId id="274" r:id="rId20"/>
    <p:sldId id="276" r:id="rId21"/>
    <p:sldId id="278" r:id="rId22"/>
    <p:sldId id="291" r:id="rId23"/>
    <p:sldId id="280" r:id="rId24"/>
    <p:sldId id="281" r:id="rId25"/>
    <p:sldId id="288" r:id="rId26"/>
    <p:sldId id="286"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mith" initials="ss" lastIdx="1" clrIdx="0">
    <p:extLst>
      <p:ext uri="{19B8F6BF-5375-455C-9EA6-DF929625EA0E}">
        <p15:presenceInfo xmlns:p15="http://schemas.microsoft.com/office/powerpoint/2012/main" userId="932f82ea4039d65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3E6A2-9401-4898-B9E5-86C35B798DA4}" v="4" dt="2025-09-11T14:54:22.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89046D-CF1C-4FF5-BFCA-F575D7783C8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AE7160A-7D74-4BFA-B558-58AF22FF3BD3}">
      <dgm:prSet custT="1"/>
      <dgm:spPr/>
      <dgm:t>
        <a:bodyPr/>
        <a:lstStyle/>
        <a:p>
          <a:pPr algn="ctr"/>
          <a:r>
            <a:rPr lang="en-US" sz="2800" b="1" dirty="0">
              <a:solidFill>
                <a:srgbClr val="FF0000"/>
              </a:solidFill>
            </a:rPr>
            <a:t>Numerous outcome studies have demonstrated that there is no difference in the quality of care provided by CRNAs and MDAs</a:t>
          </a:r>
        </a:p>
      </dgm:t>
    </dgm:pt>
    <dgm:pt modelId="{8A522E6B-76D4-4909-A2EC-513B1D74E8CB}" type="parTrans" cxnId="{2842D68E-B781-469E-9A0C-1C8BF5DE9F9F}">
      <dgm:prSet/>
      <dgm:spPr/>
      <dgm:t>
        <a:bodyPr/>
        <a:lstStyle/>
        <a:p>
          <a:endParaRPr lang="en-US"/>
        </a:p>
      </dgm:t>
    </dgm:pt>
    <dgm:pt modelId="{4CEF0032-6DA5-43E1-A5EA-DAAA987DB3CA}" type="sibTrans" cxnId="{2842D68E-B781-469E-9A0C-1C8BF5DE9F9F}">
      <dgm:prSet/>
      <dgm:spPr/>
      <dgm:t>
        <a:bodyPr/>
        <a:lstStyle/>
        <a:p>
          <a:endParaRPr lang="en-US"/>
        </a:p>
      </dgm:t>
    </dgm:pt>
    <dgm:pt modelId="{98EBC14A-05A0-4F77-8D16-7FF4257125AA}">
      <dgm:prSet/>
      <dgm:spPr/>
      <dgm:t>
        <a:bodyPr/>
        <a:lstStyle/>
        <a:p>
          <a:r>
            <a:rPr lang="en-US"/>
            <a:t>Needleman/Minnick OB Anesthesia Study – 2008  OB anesthesia is equally safe in hospitals that use CRNAs or MDAs or the combination</a:t>
          </a:r>
        </a:p>
      </dgm:t>
    </dgm:pt>
    <dgm:pt modelId="{650F6DB2-0D07-4A8E-A52B-101677B62725}" type="parTrans" cxnId="{66672914-3CA9-4054-BF2A-DF117DBEEDCE}">
      <dgm:prSet/>
      <dgm:spPr/>
      <dgm:t>
        <a:bodyPr/>
        <a:lstStyle/>
        <a:p>
          <a:endParaRPr lang="en-US"/>
        </a:p>
      </dgm:t>
    </dgm:pt>
    <dgm:pt modelId="{52161BAD-D88B-42BE-8586-3050F5A7E0A9}" type="sibTrans" cxnId="{66672914-3CA9-4054-BF2A-DF117DBEEDCE}">
      <dgm:prSet/>
      <dgm:spPr/>
      <dgm:t>
        <a:bodyPr/>
        <a:lstStyle/>
        <a:p>
          <a:endParaRPr lang="en-US"/>
        </a:p>
      </dgm:t>
    </dgm:pt>
    <dgm:pt modelId="{3D37F615-265B-4472-9048-D3FFBA694C99}">
      <dgm:prSet/>
      <dgm:spPr/>
      <dgm:t>
        <a:bodyPr/>
        <a:lstStyle/>
        <a:p>
          <a:r>
            <a:rPr lang="en-US"/>
            <a:t>Simonson OB Study – 2007 (Anesthetic Complications during C/S)  No difference in complication rates or mortality rates between hospitals that use only CRNAs with hospitals that use only MDAs</a:t>
          </a:r>
        </a:p>
      </dgm:t>
    </dgm:pt>
    <dgm:pt modelId="{A3C4301D-2E41-4342-8C08-024BFB14F69E}" type="parTrans" cxnId="{863CED3A-4C62-4381-8488-1649DF5CE617}">
      <dgm:prSet/>
      <dgm:spPr/>
      <dgm:t>
        <a:bodyPr/>
        <a:lstStyle/>
        <a:p>
          <a:endParaRPr lang="en-US"/>
        </a:p>
      </dgm:t>
    </dgm:pt>
    <dgm:pt modelId="{AEBFA9F2-203B-4E2D-A8A9-5A28AD147480}" type="sibTrans" cxnId="{863CED3A-4C62-4381-8488-1649DF5CE617}">
      <dgm:prSet/>
      <dgm:spPr/>
      <dgm:t>
        <a:bodyPr/>
        <a:lstStyle/>
        <a:p>
          <a:endParaRPr lang="en-US"/>
        </a:p>
      </dgm:t>
    </dgm:pt>
    <dgm:pt modelId="{316A0EF2-390F-4D56-A5EE-901CA48BBC10}">
      <dgm:prSet/>
      <dgm:spPr/>
      <dgm:t>
        <a:bodyPr/>
        <a:lstStyle/>
        <a:p>
          <a:r>
            <a:rPr lang="en-US" b="1" dirty="0"/>
            <a:t>“Pine Versus Silber Study” </a:t>
          </a:r>
          <a:r>
            <a:rPr lang="en-US" dirty="0"/>
            <a:t>– 2000 The Silber study contained glaring methodological deficiencies that Pine endeavored to avoid.  Pine confirmed no difference in mortality rates when anesthesia is given by a CRNA or MDA working solo or in combination.  </a:t>
          </a:r>
          <a:r>
            <a:rPr lang="en-US" b="1" dirty="0">
              <a:highlight>
                <a:srgbClr val="FFFF00"/>
              </a:highlight>
            </a:rPr>
            <a:t>CMS refuted and dismantled the Silber Study</a:t>
          </a:r>
          <a:r>
            <a:rPr lang="en-US" dirty="0"/>
            <a:t>. The article suggested that CRNAs need medical direction by physician anesthesiologists but did not compare anesthesiologists versus CRNAs. The ASA tried to use the article for purely political reasons and sadly they are still trying. </a:t>
          </a:r>
        </a:p>
      </dgm:t>
    </dgm:pt>
    <dgm:pt modelId="{D02F9B9A-5AA5-42AE-A43D-91E2C96A68B7}" type="parTrans" cxnId="{2C5918DE-8563-451F-85E0-3DCD637D48A7}">
      <dgm:prSet/>
      <dgm:spPr/>
      <dgm:t>
        <a:bodyPr/>
        <a:lstStyle/>
        <a:p>
          <a:endParaRPr lang="en-US"/>
        </a:p>
      </dgm:t>
    </dgm:pt>
    <dgm:pt modelId="{46536153-C685-47F9-9758-F22A0FC20A4D}" type="sibTrans" cxnId="{2C5918DE-8563-451F-85E0-3DCD637D48A7}">
      <dgm:prSet/>
      <dgm:spPr/>
      <dgm:t>
        <a:bodyPr/>
        <a:lstStyle/>
        <a:p>
          <a:endParaRPr lang="en-US"/>
        </a:p>
      </dgm:t>
    </dgm:pt>
    <dgm:pt modelId="{0D2ECA87-3EB7-42BC-A5CF-1A31BF762353}" type="pres">
      <dgm:prSet presAssocID="{3089046D-CF1C-4FF5-BFCA-F575D7783C81}" presName="vert0" presStyleCnt="0">
        <dgm:presLayoutVars>
          <dgm:dir/>
          <dgm:animOne val="branch"/>
          <dgm:animLvl val="lvl"/>
        </dgm:presLayoutVars>
      </dgm:prSet>
      <dgm:spPr/>
    </dgm:pt>
    <dgm:pt modelId="{E3D330E4-015F-4CD1-971D-C364E5CE33F3}" type="pres">
      <dgm:prSet presAssocID="{DAE7160A-7D74-4BFA-B558-58AF22FF3BD3}" presName="thickLine" presStyleLbl="alignNode1" presStyleIdx="0" presStyleCnt="4"/>
      <dgm:spPr/>
    </dgm:pt>
    <dgm:pt modelId="{94A460B5-7DDA-4CCC-A86A-A4FD8CDA3724}" type="pres">
      <dgm:prSet presAssocID="{DAE7160A-7D74-4BFA-B558-58AF22FF3BD3}" presName="horz1" presStyleCnt="0"/>
      <dgm:spPr/>
    </dgm:pt>
    <dgm:pt modelId="{891726D6-9FA3-45DF-AFC7-04A1E8BCB6E6}" type="pres">
      <dgm:prSet presAssocID="{DAE7160A-7D74-4BFA-B558-58AF22FF3BD3}" presName="tx1" presStyleLbl="revTx" presStyleIdx="0" presStyleCnt="4" custLinFactNeighborY="-27090"/>
      <dgm:spPr/>
    </dgm:pt>
    <dgm:pt modelId="{FDB7EB3F-43A1-4492-A32A-2AEF143171AC}" type="pres">
      <dgm:prSet presAssocID="{DAE7160A-7D74-4BFA-B558-58AF22FF3BD3}" presName="vert1" presStyleCnt="0"/>
      <dgm:spPr/>
    </dgm:pt>
    <dgm:pt modelId="{C84E0191-16CD-45A2-AC1F-CE0AA74C0D06}" type="pres">
      <dgm:prSet presAssocID="{98EBC14A-05A0-4F77-8D16-7FF4257125AA}" presName="thickLine" presStyleLbl="alignNode1" presStyleIdx="1" presStyleCnt="4"/>
      <dgm:spPr/>
    </dgm:pt>
    <dgm:pt modelId="{877B3F36-59D2-470B-B0B4-99BA9A475E75}" type="pres">
      <dgm:prSet presAssocID="{98EBC14A-05A0-4F77-8D16-7FF4257125AA}" presName="horz1" presStyleCnt="0"/>
      <dgm:spPr/>
    </dgm:pt>
    <dgm:pt modelId="{B0FFEA21-0BDE-4B90-AA06-79ACA1653F39}" type="pres">
      <dgm:prSet presAssocID="{98EBC14A-05A0-4F77-8D16-7FF4257125AA}" presName="tx1" presStyleLbl="revTx" presStyleIdx="1" presStyleCnt="4"/>
      <dgm:spPr/>
    </dgm:pt>
    <dgm:pt modelId="{EFDDE75B-3192-4E0C-99EE-550087171EA6}" type="pres">
      <dgm:prSet presAssocID="{98EBC14A-05A0-4F77-8D16-7FF4257125AA}" presName="vert1" presStyleCnt="0"/>
      <dgm:spPr/>
    </dgm:pt>
    <dgm:pt modelId="{77CB3E4D-0272-455F-A335-8A371F486425}" type="pres">
      <dgm:prSet presAssocID="{3D37F615-265B-4472-9048-D3FFBA694C99}" presName="thickLine" presStyleLbl="alignNode1" presStyleIdx="2" presStyleCnt="4"/>
      <dgm:spPr/>
    </dgm:pt>
    <dgm:pt modelId="{48F97F9A-6C07-4B7D-B678-9E1D23530A9B}" type="pres">
      <dgm:prSet presAssocID="{3D37F615-265B-4472-9048-D3FFBA694C99}" presName="horz1" presStyleCnt="0"/>
      <dgm:spPr/>
    </dgm:pt>
    <dgm:pt modelId="{D8E065D4-22DC-48CA-91A5-3DCB180F2433}" type="pres">
      <dgm:prSet presAssocID="{3D37F615-265B-4472-9048-D3FFBA694C99}" presName="tx1" presStyleLbl="revTx" presStyleIdx="2" presStyleCnt="4"/>
      <dgm:spPr/>
    </dgm:pt>
    <dgm:pt modelId="{BF0E8A7D-B24B-4073-A0FF-29A9FA52A6E1}" type="pres">
      <dgm:prSet presAssocID="{3D37F615-265B-4472-9048-D3FFBA694C99}" presName="vert1" presStyleCnt="0"/>
      <dgm:spPr/>
    </dgm:pt>
    <dgm:pt modelId="{3953D587-D38A-4764-8F8F-DFB0AE2D2E5E}" type="pres">
      <dgm:prSet presAssocID="{316A0EF2-390F-4D56-A5EE-901CA48BBC10}" presName="thickLine" presStyleLbl="alignNode1" presStyleIdx="3" presStyleCnt="4"/>
      <dgm:spPr/>
    </dgm:pt>
    <dgm:pt modelId="{3A232B37-CC05-47C8-A79A-5630B140075B}" type="pres">
      <dgm:prSet presAssocID="{316A0EF2-390F-4D56-A5EE-901CA48BBC10}" presName="horz1" presStyleCnt="0"/>
      <dgm:spPr/>
    </dgm:pt>
    <dgm:pt modelId="{45CBE401-A2C4-44CA-8878-5869CFB836EE}" type="pres">
      <dgm:prSet presAssocID="{316A0EF2-390F-4D56-A5EE-901CA48BBC10}" presName="tx1" presStyleLbl="revTx" presStyleIdx="3" presStyleCnt="4"/>
      <dgm:spPr/>
    </dgm:pt>
    <dgm:pt modelId="{BAAC3D17-379A-4446-894E-1A91DD9FCDBD}" type="pres">
      <dgm:prSet presAssocID="{316A0EF2-390F-4D56-A5EE-901CA48BBC10}" presName="vert1" presStyleCnt="0"/>
      <dgm:spPr/>
    </dgm:pt>
  </dgm:ptLst>
  <dgm:cxnLst>
    <dgm:cxn modelId="{66672914-3CA9-4054-BF2A-DF117DBEEDCE}" srcId="{3089046D-CF1C-4FF5-BFCA-F575D7783C81}" destId="{98EBC14A-05A0-4F77-8D16-7FF4257125AA}" srcOrd="1" destOrd="0" parTransId="{650F6DB2-0D07-4A8E-A52B-101677B62725}" sibTransId="{52161BAD-D88B-42BE-8586-3050F5A7E0A9}"/>
    <dgm:cxn modelId="{4D402122-D263-4711-B090-2B4FF2828DDD}" type="presOf" srcId="{98EBC14A-05A0-4F77-8D16-7FF4257125AA}" destId="{B0FFEA21-0BDE-4B90-AA06-79ACA1653F39}" srcOrd="0" destOrd="0" presId="urn:microsoft.com/office/officeart/2008/layout/LinedList"/>
    <dgm:cxn modelId="{863CED3A-4C62-4381-8488-1649DF5CE617}" srcId="{3089046D-CF1C-4FF5-BFCA-F575D7783C81}" destId="{3D37F615-265B-4472-9048-D3FFBA694C99}" srcOrd="2" destOrd="0" parTransId="{A3C4301D-2E41-4342-8C08-024BFB14F69E}" sibTransId="{AEBFA9F2-203B-4E2D-A8A9-5A28AD147480}"/>
    <dgm:cxn modelId="{F6648E59-AE20-4B1A-8C40-A01849613A62}" type="presOf" srcId="{316A0EF2-390F-4D56-A5EE-901CA48BBC10}" destId="{45CBE401-A2C4-44CA-8878-5869CFB836EE}" srcOrd="0" destOrd="0" presId="urn:microsoft.com/office/officeart/2008/layout/LinedList"/>
    <dgm:cxn modelId="{4F8B257D-4197-4B98-88F8-8C6EE86FA136}" type="presOf" srcId="{3D37F615-265B-4472-9048-D3FFBA694C99}" destId="{D8E065D4-22DC-48CA-91A5-3DCB180F2433}" srcOrd="0" destOrd="0" presId="urn:microsoft.com/office/officeart/2008/layout/LinedList"/>
    <dgm:cxn modelId="{2842D68E-B781-469E-9A0C-1C8BF5DE9F9F}" srcId="{3089046D-CF1C-4FF5-BFCA-F575D7783C81}" destId="{DAE7160A-7D74-4BFA-B558-58AF22FF3BD3}" srcOrd="0" destOrd="0" parTransId="{8A522E6B-76D4-4909-A2EC-513B1D74E8CB}" sibTransId="{4CEF0032-6DA5-43E1-A5EA-DAAA987DB3CA}"/>
    <dgm:cxn modelId="{ECF34CB5-0A78-46EE-95B3-FED890D8FEEC}" type="presOf" srcId="{3089046D-CF1C-4FF5-BFCA-F575D7783C81}" destId="{0D2ECA87-3EB7-42BC-A5CF-1A31BF762353}" srcOrd="0" destOrd="0" presId="urn:microsoft.com/office/officeart/2008/layout/LinedList"/>
    <dgm:cxn modelId="{2C5918DE-8563-451F-85E0-3DCD637D48A7}" srcId="{3089046D-CF1C-4FF5-BFCA-F575D7783C81}" destId="{316A0EF2-390F-4D56-A5EE-901CA48BBC10}" srcOrd="3" destOrd="0" parTransId="{D02F9B9A-5AA5-42AE-A43D-91E2C96A68B7}" sibTransId="{46536153-C685-47F9-9758-F22A0FC20A4D}"/>
    <dgm:cxn modelId="{A4EF45F7-59B7-46C5-BEE0-69B9080E6D3A}" type="presOf" srcId="{DAE7160A-7D74-4BFA-B558-58AF22FF3BD3}" destId="{891726D6-9FA3-45DF-AFC7-04A1E8BCB6E6}" srcOrd="0" destOrd="0" presId="urn:microsoft.com/office/officeart/2008/layout/LinedList"/>
    <dgm:cxn modelId="{AB826E39-9417-4BD3-98F0-84BE9E592257}" type="presParOf" srcId="{0D2ECA87-3EB7-42BC-A5CF-1A31BF762353}" destId="{E3D330E4-015F-4CD1-971D-C364E5CE33F3}" srcOrd="0" destOrd="0" presId="urn:microsoft.com/office/officeart/2008/layout/LinedList"/>
    <dgm:cxn modelId="{34B8ACE3-FEE8-4D83-AF0F-F5AB8AB4CFDB}" type="presParOf" srcId="{0D2ECA87-3EB7-42BC-A5CF-1A31BF762353}" destId="{94A460B5-7DDA-4CCC-A86A-A4FD8CDA3724}" srcOrd="1" destOrd="0" presId="urn:microsoft.com/office/officeart/2008/layout/LinedList"/>
    <dgm:cxn modelId="{689F8012-4BDE-4D87-9EF8-5B662DF90B75}" type="presParOf" srcId="{94A460B5-7DDA-4CCC-A86A-A4FD8CDA3724}" destId="{891726D6-9FA3-45DF-AFC7-04A1E8BCB6E6}" srcOrd="0" destOrd="0" presId="urn:microsoft.com/office/officeart/2008/layout/LinedList"/>
    <dgm:cxn modelId="{23D19E5E-F59F-4660-8B00-F7A2944AD218}" type="presParOf" srcId="{94A460B5-7DDA-4CCC-A86A-A4FD8CDA3724}" destId="{FDB7EB3F-43A1-4492-A32A-2AEF143171AC}" srcOrd="1" destOrd="0" presId="urn:microsoft.com/office/officeart/2008/layout/LinedList"/>
    <dgm:cxn modelId="{464E866B-7F0E-4BAF-B0F9-72690028ABDB}" type="presParOf" srcId="{0D2ECA87-3EB7-42BC-A5CF-1A31BF762353}" destId="{C84E0191-16CD-45A2-AC1F-CE0AA74C0D06}" srcOrd="2" destOrd="0" presId="urn:microsoft.com/office/officeart/2008/layout/LinedList"/>
    <dgm:cxn modelId="{D7332E1E-2903-4AA2-A8EB-41CC25D0E914}" type="presParOf" srcId="{0D2ECA87-3EB7-42BC-A5CF-1A31BF762353}" destId="{877B3F36-59D2-470B-B0B4-99BA9A475E75}" srcOrd="3" destOrd="0" presId="urn:microsoft.com/office/officeart/2008/layout/LinedList"/>
    <dgm:cxn modelId="{BF854AE0-0B4B-4C46-82FE-AA57F2F8CF5D}" type="presParOf" srcId="{877B3F36-59D2-470B-B0B4-99BA9A475E75}" destId="{B0FFEA21-0BDE-4B90-AA06-79ACA1653F39}" srcOrd="0" destOrd="0" presId="urn:microsoft.com/office/officeart/2008/layout/LinedList"/>
    <dgm:cxn modelId="{2100E2D3-872F-4270-8160-1A27C37DCD14}" type="presParOf" srcId="{877B3F36-59D2-470B-B0B4-99BA9A475E75}" destId="{EFDDE75B-3192-4E0C-99EE-550087171EA6}" srcOrd="1" destOrd="0" presId="urn:microsoft.com/office/officeart/2008/layout/LinedList"/>
    <dgm:cxn modelId="{2E39F536-F7AD-4838-8CC1-A6EF59C504F7}" type="presParOf" srcId="{0D2ECA87-3EB7-42BC-A5CF-1A31BF762353}" destId="{77CB3E4D-0272-455F-A335-8A371F486425}" srcOrd="4" destOrd="0" presId="urn:microsoft.com/office/officeart/2008/layout/LinedList"/>
    <dgm:cxn modelId="{9146C534-DE36-48BD-B92D-8A671DE9B150}" type="presParOf" srcId="{0D2ECA87-3EB7-42BC-A5CF-1A31BF762353}" destId="{48F97F9A-6C07-4B7D-B678-9E1D23530A9B}" srcOrd="5" destOrd="0" presId="urn:microsoft.com/office/officeart/2008/layout/LinedList"/>
    <dgm:cxn modelId="{B948667D-C4BC-43AE-AEA1-35A76895C88A}" type="presParOf" srcId="{48F97F9A-6C07-4B7D-B678-9E1D23530A9B}" destId="{D8E065D4-22DC-48CA-91A5-3DCB180F2433}" srcOrd="0" destOrd="0" presId="urn:microsoft.com/office/officeart/2008/layout/LinedList"/>
    <dgm:cxn modelId="{DA66D4B4-3373-4E94-BE63-848D32654E9D}" type="presParOf" srcId="{48F97F9A-6C07-4B7D-B678-9E1D23530A9B}" destId="{BF0E8A7D-B24B-4073-A0FF-29A9FA52A6E1}" srcOrd="1" destOrd="0" presId="urn:microsoft.com/office/officeart/2008/layout/LinedList"/>
    <dgm:cxn modelId="{17AE9FAC-B8C5-42F3-852E-A4C7E3F03177}" type="presParOf" srcId="{0D2ECA87-3EB7-42BC-A5CF-1A31BF762353}" destId="{3953D587-D38A-4764-8F8F-DFB0AE2D2E5E}" srcOrd="6" destOrd="0" presId="urn:microsoft.com/office/officeart/2008/layout/LinedList"/>
    <dgm:cxn modelId="{0A552F8F-3238-4DB7-897C-5B8377991B24}" type="presParOf" srcId="{0D2ECA87-3EB7-42BC-A5CF-1A31BF762353}" destId="{3A232B37-CC05-47C8-A79A-5630B140075B}" srcOrd="7" destOrd="0" presId="urn:microsoft.com/office/officeart/2008/layout/LinedList"/>
    <dgm:cxn modelId="{9176E075-9749-4624-B6CD-C669DB807D8F}" type="presParOf" srcId="{3A232B37-CC05-47C8-A79A-5630B140075B}" destId="{45CBE401-A2C4-44CA-8878-5869CFB836EE}" srcOrd="0" destOrd="0" presId="urn:microsoft.com/office/officeart/2008/layout/LinedList"/>
    <dgm:cxn modelId="{DA1E9656-A63F-410F-BD11-0DD7378FDAC0}" type="presParOf" srcId="{3A232B37-CC05-47C8-A79A-5630B140075B}" destId="{BAAC3D17-379A-4446-894E-1A91DD9FCDB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330E4-015F-4CD1-971D-C364E5CE33F3}">
      <dsp:nvSpPr>
        <dsp:cNvPr id="0" name=""/>
        <dsp:cNvSpPr/>
      </dsp:nvSpPr>
      <dsp:spPr>
        <a:xfrm>
          <a:off x="0" y="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1726D6-9FA3-45DF-AFC7-04A1E8BCB6E6}">
      <dsp:nvSpPr>
        <dsp:cNvPr id="0" name=""/>
        <dsp:cNvSpPr/>
      </dsp:nvSpPr>
      <dsp:spPr>
        <a:xfrm>
          <a:off x="0" y="0"/>
          <a:ext cx="10515600" cy="135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Numerous outcome studies have demonstrated that there is no difference in the quality of care provided by CRNAs and MDAs</a:t>
          </a:r>
        </a:p>
      </dsp:txBody>
      <dsp:txXfrm>
        <a:off x="0" y="0"/>
        <a:ext cx="10515600" cy="1358064"/>
      </dsp:txXfrm>
    </dsp:sp>
    <dsp:sp modelId="{C84E0191-16CD-45A2-AC1F-CE0AA74C0D06}">
      <dsp:nvSpPr>
        <dsp:cNvPr id="0" name=""/>
        <dsp:cNvSpPr/>
      </dsp:nvSpPr>
      <dsp:spPr>
        <a:xfrm>
          <a:off x="0" y="1358064"/>
          <a:ext cx="10515600" cy="0"/>
        </a:xfrm>
        <a:prstGeom prst="line">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FFEA21-0BDE-4B90-AA06-79ACA1653F39}">
      <dsp:nvSpPr>
        <dsp:cNvPr id="0" name=""/>
        <dsp:cNvSpPr/>
      </dsp:nvSpPr>
      <dsp:spPr>
        <a:xfrm>
          <a:off x="0" y="1358064"/>
          <a:ext cx="10515600" cy="135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Needleman/Minnick OB Anesthesia Study – 2008  OB anesthesia is equally safe in hospitals that use CRNAs or MDAs or the combination</a:t>
          </a:r>
        </a:p>
      </dsp:txBody>
      <dsp:txXfrm>
        <a:off x="0" y="1358064"/>
        <a:ext cx="10515600" cy="1358064"/>
      </dsp:txXfrm>
    </dsp:sp>
    <dsp:sp modelId="{77CB3E4D-0272-455F-A335-8A371F486425}">
      <dsp:nvSpPr>
        <dsp:cNvPr id="0" name=""/>
        <dsp:cNvSpPr/>
      </dsp:nvSpPr>
      <dsp:spPr>
        <a:xfrm>
          <a:off x="0" y="2716128"/>
          <a:ext cx="10515600" cy="0"/>
        </a:xfrm>
        <a:prstGeom prst="line">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065D4-22DC-48CA-91A5-3DCB180F2433}">
      <dsp:nvSpPr>
        <dsp:cNvPr id="0" name=""/>
        <dsp:cNvSpPr/>
      </dsp:nvSpPr>
      <dsp:spPr>
        <a:xfrm>
          <a:off x="0" y="2716128"/>
          <a:ext cx="10515600" cy="135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Simonson OB Study – 2007 (Anesthetic Complications during C/S)  No difference in complication rates or mortality rates between hospitals that use only CRNAs with hospitals that use only MDAs</a:t>
          </a:r>
        </a:p>
      </dsp:txBody>
      <dsp:txXfrm>
        <a:off x="0" y="2716128"/>
        <a:ext cx="10515600" cy="1358064"/>
      </dsp:txXfrm>
    </dsp:sp>
    <dsp:sp modelId="{3953D587-D38A-4764-8F8F-DFB0AE2D2E5E}">
      <dsp:nvSpPr>
        <dsp:cNvPr id="0" name=""/>
        <dsp:cNvSpPr/>
      </dsp:nvSpPr>
      <dsp:spPr>
        <a:xfrm>
          <a:off x="0" y="4074192"/>
          <a:ext cx="10515600"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CBE401-A2C4-44CA-8878-5869CFB836EE}">
      <dsp:nvSpPr>
        <dsp:cNvPr id="0" name=""/>
        <dsp:cNvSpPr/>
      </dsp:nvSpPr>
      <dsp:spPr>
        <a:xfrm>
          <a:off x="0" y="4074192"/>
          <a:ext cx="10515600" cy="1358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kern="1200" dirty="0"/>
            <a:t>“Pine Versus Silber Study” </a:t>
          </a:r>
          <a:r>
            <a:rPr lang="en-US" sz="1700" kern="1200" dirty="0"/>
            <a:t>– 2000 The Silber study contained glaring methodological deficiencies that Pine endeavored to avoid.  Pine confirmed no difference in mortality rates when anesthesia is given by a CRNA or MDA working solo or in combination.  </a:t>
          </a:r>
          <a:r>
            <a:rPr lang="en-US" sz="1700" b="1" kern="1200" dirty="0">
              <a:highlight>
                <a:srgbClr val="FFFF00"/>
              </a:highlight>
            </a:rPr>
            <a:t>CMS refuted and dismantled the Silber Study</a:t>
          </a:r>
          <a:r>
            <a:rPr lang="en-US" sz="1700" kern="1200" dirty="0"/>
            <a:t>. The article suggested that CRNAs need medical direction by physician anesthesiologists but did not compare anesthesiologists versus CRNAs. The ASA tried to use the article for purely political reasons and sadly they are still trying. </a:t>
          </a:r>
        </a:p>
      </dsp:txBody>
      <dsp:txXfrm>
        <a:off x="0" y="4074192"/>
        <a:ext cx="10515600" cy="13580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A8157-0CB4-4C62-93A3-BC4E104C71F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295363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A8157-0CB4-4C62-93A3-BC4E104C71F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1905851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A8157-0CB4-4C62-93A3-BC4E104C71F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256962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A8157-0CB4-4C62-93A3-BC4E104C71F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34088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A8157-0CB4-4C62-93A3-BC4E104C71FC}"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1073461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A8157-0CB4-4C62-93A3-BC4E104C71FC}"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420310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A8157-0CB4-4C62-93A3-BC4E104C71FC}"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296675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A8157-0CB4-4C62-93A3-BC4E104C71FC}" type="datetimeFigureOut">
              <a:rPr lang="en-US" smtClean="0"/>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397155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A8157-0CB4-4C62-93A3-BC4E104C71FC}" type="datetimeFigureOut">
              <a:rPr lang="en-US" smtClean="0"/>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2958786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A8157-0CB4-4C62-93A3-BC4E104C71FC}"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131047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8AA8157-0CB4-4C62-93A3-BC4E104C71FC}"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6E6EE-2180-4E39-AE88-7A83B526C6E1}" type="slidenum">
              <a:rPr lang="en-US" smtClean="0"/>
              <a:t>‹#›</a:t>
            </a:fld>
            <a:endParaRPr lang="en-US"/>
          </a:p>
        </p:txBody>
      </p:sp>
    </p:spTree>
    <p:extLst>
      <p:ext uri="{BB962C8B-B14F-4D97-AF65-F5344CB8AC3E}">
        <p14:creationId xmlns:p14="http://schemas.microsoft.com/office/powerpoint/2010/main" val="141449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A8157-0CB4-4C62-93A3-BC4E104C71FC}" type="datetimeFigureOut">
              <a:rPr lang="en-US" smtClean="0"/>
              <a:t>9/11/2025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6E6EE-2180-4E39-AE88-7A83B526C6E1}" type="slidenum">
              <a:rPr lang="en-US" smtClean="0"/>
              <a:t>‹#›</a:t>
            </a:fld>
            <a:endParaRPr lang="en-US"/>
          </a:p>
        </p:txBody>
      </p:sp>
    </p:spTree>
    <p:extLst>
      <p:ext uri="{BB962C8B-B14F-4D97-AF65-F5344CB8AC3E}">
        <p14:creationId xmlns:p14="http://schemas.microsoft.com/office/powerpoint/2010/main" val="1896936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www.aana.com/search?keyword=surgeon%20liability" TargetMode="External"/><Relationship Id="rId3" Type="http://schemas.openxmlformats.org/officeDocument/2006/relationships/image" Target="../media/image18.svg"/><Relationship Id="rId7" Type="http://schemas.openxmlformats.org/officeDocument/2006/relationships/hyperlink" Target="https://sos.ga.gov/plb/acrobat/Laws/19_Podiatry_43-35.pdf" TargetMode="External"/><Relationship Id="rId12" Type="http://schemas.openxmlformats.org/officeDocument/2006/relationships/hyperlink" Target="https://www.aana.com/advocacy/state-government-affairs/sga-member-resources/anesthesiologist-assistants"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gbd.georgia.gov/laws-policies-rules" TargetMode="External"/><Relationship Id="rId11" Type="http://schemas.openxmlformats.org/officeDocument/2006/relationships/hyperlink" Target="https://www.anesthesiafacts.com/?fbclid=IwAR0eIVddgMmg4V0ylRM4fdy7vaXqqivDkF9agAcM3tqpOr22pIDUv6eAN3Q" TargetMode="External"/><Relationship Id="rId5" Type="http://schemas.openxmlformats.org/officeDocument/2006/relationships/hyperlink" Target="https://medicalboard.georgia.gov/sites/medicalboard.georgia.gov/files/related_files/site_page/Medical%20Practice%20Act%202013.pdf" TargetMode="External"/><Relationship Id="rId10" Type="http://schemas.openxmlformats.org/officeDocument/2006/relationships/hyperlink" Target="https://www.aana.com/docs/default-source/practice-aana-com-web-documents-(all)/professional-practice-manual/quality-of-care-in-anesthesia.pdf?sfvrsn=500049b1_2" TargetMode="External"/><Relationship Id="rId4" Type="http://schemas.openxmlformats.org/officeDocument/2006/relationships/hyperlink" Target="https://sos.ga.gov/PLB/acrobat/Forms/38%20Reference%20-%20Nurse%20Practice%20Act.pdf" TargetMode="External"/><Relationship Id="rId9" Type="http://schemas.openxmlformats.org/officeDocument/2006/relationships/hyperlink" Target="https://www.anesthesiallc.com/about-abc/102-communique/past-issues/winter-2019/1182-an-update-on-the-company-model-and-other-anesthesia-kickback-schemes"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B683-06EE-45D2-B9CB-5A636F5F0F63}"/>
              </a:ext>
            </a:extLst>
          </p:cNvPr>
          <p:cNvSpPr>
            <a:spLocks noGrp="1"/>
          </p:cNvSpPr>
          <p:nvPr>
            <p:ph type="ctrTitle"/>
          </p:nvPr>
        </p:nvSpPr>
        <p:spPr>
          <a:xfrm>
            <a:off x="2370667" y="2187743"/>
            <a:ext cx="5293449" cy="2482515"/>
          </a:xfrm>
        </p:spPr>
        <p:txBody>
          <a:bodyPr vert="horz" lIns="91440" tIns="45720" rIns="91440" bIns="45720" rtlCol="0" anchor="ctr">
            <a:normAutofit/>
          </a:bodyPr>
          <a:lstStyle/>
          <a:p>
            <a:r>
              <a:rPr lang="en-US" sz="5600" b="1" kern="1200" dirty="0">
                <a:latin typeface="+mj-lt"/>
                <a:ea typeface="+mj-ea"/>
                <a:cs typeface="+mj-cs"/>
              </a:rPr>
              <a:t>Business of Anesthesia and Related Topics</a:t>
            </a:r>
          </a:p>
        </p:txBody>
      </p:sp>
      <p:sp>
        <p:nvSpPr>
          <p:cNvPr id="3" name="Subtitle 2">
            <a:extLst>
              <a:ext uri="{FF2B5EF4-FFF2-40B4-BE49-F238E27FC236}">
                <a16:creationId xmlns:a16="http://schemas.microsoft.com/office/drawing/2014/main" id="{B908F7AA-48DE-45F0-8773-3A065C296B5B}"/>
              </a:ext>
            </a:extLst>
          </p:cNvPr>
          <p:cNvSpPr>
            <a:spLocks noGrp="1"/>
          </p:cNvSpPr>
          <p:nvPr>
            <p:ph type="subTitle" idx="1"/>
          </p:nvPr>
        </p:nvSpPr>
        <p:spPr>
          <a:xfrm>
            <a:off x="2370667" y="4670258"/>
            <a:ext cx="5293449" cy="1371405"/>
          </a:xfrm>
        </p:spPr>
        <p:txBody>
          <a:bodyPr vert="horz" lIns="91440" tIns="45720" rIns="91440" bIns="45720" rtlCol="0">
            <a:normAutofit/>
          </a:bodyPr>
          <a:lstStyle/>
          <a:p>
            <a:pPr indent="-228600" algn="l">
              <a:spcBef>
                <a:spcPct val="0"/>
              </a:spcBef>
              <a:spcAft>
                <a:spcPct val="0"/>
              </a:spcAft>
              <a:buFont typeface="Arial" panose="020B0604020202020204" pitchFamily="34" charset="0"/>
              <a:buChar char="•"/>
            </a:pPr>
            <a:endParaRPr lang="en-US" sz="1700" dirty="0"/>
          </a:p>
          <a:p>
            <a:pPr indent="-228600" algn="l">
              <a:spcBef>
                <a:spcPct val="0"/>
              </a:spcBef>
              <a:spcAft>
                <a:spcPct val="0"/>
              </a:spcAft>
              <a:buFont typeface="Arial" panose="020B0604020202020204" pitchFamily="34" charset="0"/>
              <a:buChar char="•"/>
            </a:pPr>
            <a:endParaRPr lang="en-US" sz="1700" dirty="0"/>
          </a:p>
          <a:p>
            <a:pPr>
              <a:spcBef>
                <a:spcPct val="0"/>
              </a:spcBef>
              <a:spcAft>
                <a:spcPct val="0"/>
              </a:spcAft>
            </a:pPr>
            <a:r>
              <a:rPr lang="en-US" sz="1700" dirty="0"/>
              <a:t>Copyright 2025</a:t>
            </a:r>
          </a:p>
          <a:p>
            <a:pPr>
              <a:spcBef>
                <a:spcPct val="0"/>
              </a:spcBef>
              <a:spcAft>
                <a:spcPct val="0"/>
              </a:spcAft>
            </a:pPr>
            <a:r>
              <a:rPr lang="en-US" sz="1700" dirty="0"/>
              <a:t>Stephen D. Smith MA, CRNA, FAANA</a:t>
            </a:r>
          </a:p>
          <a:p>
            <a:pPr>
              <a:spcBef>
                <a:spcPct val="0"/>
              </a:spcBef>
              <a:spcAft>
                <a:spcPct val="0"/>
              </a:spcAft>
            </a:pPr>
            <a:r>
              <a:rPr lang="en-US" sz="1700" dirty="0"/>
              <a:t>All Rights Reserved</a:t>
            </a:r>
          </a:p>
          <a:p>
            <a:pPr indent="-228600" algn="l">
              <a:buFont typeface="Arial" panose="020B0604020202020204" pitchFamily="34" charset="0"/>
              <a:buChar char="•"/>
            </a:pPr>
            <a:endParaRPr lang="en-US" sz="1700" dirty="0"/>
          </a:p>
        </p:txBody>
      </p:sp>
      <p:pic>
        <p:nvPicPr>
          <p:cNvPr id="21" name="Graphic 20" descr="Doctor">
            <a:extLst>
              <a:ext uri="{FF2B5EF4-FFF2-40B4-BE49-F238E27FC236}">
                <a16:creationId xmlns:a16="http://schemas.microsoft.com/office/drawing/2014/main" id="{FAB98BED-9586-4DC7-BA89-B6EED548FB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1" y="2743201"/>
            <a:ext cx="1371600" cy="1371600"/>
          </a:xfrm>
          <a:prstGeom prst="rect">
            <a:avLst/>
          </a:prstGeom>
        </p:spPr>
      </p:pic>
      <p:pic>
        <p:nvPicPr>
          <p:cNvPr id="23" name="Graphic 22">
            <a:extLst>
              <a:ext uri="{FF2B5EF4-FFF2-40B4-BE49-F238E27FC236}">
                <a16:creationId xmlns:a16="http://schemas.microsoft.com/office/drawing/2014/main" id="{4331BCA3-BFEF-42E7-BDD9-76B1FC96D7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21888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9FC3302-4C8D-42F9-8D41-552301D0D311}"/>
              </a:ext>
            </a:extLst>
          </p:cNvPr>
          <p:cNvSpPr>
            <a:spLocks noGrp="1"/>
          </p:cNvSpPr>
          <p:nvPr>
            <p:ph type="title"/>
          </p:nvPr>
        </p:nvSpPr>
        <p:spPr>
          <a:xfrm>
            <a:off x="1098468" y="885651"/>
            <a:ext cx="3229803" cy="4624603"/>
          </a:xfrm>
        </p:spPr>
        <p:txBody>
          <a:bodyPr>
            <a:normAutofit/>
          </a:bodyPr>
          <a:lstStyle/>
          <a:p>
            <a:pPr algn="ctr"/>
            <a:r>
              <a:rPr lang="en-US" b="1" dirty="0">
                <a:solidFill>
                  <a:srgbClr val="FFFFFF"/>
                </a:solidFill>
              </a:rPr>
              <a:t> NURSING ECONOMIC$</a:t>
            </a:r>
          </a:p>
        </p:txBody>
      </p:sp>
      <p:sp>
        <p:nvSpPr>
          <p:cNvPr id="3" name="Content Placeholder 2">
            <a:extLst>
              <a:ext uri="{FF2B5EF4-FFF2-40B4-BE49-F238E27FC236}">
                <a16:creationId xmlns:a16="http://schemas.microsoft.com/office/drawing/2014/main" id="{9B4685C9-B7EA-495B-836D-79C3EABA3D28}"/>
              </a:ext>
            </a:extLst>
          </p:cNvPr>
          <p:cNvSpPr>
            <a:spLocks noGrp="1"/>
          </p:cNvSpPr>
          <p:nvPr>
            <p:ph idx="1"/>
          </p:nvPr>
        </p:nvSpPr>
        <p:spPr>
          <a:xfrm>
            <a:off x="4978708" y="885651"/>
            <a:ext cx="6525220" cy="4616849"/>
          </a:xfrm>
        </p:spPr>
        <p:txBody>
          <a:bodyPr anchor="ctr">
            <a:normAutofit/>
          </a:bodyPr>
          <a:lstStyle/>
          <a:p>
            <a:r>
              <a:rPr lang="en-US" sz="2400" dirty="0"/>
              <a:t>Conducted by the </a:t>
            </a:r>
            <a:r>
              <a:rPr lang="en-US" sz="2400" b="1" dirty="0"/>
              <a:t>Lewin Group </a:t>
            </a:r>
            <a:r>
              <a:rPr lang="en-US" sz="2400" dirty="0"/>
              <a:t>and published in May/June 2010 </a:t>
            </a:r>
            <a:r>
              <a:rPr lang="en-US" sz="2400" b="1" dirty="0"/>
              <a:t>“Cost Effectiveness Analysis of Anesthesia Providers”</a:t>
            </a:r>
          </a:p>
          <a:p>
            <a:r>
              <a:rPr lang="en-US" sz="2400" dirty="0"/>
              <a:t>Study shows CRNA-Only anesthesia delivery most cost effective at least by 25%</a:t>
            </a:r>
          </a:p>
          <a:p>
            <a:r>
              <a:rPr lang="en-US" sz="2400" dirty="0"/>
              <a:t>Study shows no difference in quality or safety by anesthesia provider of delivery model</a:t>
            </a:r>
          </a:p>
          <a:p>
            <a:endParaRPr lang="en-US" sz="2400" dirty="0"/>
          </a:p>
        </p:txBody>
      </p:sp>
    </p:spTree>
    <p:extLst>
      <p:ext uri="{BB962C8B-B14F-4D97-AF65-F5344CB8AC3E}">
        <p14:creationId xmlns:p14="http://schemas.microsoft.com/office/powerpoint/2010/main" val="55047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Shape 1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394F3C9-5514-4F0F-9E03-8D7B80C98BE2}"/>
              </a:ext>
            </a:extLst>
          </p:cNvPr>
          <p:cNvSpPr>
            <a:spLocks noGrp="1"/>
          </p:cNvSpPr>
          <p:nvPr>
            <p:ph type="title"/>
          </p:nvPr>
        </p:nvSpPr>
        <p:spPr>
          <a:xfrm>
            <a:off x="934872" y="982272"/>
            <a:ext cx="3388419" cy="4560970"/>
          </a:xfrm>
        </p:spPr>
        <p:txBody>
          <a:bodyPr>
            <a:normAutofit/>
          </a:bodyPr>
          <a:lstStyle/>
          <a:p>
            <a:pPr algn="ctr"/>
            <a:r>
              <a:rPr lang="en-US" sz="4000" b="1" dirty="0">
                <a:solidFill>
                  <a:srgbClr val="FFFFFF"/>
                </a:solidFill>
              </a:rPr>
              <a:t>HEALTH AFFAIRS</a:t>
            </a:r>
          </a:p>
        </p:txBody>
      </p:sp>
      <p:sp>
        <p:nvSpPr>
          <p:cNvPr id="2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F8A9C7BF-23F3-47D0-9ED5-4D17B381E519}"/>
              </a:ext>
            </a:extLst>
          </p:cNvPr>
          <p:cNvSpPr>
            <a:spLocks noGrp="1"/>
          </p:cNvSpPr>
          <p:nvPr>
            <p:ph idx="1"/>
          </p:nvPr>
        </p:nvSpPr>
        <p:spPr>
          <a:xfrm>
            <a:off x="5221862" y="1719618"/>
            <a:ext cx="5948831" cy="4334629"/>
          </a:xfrm>
        </p:spPr>
        <p:txBody>
          <a:bodyPr anchor="ctr">
            <a:normAutofit/>
          </a:bodyPr>
          <a:lstStyle/>
          <a:p>
            <a:r>
              <a:rPr lang="en-US" sz="2400" dirty="0">
                <a:solidFill>
                  <a:srgbClr val="FEFFFF"/>
                </a:solidFill>
              </a:rPr>
              <a:t>Conducted by RTI International and published in August 2010 “No Harm Found When Nurse Anesthetists Work Without Supervision by Physicians” </a:t>
            </a:r>
          </a:p>
          <a:p>
            <a:r>
              <a:rPr lang="en-US" sz="2400" dirty="0">
                <a:solidFill>
                  <a:schemeClr val="bg1"/>
                </a:solidFill>
              </a:rPr>
              <a:t>Examined nearly 500,000 individual cases</a:t>
            </a:r>
          </a:p>
          <a:p>
            <a:r>
              <a:rPr lang="en-US" sz="2400" dirty="0">
                <a:solidFill>
                  <a:srgbClr val="FEFFFF"/>
                </a:solidFill>
              </a:rPr>
              <a:t>The RTI findings demonstrate that the Medicare physician supervision rule for CRNAs is obsolete and unnecessary</a:t>
            </a:r>
          </a:p>
          <a:p>
            <a:r>
              <a:rPr lang="en-US" sz="2400" dirty="0">
                <a:solidFill>
                  <a:srgbClr val="FEFFFF"/>
                </a:solidFill>
              </a:rPr>
              <a:t>Recommend that CMS repeal the supervision rule</a:t>
            </a:r>
          </a:p>
          <a:p>
            <a:endParaRPr lang="en-US" sz="2400" dirty="0">
              <a:solidFill>
                <a:srgbClr val="FEFFFF"/>
              </a:solidFill>
            </a:endParaRPr>
          </a:p>
        </p:txBody>
      </p:sp>
    </p:spTree>
    <p:extLst>
      <p:ext uri="{BB962C8B-B14F-4D97-AF65-F5344CB8AC3E}">
        <p14:creationId xmlns:p14="http://schemas.microsoft.com/office/powerpoint/2010/main" val="368427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22">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D05AA06-5F97-410C-8232-908D0124E34C}"/>
              </a:ext>
            </a:extLst>
          </p:cNvPr>
          <p:cNvSpPr>
            <a:spLocks noGrp="1"/>
          </p:cNvSpPr>
          <p:nvPr>
            <p:ph type="title"/>
          </p:nvPr>
        </p:nvSpPr>
        <p:spPr>
          <a:xfrm>
            <a:off x="958506" y="800392"/>
            <a:ext cx="10264697" cy="1212102"/>
          </a:xfrm>
        </p:spPr>
        <p:txBody>
          <a:bodyPr>
            <a:normAutofit/>
          </a:bodyPr>
          <a:lstStyle/>
          <a:p>
            <a:r>
              <a:rPr lang="en-US" sz="4000" b="1">
                <a:solidFill>
                  <a:srgbClr val="FFFFFF"/>
                </a:solidFill>
              </a:rPr>
              <a:t>Institute of Medicine Future of Nursing Report</a:t>
            </a:r>
          </a:p>
        </p:txBody>
      </p:sp>
      <p:sp>
        <p:nvSpPr>
          <p:cNvPr id="3" name="Content Placeholder 2">
            <a:extLst>
              <a:ext uri="{FF2B5EF4-FFF2-40B4-BE49-F238E27FC236}">
                <a16:creationId xmlns:a16="http://schemas.microsoft.com/office/drawing/2014/main" id="{6C533092-C4A0-453E-8BE3-F180283308E7}"/>
              </a:ext>
            </a:extLst>
          </p:cNvPr>
          <p:cNvSpPr>
            <a:spLocks noGrp="1"/>
          </p:cNvSpPr>
          <p:nvPr>
            <p:ph idx="1"/>
          </p:nvPr>
        </p:nvSpPr>
        <p:spPr>
          <a:xfrm>
            <a:off x="1367624" y="2490436"/>
            <a:ext cx="9708995" cy="3567173"/>
          </a:xfrm>
        </p:spPr>
        <p:txBody>
          <a:bodyPr anchor="ctr">
            <a:normAutofit/>
          </a:bodyPr>
          <a:lstStyle/>
          <a:p>
            <a:r>
              <a:rPr lang="en-US" sz="2400" dirty="0"/>
              <a:t>The 2010 IOM report urges policymakers to remove policy barriers that hinder nurses, particularly CRNAs / APRNs from practicing to the fullest extent of their education and training ensuring all Americans access to safe, affordable healthcare.</a:t>
            </a:r>
          </a:p>
          <a:p>
            <a:endParaRPr lang="en-US" sz="2400" dirty="0"/>
          </a:p>
        </p:txBody>
      </p:sp>
    </p:spTree>
    <p:extLst>
      <p:ext uri="{BB962C8B-B14F-4D97-AF65-F5344CB8AC3E}">
        <p14:creationId xmlns:p14="http://schemas.microsoft.com/office/powerpoint/2010/main" val="2693620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93F16-A923-4422-AE73-4CFBD6C9D302}"/>
              </a:ext>
            </a:extLst>
          </p:cNvPr>
          <p:cNvSpPr>
            <a:spLocks noGrp="1"/>
          </p:cNvSpPr>
          <p:nvPr>
            <p:ph type="title"/>
          </p:nvPr>
        </p:nvSpPr>
        <p:spPr>
          <a:xfrm>
            <a:off x="4965430" y="629268"/>
            <a:ext cx="6586491" cy="1286160"/>
          </a:xfrm>
        </p:spPr>
        <p:txBody>
          <a:bodyPr anchor="b">
            <a:normAutofit/>
          </a:bodyPr>
          <a:lstStyle/>
          <a:p>
            <a:pPr algn="ctr"/>
            <a:r>
              <a:rPr lang="en-US" b="1" dirty="0"/>
              <a:t>THE COCHRANE LIBRARY</a:t>
            </a:r>
          </a:p>
        </p:txBody>
      </p:sp>
      <p:sp>
        <p:nvSpPr>
          <p:cNvPr id="3" name="Content Placeholder 2">
            <a:extLst>
              <a:ext uri="{FF2B5EF4-FFF2-40B4-BE49-F238E27FC236}">
                <a16:creationId xmlns:a16="http://schemas.microsoft.com/office/drawing/2014/main" id="{506F20AA-7FDF-4C81-B83F-8738F0DB622C}"/>
              </a:ext>
            </a:extLst>
          </p:cNvPr>
          <p:cNvSpPr>
            <a:spLocks noGrp="1"/>
          </p:cNvSpPr>
          <p:nvPr>
            <p:ph idx="1"/>
          </p:nvPr>
        </p:nvSpPr>
        <p:spPr>
          <a:xfrm>
            <a:off x="4965431" y="2438400"/>
            <a:ext cx="6586489" cy="3785419"/>
          </a:xfrm>
        </p:spPr>
        <p:txBody>
          <a:bodyPr>
            <a:normAutofit/>
          </a:bodyPr>
          <a:lstStyle/>
          <a:p>
            <a:r>
              <a:rPr lang="en-US" sz="3200" dirty="0"/>
              <a:t>This literature (2014) review determined that no definitive statement can be made about the possible superiority of one type of anesthesia care over another.</a:t>
            </a:r>
          </a:p>
        </p:txBody>
      </p:sp>
      <p:pic>
        <p:nvPicPr>
          <p:cNvPr id="5" name="Picture 4" descr="Glasses on top of a book">
            <a:extLst>
              <a:ext uri="{FF2B5EF4-FFF2-40B4-BE49-F238E27FC236}">
                <a16:creationId xmlns:a16="http://schemas.microsoft.com/office/drawing/2014/main" id="{71FEF1BB-BBA8-4794-BB88-7D576C952C2B}"/>
              </a:ext>
            </a:extLst>
          </p:cNvPr>
          <p:cNvPicPr>
            <a:picLocks noChangeAspect="1"/>
          </p:cNvPicPr>
          <p:nvPr/>
        </p:nvPicPr>
        <p:blipFill rotWithShape="1">
          <a:blip r:embed="rId2"/>
          <a:srcRect l="14943" r="40275"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E9E5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966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D588B-F64C-43F9-8C7B-0987363AE419}"/>
              </a:ext>
            </a:extLst>
          </p:cNvPr>
          <p:cNvSpPr>
            <a:spLocks noGrp="1"/>
          </p:cNvSpPr>
          <p:nvPr>
            <p:ph type="title"/>
          </p:nvPr>
        </p:nvSpPr>
        <p:spPr>
          <a:xfrm>
            <a:off x="5080934" y="828424"/>
            <a:ext cx="6586491" cy="1642578"/>
          </a:xfrm>
        </p:spPr>
        <p:txBody>
          <a:bodyPr anchor="b">
            <a:normAutofit fontScale="90000"/>
          </a:bodyPr>
          <a:lstStyle/>
          <a:p>
            <a:pPr algn="ctr"/>
            <a:r>
              <a:rPr lang="en-US" sz="3200" b="1" dirty="0"/>
              <a:t>MEDICAL CARE</a:t>
            </a:r>
            <a:br>
              <a:rPr lang="en-US" sz="2200" b="1" dirty="0"/>
            </a:br>
            <a:r>
              <a:rPr lang="en-US" sz="2200" b="1" dirty="0"/>
              <a:t>Official Journal of the Medical Care Section, American Public Health Association</a:t>
            </a:r>
            <a:br>
              <a:rPr lang="en-US" b="1" dirty="0"/>
            </a:br>
            <a:endParaRPr lang="en-US" b="1" dirty="0"/>
          </a:p>
        </p:txBody>
      </p:sp>
      <p:sp>
        <p:nvSpPr>
          <p:cNvPr id="3" name="Content Placeholder 2">
            <a:extLst>
              <a:ext uri="{FF2B5EF4-FFF2-40B4-BE49-F238E27FC236}">
                <a16:creationId xmlns:a16="http://schemas.microsoft.com/office/drawing/2014/main" id="{401A26DB-1FBE-492F-A8A8-679CA3FAD1C1}"/>
              </a:ext>
            </a:extLst>
          </p:cNvPr>
          <p:cNvSpPr>
            <a:spLocks noGrp="1"/>
          </p:cNvSpPr>
          <p:nvPr>
            <p:ph idx="1"/>
          </p:nvPr>
        </p:nvSpPr>
        <p:spPr>
          <a:xfrm>
            <a:off x="4965431" y="2438400"/>
            <a:ext cx="6586489" cy="3785419"/>
          </a:xfrm>
        </p:spPr>
        <p:txBody>
          <a:bodyPr>
            <a:normAutofit/>
          </a:bodyPr>
          <a:lstStyle/>
          <a:p>
            <a:r>
              <a:rPr lang="en-US" sz="3200" dirty="0"/>
              <a:t>Scope of Practice Laws and Anesthesia Complications: The research results suggest that there is virtually no evidence that complication rates differ based on anesthesia provider scope of practice or anesthesia delivery model. (2016)</a:t>
            </a:r>
          </a:p>
        </p:txBody>
      </p:sp>
      <p:pic>
        <p:nvPicPr>
          <p:cNvPr id="11" name="Picture 4" descr="Desk with stethoscope and computer keyboard">
            <a:extLst>
              <a:ext uri="{FF2B5EF4-FFF2-40B4-BE49-F238E27FC236}">
                <a16:creationId xmlns:a16="http://schemas.microsoft.com/office/drawing/2014/main" id="{054137FE-CEF3-411D-B934-497CE20B6260}"/>
              </a:ext>
            </a:extLst>
          </p:cNvPr>
          <p:cNvPicPr>
            <a:picLocks noChangeAspect="1"/>
          </p:cNvPicPr>
          <p:nvPr/>
        </p:nvPicPr>
        <p:blipFill rotWithShape="1">
          <a:blip r:embed="rId2"/>
          <a:srcRect l="54882" r="-1" b="-1"/>
          <a:stretch/>
        </p:blipFill>
        <p:spPr>
          <a:xfrm>
            <a:off x="20" y="10"/>
            <a:ext cx="4635571"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89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CB6953B-F92C-423F-8886-1FA445068C9D}"/>
              </a:ext>
            </a:extLst>
          </p:cNvPr>
          <p:cNvSpPr>
            <a:spLocks noGrp="1"/>
          </p:cNvSpPr>
          <p:nvPr>
            <p:ph type="title"/>
          </p:nvPr>
        </p:nvSpPr>
        <p:spPr>
          <a:xfrm>
            <a:off x="1179226" y="448056"/>
            <a:ext cx="9833548" cy="1066802"/>
          </a:xfrm>
        </p:spPr>
        <p:txBody>
          <a:bodyPr>
            <a:normAutofit/>
          </a:bodyPr>
          <a:lstStyle/>
          <a:p>
            <a:pPr algn="ctr"/>
            <a:r>
              <a:rPr lang="en-US" sz="4000" dirty="0">
                <a:solidFill>
                  <a:srgbClr val="3F3F3F"/>
                </a:solidFill>
              </a:rPr>
              <a:t> </a:t>
            </a:r>
            <a:r>
              <a:rPr lang="en-US" b="1" dirty="0">
                <a:solidFill>
                  <a:srgbClr val="3F3F3F"/>
                </a:solidFill>
              </a:rPr>
              <a:t>Surgeon Liability</a:t>
            </a:r>
          </a:p>
        </p:txBody>
      </p:sp>
      <p:sp>
        <p:nvSpPr>
          <p:cNvPr id="3" name="Content Placeholder 2">
            <a:extLst>
              <a:ext uri="{FF2B5EF4-FFF2-40B4-BE49-F238E27FC236}">
                <a16:creationId xmlns:a16="http://schemas.microsoft.com/office/drawing/2014/main" id="{C226E9E4-5698-466A-B234-5737F3B9B66D}"/>
              </a:ext>
            </a:extLst>
          </p:cNvPr>
          <p:cNvSpPr>
            <a:spLocks noGrp="1"/>
          </p:cNvSpPr>
          <p:nvPr>
            <p:ph idx="1"/>
          </p:nvPr>
        </p:nvSpPr>
        <p:spPr>
          <a:xfrm>
            <a:off x="1179226" y="2427768"/>
            <a:ext cx="9833548" cy="4201631"/>
          </a:xfrm>
        </p:spPr>
        <p:txBody>
          <a:bodyPr anchor="ctr">
            <a:normAutofit/>
          </a:bodyPr>
          <a:lstStyle/>
          <a:p>
            <a:r>
              <a:rPr lang="en-US" sz="2400" dirty="0">
                <a:solidFill>
                  <a:srgbClr val="FFFFFF"/>
                </a:solidFill>
              </a:rPr>
              <a:t>Courts examine the degree of “control” the physician exercises over the anesthesia provider, regardless of whether the provider is a CRNA or MDA.</a:t>
            </a:r>
          </a:p>
          <a:p>
            <a:r>
              <a:rPr lang="en-US" sz="2400" dirty="0">
                <a:solidFill>
                  <a:srgbClr val="FFFFFF"/>
                </a:solidFill>
              </a:rPr>
              <a:t>A physician is not automatically liable when working with a CRNA; nor is the physician immune from liability when working with an MDA.</a:t>
            </a:r>
          </a:p>
          <a:p>
            <a:r>
              <a:rPr lang="en-US" sz="2400" dirty="0">
                <a:solidFill>
                  <a:srgbClr val="FFFFFF"/>
                </a:solidFill>
              </a:rPr>
              <a:t>It is clear from the case law that for a physician to be liable for the acts of the anesthesia administrator, the physician must “control” the administrator's actions and not merely be supervising or directing the administrator. </a:t>
            </a:r>
          </a:p>
          <a:p>
            <a:r>
              <a:rPr lang="en-US" sz="2400" dirty="0">
                <a:solidFill>
                  <a:srgbClr val="FFFFFF"/>
                </a:solidFill>
              </a:rPr>
              <a:t> </a:t>
            </a:r>
            <a:r>
              <a:rPr lang="en-US" sz="2400" dirty="0">
                <a:solidFill>
                  <a:srgbClr val="FF0000"/>
                </a:solidFill>
              </a:rPr>
              <a:t>It is false for anyone to state or imply that surgeons are at greater risk when they work with nurse anesthetists rather than anesthesiologists.</a:t>
            </a:r>
          </a:p>
        </p:txBody>
      </p:sp>
    </p:spTree>
    <p:extLst>
      <p:ext uri="{BB962C8B-B14F-4D97-AF65-F5344CB8AC3E}">
        <p14:creationId xmlns:p14="http://schemas.microsoft.com/office/powerpoint/2010/main" val="152611847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E5239FE-EAF5-4F3F-B458-857C9FD0DC1B}"/>
              </a:ext>
            </a:extLst>
          </p:cNvPr>
          <p:cNvSpPr>
            <a:spLocks noGrp="1"/>
          </p:cNvSpPr>
          <p:nvPr>
            <p:ph type="title"/>
          </p:nvPr>
        </p:nvSpPr>
        <p:spPr>
          <a:xfrm>
            <a:off x="1179226" y="448056"/>
            <a:ext cx="9833548" cy="1066802"/>
          </a:xfrm>
        </p:spPr>
        <p:txBody>
          <a:bodyPr>
            <a:normAutofit/>
          </a:bodyPr>
          <a:lstStyle/>
          <a:p>
            <a:r>
              <a:rPr lang="en-US" sz="4000" b="1" dirty="0">
                <a:solidFill>
                  <a:srgbClr val="3F3F3F"/>
                </a:solidFill>
              </a:rPr>
              <a:t>Cost Effectiveness of Nurse Anesthetist Practice</a:t>
            </a:r>
          </a:p>
        </p:txBody>
      </p:sp>
      <p:sp>
        <p:nvSpPr>
          <p:cNvPr id="3" name="Content Placeholder 2">
            <a:extLst>
              <a:ext uri="{FF2B5EF4-FFF2-40B4-BE49-F238E27FC236}">
                <a16:creationId xmlns:a16="http://schemas.microsoft.com/office/drawing/2014/main" id="{6DC72287-8E56-4986-B656-FAF13E1AE6CF}"/>
              </a:ext>
            </a:extLst>
          </p:cNvPr>
          <p:cNvSpPr>
            <a:spLocks noGrp="1"/>
          </p:cNvSpPr>
          <p:nvPr>
            <p:ph idx="1"/>
          </p:nvPr>
        </p:nvSpPr>
        <p:spPr>
          <a:xfrm>
            <a:off x="1179226" y="2427769"/>
            <a:ext cx="9833548" cy="4162684"/>
          </a:xfrm>
        </p:spPr>
        <p:txBody>
          <a:bodyPr anchor="ctr">
            <a:normAutofit/>
          </a:bodyPr>
          <a:lstStyle/>
          <a:p>
            <a:r>
              <a:rPr lang="en-US" sz="2400" dirty="0">
                <a:solidFill>
                  <a:srgbClr val="FFFFFF"/>
                </a:solidFill>
              </a:rPr>
              <a:t>CRNA – takes 8 years to prepare</a:t>
            </a:r>
          </a:p>
          <a:p>
            <a:r>
              <a:rPr lang="en-US" sz="2400" dirty="0">
                <a:solidFill>
                  <a:srgbClr val="FFFFFF"/>
                </a:solidFill>
              </a:rPr>
              <a:t>MDA – takes minimum of 12 years to prepare</a:t>
            </a:r>
          </a:p>
          <a:p>
            <a:r>
              <a:rPr lang="en-US" sz="2400" dirty="0">
                <a:solidFill>
                  <a:srgbClr val="FFFFFF"/>
                </a:solidFill>
              </a:rPr>
              <a:t>Costs of the entire education pathway according to the Lewin group is 15% that of anesthesiologists</a:t>
            </a:r>
          </a:p>
          <a:p>
            <a:r>
              <a:rPr lang="en-US" sz="2400" dirty="0">
                <a:solidFill>
                  <a:srgbClr val="FFFFFF"/>
                </a:solidFill>
              </a:rPr>
              <a:t>Therefore, about 6 CRNAs can be prepared for the cost of preparing a single MDA</a:t>
            </a:r>
          </a:p>
          <a:p>
            <a:r>
              <a:rPr lang="en-US" sz="2400" dirty="0">
                <a:solidFill>
                  <a:srgbClr val="FFFFFF"/>
                </a:solidFill>
              </a:rPr>
              <a:t>In addition, those 6 CRNAs will have entered the work force and cumulatively provided anesthesia services for several years by the time the one MDA is ready to practice</a:t>
            </a:r>
          </a:p>
          <a:p>
            <a:endParaRPr lang="en-US" sz="2000" dirty="0">
              <a:solidFill>
                <a:srgbClr val="FFFFFF"/>
              </a:solidFill>
            </a:endParaRPr>
          </a:p>
        </p:txBody>
      </p:sp>
    </p:spTree>
    <p:extLst>
      <p:ext uri="{BB962C8B-B14F-4D97-AF65-F5344CB8AC3E}">
        <p14:creationId xmlns:p14="http://schemas.microsoft.com/office/powerpoint/2010/main" val="427420945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11542722" cy="1965960"/>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C8B04D-1B3D-430F-8BAE-AE5C29301A8E}"/>
              </a:ext>
            </a:extLst>
          </p:cNvPr>
          <p:cNvSpPr>
            <a:spLocks noGrp="1"/>
          </p:cNvSpPr>
          <p:nvPr>
            <p:ph type="title"/>
          </p:nvPr>
        </p:nvSpPr>
        <p:spPr>
          <a:xfrm>
            <a:off x="757450" y="521208"/>
            <a:ext cx="10754437" cy="1627632"/>
          </a:xfrm>
        </p:spPr>
        <p:txBody>
          <a:bodyPr>
            <a:normAutofit/>
          </a:bodyPr>
          <a:lstStyle/>
          <a:p>
            <a:pPr algn="ctr"/>
            <a:r>
              <a:rPr lang="en-US" sz="4800" b="1" dirty="0">
                <a:solidFill>
                  <a:srgbClr val="FFFFFF"/>
                </a:solidFill>
              </a:rPr>
              <a:t> Federal Anti-kickback Statute (AKS)  Company Model</a:t>
            </a:r>
          </a:p>
        </p:txBody>
      </p:sp>
      <p:sp>
        <p:nvSpPr>
          <p:cNvPr id="10" name="Rectangle 9">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2447552"/>
            <a:ext cx="11542722" cy="408871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9051B7F-CE47-414C-904B-BF4B75449EE1}"/>
              </a:ext>
            </a:extLst>
          </p:cNvPr>
          <p:cNvSpPr>
            <a:spLocks noGrp="1"/>
          </p:cNvSpPr>
          <p:nvPr>
            <p:ph idx="1"/>
          </p:nvPr>
        </p:nvSpPr>
        <p:spPr>
          <a:xfrm>
            <a:off x="757450" y="2751863"/>
            <a:ext cx="10754436" cy="3718803"/>
          </a:xfrm>
        </p:spPr>
        <p:txBody>
          <a:bodyPr anchor="ctr">
            <a:normAutofit/>
          </a:bodyPr>
          <a:lstStyle/>
          <a:p>
            <a:r>
              <a:rPr lang="en-US" sz="2100" dirty="0">
                <a:solidFill>
                  <a:srgbClr val="FFFFFF"/>
                </a:solidFill>
              </a:rPr>
              <a:t>Referring physicians who typically also own the facility form a separate anesthesia company in order to share in anesthesia revenue   </a:t>
            </a:r>
          </a:p>
          <a:p>
            <a:r>
              <a:rPr lang="en-US" sz="2100" dirty="0">
                <a:solidFill>
                  <a:srgbClr val="FFFFFF"/>
                </a:solidFill>
              </a:rPr>
              <a:t>HHS-OIG issued an Advisory Opinion (No. 12-06) and (No. 13-15) on a “company model” arrangement and expressed that it could violate the Federal Anti-Kickback Statute (AKS)</a:t>
            </a:r>
          </a:p>
          <a:p>
            <a:r>
              <a:rPr lang="en-US" sz="2100" dirty="0">
                <a:solidFill>
                  <a:srgbClr val="FFFFFF"/>
                </a:solidFill>
              </a:rPr>
              <a:t>The AKS prohibits receiving remuneration to induce referrals reimbursable by federal health programs. In some industries this is acceptable. However, in the Federal health care programs, paying for referrals is a crime.</a:t>
            </a:r>
          </a:p>
          <a:p>
            <a:r>
              <a:rPr lang="en-US" sz="2100" dirty="0">
                <a:solidFill>
                  <a:srgbClr val="FFFFFF"/>
                </a:solidFill>
              </a:rPr>
              <a:t>The proposed arrangements involved “management services” and hiring the anesthesia group as an independent contractor paying a negotiated rate and retaining the balance of the anesthesia fees</a:t>
            </a:r>
          </a:p>
          <a:p>
            <a:endParaRPr lang="en-US" sz="2100" dirty="0">
              <a:solidFill>
                <a:srgbClr val="FFFFFF"/>
              </a:solidFill>
            </a:endParaRPr>
          </a:p>
        </p:txBody>
      </p:sp>
    </p:spTree>
    <p:extLst>
      <p:ext uri="{BB962C8B-B14F-4D97-AF65-F5344CB8AC3E}">
        <p14:creationId xmlns:p14="http://schemas.microsoft.com/office/powerpoint/2010/main" val="2811277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5A02-E34E-4822-8E29-2739C0E63095}"/>
              </a:ext>
            </a:extLst>
          </p:cNvPr>
          <p:cNvSpPr>
            <a:spLocks noGrp="1"/>
          </p:cNvSpPr>
          <p:nvPr>
            <p:ph type="title"/>
          </p:nvPr>
        </p:nvSpPr>
        <p:spPr/>
        <p:txBody>
          <a:bodyPr/>
          <a:lstStyle/>
          <a:p>
            <a:pPr algn="ctr"/>
            <a:r>
              <a:rPr lang="en-US" b="1" dirty="0"/>
              <a:t>Anti-Kickback Statute</a:t>
            </a:r>
          </a:p>
        </p:txBody>
      </p:sp>
      <p:sp>
        <p:nvSpPr>
          <p:cNvPr id="3" name="Text Placeholder 2">
            <a:extLst>
              <a:ext uri="{FF2B5EF4-FFF2-40B4-BE49-F238E27FC236}">
                <a16:creationId xmlns:a16="http://schemas.microsoft.com/office/drawing/2014/main" id="{BBDD70E2-C7E0-4580-BE7E-90DDF38D7F2A}"/>
              </a:ext>
            </a:extLst>
          </p:cNvPr>
          <p:cNvSpPr>
            <a:spLocks noGrp="1"/>
          </p:cNvSpPr>
          <p:nvPr>
            <p:ph type="body" idx="1"/>
          </p:nvPr>
        </p:nvSpPr>
        <p:spPr>
          <a:xfrm>
            <a:off x="778828" y="1402080"/>
            <a:ext cx="5157787" cy="4703946"/>
          </a:xfrm>
        </p:spPr>
        <p:txBody>
          <a:bodyPr>
            <a:normAutofit lnSpcReduction="10000"/>
          </a:bodyPr>
          <a:lstStyle/>
          <a:p>
            <a:endParaRPr lang="en-US" dirty="0">
              <a:solidFill>
                <a:schemeClr val="accent5">
                  <a:lumMod val="75000"/>
                </a:schemeClr>
              </a:solidFill>
            </a:endParaRPr>
          </a:p>
          <a:p>
            <a:endParaRPr lang="en-US" dirty="0">
              <a:solidFill>
                <a:schemeClr val="accent5">
                  <a:lumMod val="75000"/>
                </a:schemeClr>
              </a:solidFill>
            </a:endParaRPr>
          </a:p>
          <a:p>
            <a:r>
              <a:rPr lang="en-US" dirty="0">
                <a:solidFill>
                  <a:schemeClr val="accent5">
                    <a:lumMod val="75000"/>
                  </a:schemeClr>
                </a:solidFill>
              </a:rPr>
              <a:t>AKS – Makes it a crime to give anything of value to a referral source in exchange for a referral or the purchase of certain item or services </a:t>
            </a:r>
            <a:r>
              <a:rPr lang="en-US" dirty="0">
                <a:solidFill>
                  <a:srgbClr val="FF0000"/>
                </a:solidFill>
              </a:rPr>
              <a:t>“remuneration for referral”</a:t>
            </a:r>
          </a:p>
          <a:p>
            <a:r>
              <a:rPr lang="en-US" dirty="0">
                <a:solidFill>
                  <a:schemeClr val="accent5">
                    <a:lumMod val="75000"/>
                  </a:schemeClr>
                </a:solidFill>
              </a:rPr>
              <a:t>Examples of prohibited items include $$, trips, payment of seminar fees and expense relief – the payment of expenses such as equipment, drugs, supplies or services that are necessary for the operation of the referral service</a:t>
            </a:r>
          </a:p>
          <a:p>
            <a:endParaRPr lang="en-US" dirty="0"/>
          </a:p>
        </p:txBody>
      </p:sp>
      <p:pic>
        <p:nvPicPr>
          <p:cNvPr id="8" name="Content Placeholder 7" descr="A close up of a piece of paper&#10;&#10;Description automatically generated">
            <a:extLst>
              <a:ext uri="{FF2B5EF4-FFF2-40B4-BE49-F238E27FC236}">
                <a16:creationId xmlns:a16="http://schemas.microsoft.com/office/drawing/2014/main" id="{BD0220DB-4CEA-4D7D-9D48-780DC10289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1054" y="1577288"/>
            <a:ext cx="4450080" cy="1226872"/>
          </a:xfrm>
        </p:spPr>
      </p:pic>
      <p:sp>
        <p:nvSpPr>
          <p:cNvPr id="5" name="Text Placeholder 4">
            <a:extLst>
              <a:ext uri="{FF2B5EF4-FFF2-40B4-BE49-F238E27FC236}">
                <a16:creationId xmlns:a16="http://schemas.microsoft.com/office/drawing/2014/main" id="{8E981B22-202B-423B-8F0C-F6F675206DE1}"/>
              </a:ext>
            </a:extLst>
          </p:cNvPr>
          <p:cNvSpPr>
            <a:spLocks noGrp="1"/>
          </p:cNvSpPr>
          <p:nvPr>
            <p:ph type="body" sz="quarter" idx="3"/>
          </p:nvPr>
        </p:nvSpPr>
        <p:spPr>
          <a:xfrm>
            <a:off x="6172200" y="1577288"/>
            <a:ext cx="5180012" cy="1500434"/>
          </a:xfrm>
        </p:spPr>
        <p:txBody>
          <a:bodyPr>
            <a:normAutofit lnSpcReduction="10000"/>
          </a:bodyPr>
          <a:lstStyle/>
          <a:p>
            <a:endParaRPr lang="en-US" dirty="0"/>
          </a:p>
        </p:txBody>
      </p:sp>
      <p:pic>
        <p:nvPicPr>
          <p:cNvPr id="10" name="Content Placeholder 9" descr="A person sitting on a wooden table&#10;&#10;Description automatically generated">
            <a:extLst>
              <a:ext uri="{FF2B5EF4-FFF2-40B4-BE49-F238E27FC236}">
                <a16:creationId xmlns:a16="http://schemas.microsoft.com/office/drawing/2014/main" id="{44C75409-CEDB-4B8D-95DE-50D28009BB46}"/>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3089754"/>
            <a:ext cx="5183188" cy="3329093"/>
          </a:xfrm>
        </p:spPr>
      </p:pic>
    </p:spTree>
    <p:extLst>
      <p:ext uri="{BB962C8B-B14F-4D97-AF65-F5344CB8AC3E}">
        <p14:creationId xmlns:p14="http://schemas.microsoft.com/office/powerpoint/2010/main" val="1901146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51817CE-1AEE-4474-938F-A18080AC6430}"/>
              </a:ext>
            </a:extLst>
          </p:cNvPr>
          <p:cNvSpPr>
            <a:spLocks noGrp="1"/>
          </p:cNvSpPr>
          <p:nvPr>
            <p:ph type="title"/>
          </p:nvPr>
        </p:nvSpPr>
        <p:spPr>
          <a:xfrm>
            <a:off x="6065129" y="165947"/>
            <a:ext cx="4977976" cy="1540041"/>
          </a:xfrm>
        </p:spPr>
        <p:txBody>
          <a:bodyPr>
            <a:normAutofit/>
          </a:bodyPr>
          <a:lstStyle/>
          <a:p>
            <a:r>
              <a:rPr lang="en-US" sz="4100" b="1" dirty="0">
                <a:solidFill>
                  <a:srgbClr val="000000"/>
                </a:solidFill>
              </a:rPr>
              <a:t>Potential Penalties for Federal AKS Violations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Dollar">
            <a:extLst>
              <a:ext uri="{FF2B5EF4-FFF2-40B4-BE49-F238E27FC236}">
                <a16:creationId xmlns:a16="http://schemas.microsoft.com/office/drawing/2014/main" id="{199083B7-C6CE-4AC3-B409-ECBA495914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6AA32167-169D-466D-B10E-71A45376E3CE}"/>
              </a:ext>
            </a:extLst>
          </p:cNvPr>
          <p:cNvSpPr>
            <a:spLocks noGrp="1"/>
          </p:cNvSpPr>
          <p:nvPr>
            <p:ph idx="1"/>
          </p:nvPr>
        </p:nvSpPr>
        <p:spPr>
          <a:xfrm>
            <a:off x="6096000" y="1925564"/>
            <a:ext cx="4977578" cy="4712859"/>
          </a:xfrm>
        </p:spPr>
        <p:txBody>
          <a:bodyPr anchor="ctr">
            <a:normAutofit/>
          </a:bodyPr>
          <a:lstStyle/>
          <a:p>
            <a:r>
              <a:rPr lang="en-US" sz="2000" dirty="0">
                <a:solidFill>
                  <a:srgbClr val="000000"/>
                </a:solidFill>
              </a:rPr>
              <a:t>Felony – Maximum fine $25,000 and/or imprisonment up to 5 years</a:t>
            </a:r>
          </a:p>
          <a:p>
            <a:r>
              <a:rPr lang="en-US" sz="2000" dirty="0">
                <a:solidFill>
                  <a:srgbClr val="000000"/>
                </a:solidFill>
              </a:rPr>
              <a:t>Conviction means automatic exclusion from Federal health care programs</a:t>
            </a:r>
          </a:p>
          <a:p>
            <a:r>
              <a:rPr lang="en-US" sz="2000" dirty="0">
                <a:solidFill>
                  <a:srgbClr val="000000"/>
                </a:solidFill>
              </a:rPr>
              <a:t>Civil Monetary Penalties: $50,000/violation + damages up to 3 times total remuneration</a:t>
            </a:r>
          </a:p>
          <a:p>
            <a:r>
              <a:rPr lang="en-US" sz="2000" dirty="0">
                <a:solidFill>
                  <a:srgbClr val="FF0000"/>
                </a:solidFill>
              </a:rPr>
              <a:t>If you are providing any remuneration of any kind to a facility, directly or indirectly as payments for services or by providing drug, equipment or supplies, you are at risk!  State laws apply! </a:t>
            </a:r>
          </a:p>
          <a:p>
            <a:r>
              <a:rPr lang="en-US" sz="1600" b="1" i="1" dirty="0">
                <a:effectLst/>
                <a:latin typeface="Calibri" panose="020F0502020204030204" pitchFamily="34" charset="0"/>
                <a:ea typeface="Calibri" panose="020F0502020204030204" pitchFamily="34" charset="0"/>
                <a:cs typeface="Times New Roman" panose="02020603050405020304" pitchFamily="18" charset="0"/>
              </a:rPr>
              <a:t>Georgia state law O.C.G.A. 43-1B-4 (2010), as it applies, will not allow for any drugs, equipment or supplies to be furnished by you to the practice for allowing you to provide the anesthesia services</a:t>
            </a:r>
            <a:endParaRPr lang="en-US" sz="1600" b="1" i="1" dirty="0">
              <a:solidFill>
                <a:srgbClr val="FF0000"/>
              </a:solidFill>
            </a:endParaRPr>
          </a:p>
          <a:p>
            <a:endParaRPr lang="en-US" sz="2000" dirty="0">
              <a:solidFill>
                <a:srgbClr val="000000"/>
              </a:solidFill>
            </a:endParaRPr>
          </a:p>
        </p:txBody>
      </p:sp>
    </p:spTree>
    <p:extLst>
      <p:ext uri="{BB962C8B-B14F-4D97-AF65-F5344CB8AC3E}">
        <p14:creationId xmlns:p14="http://schemas.microsoft.com/office/powerpoint/2010/main" val="3610598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B4ED1-8721-495D-A7E5-B8F8F4294A74}"/>
              </a:ext>
            </a:extLst>
          </p:cNvPr>
          <p:cNvSpPr>
            <a:spLocks noGrp="1"/>
          </p:cNvSpPr>
          <p:nvPr>
            <p:ph type="title"/>
          </p:nvPr>
        </p:nvSpPr>
        <p:spPr>
          <a:xfrm>
            <a:off x="1913468" y="365125"/>
            <a:ext cx="9440332" cy="1325563"/>
          </a:xfrm>
        </p:spPr>
        <p:txBody>
          <a:bodyPr>
            <a:normAutofit/>
          </a:bodyPr>
          <a:lstStyle/>
          <a:p>
            <a:r>
              <a:rPr lang="en-US" b="1" dirty="0">
                <a:latin typeface="Helvetica"/>
                <a:ea typeface="ＭＳ Ｐゴシック" charset="0"/>
                <a:cs typeface="Helvetica"/>
              </a:rPr>
              <a:t>Learner Outcomes</a:t>
            </a:r>
            <a:endParaRPr lang="en-US" dirty="0"/>
          </a:p>
        </p:txBody>
      </p:sp>
      <p:pic>
        <p:nvPicPr>
          <p:cNvPr id="21" name="Graphic 20" descr="Venn Diagram">
            <a:extLst>
              <a:ext uri="{FF2B5EF4-FFF2-40B4-BE49-F238E27FC236}">
                <a16:creationId xmlns:a16="http://schemas.microsoft.com/office/drawing/2014/main" id="{A5826376-4E7A-4C78-B80F-D57CEF36DC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158B3E1F-A8A5-482D-A1CF-ACD6A8CA3D39}"/>
              </a:ext>
            </a:extLst>
          </p:cNvPr>
          <p:cNvSpPr>
            <a:spLocks noGrp="1"/>
          </p:cNvSpPr>
          <p:nvPr>
            <p:ph idx="1"/>
          </p:nvPr>
        </p:nvSpPr>
        <p:spPr>
          <a:xfrm>
            <a:off x="838200" y="1825625"/>
            <a:ext cx="10515600" cy="4351338"/>
          </a:xfrm>
        </p:spPr>
        <p:txBody>
          <a:bodyPr>
            <a:normAutofit/>
          </a:bodyPr>
          <a:lstStyle/>
          <a:p>
            <a:r>
              <a:rPr lang="en-US" dirty="0"/>
              <a:t>Discuss the laws that govern CRNA practice in your state</a:t>
            </a:r>
          </a:p>
          <a:p>
            <a:r>
              <a:rPr lang="en-US" dirty="0"/>
              <a:t>Summarize the outcome studies between CRNAs and Anesthesiologists</a:t>
            </a:r>
          </a:p>
          <a:p>
            <a:r>
              <a:rPr lang="en-US" dirty="0"/>
              <a:t>Explain when a surgeon is liable for a CRNA’s acts</a:t>
            </a:r>
          </a:p>
          <a:p>
            <a:r>
              <a:rPr lang="en-US" dirty="0"/>
              <a:t>Discuss the cost effectiveness of nurse anesthesia practice</a:t>
            </a:r>
          </a:p>
          <a:p>
            <a:r>
              <a:rPr lang="en-US" dirty="0"/>
              <a:t>Discuss the company model and the potential penalties for federal AKS violations</a:t>
            </a:r>
          </a:p>
          <a:p>
            <a:r>
              <a:rPr lang="en-US" dirty="0"/>
              <a:t>List the obstacles for independent CRNA practice</a:t>
            </a:r>
          </a:p>
          <a:p>
            <a:r>
              <a:rPr lang="en-US" dirty="0"/>
              <a:t>Describe the differences between CRNAs and AAs</a:t>
            </a:r>
          </a:p>
        </p:txBody>
      </p:sp>
    </p:spTree>
    <p:extLst>
      <p:ext uri="{BB962C8B-B14F-4D97-AF65-F5344CB8AC3E}">
        <p14:creationId xmlns:p14="http://schemas.microsoft.com/office/powerpoint/2010/main" val="251112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435767E-5871-43CE-A002-5075364F0A78}"/>
              </a:ext>
            </a:extLst>
          </p:cNvPr>
          <p:cNvSpPr>
            <a:spLocks noGrp="1"/>
          </p:cNvSpPr>
          <p:nvPr>
            <p:ph type="title"/>
          </p:nvPr>
        </p:nvSpPr>
        <p:spPr>
          <a:xfrm>
            <a:off x="6094105" y="474651"/>
            <a:ext cx="4977976" cy="1584494"/>
          </a:xfrm>
        </p:spPr>
        <p:txBody>
          <a:bodyPr vert="horz" lIns="91440" tIns="45720" rIns="91440" bIns="45720" rtlCol="0" anchor="ctr">
            <a:normAutofit/>
          </a:bodyPr>
          <a:lstStyle/>
          <a:p>
            <a:pPr algn="ctr"/>
            <a:r>
              <a:rPr lang="en-US" sz="3700" b="1" dirty="0">
                <a:solidFill>
                  <a:srgbClr val="000000"/>
                </a:solidFill>
              </a:rPr>
              <a:t>Obstacles in Independent CRNA Practice</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able&#10;&#10;Description automatically generated">
            <a:extLst>
              <a:ext uri="{FF2B5EF4-FFF2-40B4-BE49-F238E27FC236}">
                <a16:creationId xmlns:a16="http://schemas.microsoft.com/office/drawing/2014/main" id="{675C094D-28DF-4D50-8CDC-6568BD77458D}"/>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l="19663" r="16561"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7" name="Text Placeholder 6">
            <a:extLst>
              <a:ext uri="{FF2B5EF4-FFF2-40B4-BE49-F238E27FC236}">
                <a16:creationId xmlns:a16="http://schemas.microsoft.com/office/drawing/2014/main" id="{3B299CFB-B76A-4DAF-BDB6-5B38FA06D670}"/>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marL="457200" indent="-457200">
              <a:buFont typeface="Arial" panose="020B0604020202020204" pitchFamily="34" charset="0"/>
              <a:buChar char="•"/>
            </a:pPr>
            <a:r>
              <a:rPr lang="en-US" sz="3200" dirty="0"/>
              <a:t>Surgeon liability/scare tactics </a:t>
            </a:r>
          </a:p>
          <a:p>
            <a:pPr marL="457200" indent="-457200">
              <a:buFont typeface="Arial" panose="020B0604020202020204" pitchFamily="34" charset="0"/>
              <a:buChar char="•"/>
            </a:pPr>
            <a:r>
              <a:rPr lang="en-US" sz="3200" dirty="0"/>
              <a:t>State laws/scope of practice</a:t>
            </a:r>
          </a:p>
          <a:p>
            <a:pPr marL="457200" indent="-457200">
              <a:buFont typeface="Arial" panose="020B0604020202020204" pitchFamily="34" charset="0"/>
              <a:buChar char="•"/>
            </a:pPr>
            <a:r>
              <a:rPr lang="en-US" sz="3200" dirty="0"/>
              <a:t>Company Model</a:t>
            </a:r>
          </a:p>
          <a:p>
            <a:pPr indent="-2286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323885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210E1A-A223-4B95-8699-66462C9B419B}"/>
              </a:ext>
            </a:extLst>
          </p:cNvPr>
          <p:cNvSpPr>
            <a:spLocks noGrp="1"/>
          </p:cNvSpPr>
          <p:nvPr>
            <p:ph type="title"/>
          </p:nvPr>
        </p:nvSpPr>
        <p:spPr>
          <a:xfrm>
            <a:off x="838200" y="963877"/>
            <a:ext cx="3494362" cy="4930246"/>
          </a:xfrm>
        </p:spPr>
        <p:txBody>
          <a:bodyPr>
            <a:normAutofit/>
          </a:bodyPr>
          <a:lstStyle/>
          <a:p>
            <a:pPr algn="ctr"/>
            <a:r>
              <a:rPr lang="en-US" b="1" dirty="0">
                <a:solidFill>
                  <a:schemeClr val="accent1"/>
                </a:solidFill>
              </a:rPr>
              <a:t>Comparison of CRNAs and AAs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000D7D8-73BC-4025-9214-4110493AAA10}"/>
              </a:ext>
            </a:extLst>
          </p:cNvPr>
          <p:cNvSpPr>
            <a:spLocks noGrp="1"/>
          </p:cNvSpPr>
          <p:nvPr>
            <p:ph idx="1"/>
          </p:nvPr>
        </p:nvSpPr>
        <p:spPr>
          <a:xfrm>
            <a:off x="4976031" y="320040"/>
            <a:ext cx="6377769" cy="6217920"/>
          </a:xfrm>
        </p:spPr>
        <p:txBody>
          <a:bodyPr anchor="ctr">
            <a:normAutofit lnSpcReduction="10000"/>
          </a:bodyPr>
          <a:lstStyle/>
          <a:p>
            <a:endParaRPr lang="en-US" sz="1300" dirty="0"/>
          </a:p>
          <a:p>
            <a:endParaRPr lang="en-US" sz="1300" dirty="0"/>
          </a:p>
          <a:p>
            <a:r>
              <a:rPr lang="en-US" sz="1700" b="1" dirty="0"/>
              <a:t>History </a:t>
            </a:r>
            <a:r>
              <a:rPr lang="en-US" sz="1700" dirty="0"/>
              <a:t>- In 1969 several MDAs created (AAs), Emory University in Georgia and Case Western Reserve University in Ohio. In 2000 the ASA increased advocacy efforts on behalf of AAs</a:t>
            </a:r>
          </a:p>
          <a:p>
            <a:r>
              <a:rPr lang="en-US" sz="1700" dirty="0"/>
              <a:t>CRNAs have been providing anesthesia for over 150 years</a:t>
            </a:r>
          </a:p>
          <a:p>
            <a:endParaRPr lang="en-US" sz="1700" dirty="0"/>
          </a:p>
          <a:p>
            <a:r>
              <a:rPr lang="en-US" sz="1700" dirty="0"/>
              <a:t>The anesthesiologist assistant (AA) is an allied health professional specializing in anesthesia who works solely under the direct supervision of a physician anesthesiologist (medical direction)</a:t>
            </a:r>
          </a:p>
          <a:p>
            <a:r>
              <a:rPr lang="en-US" sz="1700" dirty="0"/>
              <a:t>A CRNA is an APRN specializing in nurse anesthesia, trained and educated to deliver anesthesia care independently regardless of whether anesthesiologists are involved</a:t>
            </a:r>
          </a:p>
          <a:p>
            <a:endParaRPr lang="en-US" sz="1700" dirty="0"/>
          </a:p>
          <a:p>
            <a:r>
              <a:rPr lang="en-US" sz="1700" dirty="0"/>
              <a:t>There are 21 AA programs and AAs can practice in a total of 21 states, Guam and the District of Columbia  </a:t>
            </a:r>
          </a:p>
          <a:p>
            <a:r>
              <a:rPr lang="en-US" sz="1700" dirty="0"/>
              <a:t>In contrast, there are currently approximately 150 NAPs (appx 15 pending) and CRNAs can practice in all 50 states. </a:t>
            </a:r>
          </a:p>
          <a:p>
            <a:r>
              <a:rPr lang="en-US" sz="1700" dirty="0"/>
              <a:t>According to the AAAA (American Academy of Anesthesiologist Assistants), there currently approximately 4100 working AAs.  </a:t>
            </a:r>
          </a:p>
          <a:p>
            <a:r>
              <a:rPr lang="en-US" sz="1700" dirty="0"/>
              <a:t>There are more than 65,000 CRNAs/Residents, administering over 65 million anesthetics/year in the US</a:t>
            </a:r>
          </a:p>
          <a:p>
            <a:endParaRPr lang="en-US" sz="1700" dirty="0"/>
          </a:p>
          <a:p>
            <a:endParaRPr lang="en-US" sz="1600" dirty="0"/>
          </a:p>
          <a:p>
            <a:endParaRPr lang="en-US" sz="1300" dirty="0"/>
          </a:p>
        </p:txBody>
      </p:sp>
    </p:spTree>
    <p:extLst>
      <p:ext uri="{BB962C8B-B14F-4D97-AF65-F5344CB8AC3E}">
        <p14:creationId xmlns:p14="http://schemas.microsoft.com/office/powerpoint/2010/main" val="3696224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3BC7F4E-C3E3-29F1-2703-0693F3C96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7952"/>
            <a:ext cx="10160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502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DAB87-DFC2-480C-B881-73503FF212B6}"/>
              </a:ext>
            </a:extLst>
          </p:cNvPr>
          <p:cNvSpPr>
            <a:spLocks noGrp="1"/>
          </p:cNvSpPr>
          <p:nvPr>
            <p:ph type="title"/>
          </p:nvPr>
        </p:nvSpPr>
        <p:spPr>
          <a:xfrm>
            <a:off x="838200" y="963877"/>
            <a:ext cx="3494362" cy="4930246"/>
          </a:xfrm>
        </p:spPr>
        <p:txBody>
          <a:bodyPr>
            <a:normAutofit/>
          </a:bodyPr>
          <a:lstStyle/>
          <a:p>
            <a:pPr algn="ctr"/>
            <a:r>
              <a:rPr lang="en-US" b="1" dirty="0">
                <a:solidFill>
                  <a:schemeClr val="accent1"/>
                </a:solidFill>
              </a:rPr>
              <a:t>Comparison of CRNAs and AAs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B36861B-F737-416F-9608-2D4E115726B3}"/>
              </a:ext>
            </a:extLst>
          </p:cNvPr>
          <p:cNvSpPr>
            <a:spLocks noGrp="1"/>
          </p:cNvSpPr>
          <p:nvPr>
            <p:ph idx="1"/>
          </p:nvPr>
        </p:nvSpPr>
        <p:spPr>
          <a:xfrm>
            <a:off x="4976031" y="320041"/>
            <a:ext cx="6377769" cy="7618306"/>
          </a:xfrm>
        </p:spPr>
        <p:txBody>
          <a:bodyPr anchor="ctr">
            <a:normAutofit/>
          </a:bodyPr>
          <a:lstStyle/>
          <a:p>
            <a:r>
              <a:rPr lang="en-US" sz="1800" dirty="0"/>
              <a:t>CRNA annual graduation rate:  potentially 3000 students  for the first time this year</a:t>
            </a:r>
          </a:p>
          <a:p>
            <a:r>
              <a:rPr lang="en-US" sz="1800" dirty="0"/>
              <a:t>AA annual graduation rate:  350-400</a:t>
            </a:r>
          </a:p>
          <a:p>
            <a:endParaRPr lang="en-US" sz="1800" dirty="0"/>
          </a:p>
          <a:p>
            <a:r>
              <a:rPr lang="en-US" sz="1800" dirty="0"/>
              <a:t>CRNA program length 36-51 months (DNP/DNAP)</a:t>
            </a:r>
          </a:p>
          <a:p>
            <a:r>
              <a:rPr lang="en-US" sz="1800" dirty="0"/>
              <a:t>AA program length 24-28 months (Master’s)</a:t>
            </a:r>
          </a:p>
          <a:p>
            <a:endParaRPr lang="en-US" sz="1800" dirty="0"/>
          </a:p>
          <a:p>
            <a:r>
              <a:rPr lang="en-US" sz="1800" dirty="0"/>
              <a:t>CRNA admissions requirements:  4 years of nursing education; a baccalaureate; RN licensure; minimum 1 year of ICU experience (average = 2-5 years) </a:t>
            </a:r>
          </a:p>
          <a:p>
            <a:r>
              <a:rPr lang="en-US" sz="1800" dirty="0"/>
              <a:t>AA admissions requirements:  Baccalaureate degree in the arts or sciences from an accredited institution.  No healthcare education or certification required. </a:t>
            </a:r>
          </a:p>
          <a:p>
            <a:endParaRPr lang="en-US" sz="1800" dirty="0"/>
          </a:p>
          <a:p>
            <a:r>
              <a:rPr lang="en-US" sz="1800" dirty="0"/>
              <a:t>CRNA clinical education:  During their education (nursing, ICU and anesthesia school), CRNAs will typically have acquired, on average, 12,593 (BSN,ICU,NAP) hours of clinical patient care experience.</a:t>
            </a:r>
          </a:p>
          <a:p>
            <a:r>
              <a:rPr lang="en-US" sz="1800" dirty="0"/>
              <a:t>AA clinical education:  2,000-2,700 hours during the AA program</a:t>
            </a:r>
          </a:p>
          <a:p>
            <a:endParaRPr lang="en-US" sz="1600" dirty="0"/>
          </a:p>
          <a:p>
            <a:endParaRPr lang="en-US" sz="1600" dirty="0"/>
          </a:p>
          <a:p>
            <a:endParaRPr lang="en-US" sz="1600" dirty="0"/>
          </a:p>
          <a:p>
            <a:endParaRPr lang="en-US" sz="1300" dirty="0"/>
          </a:p>
        </p:txBody>
      </p:sp>
    </p:spTree>
    <p:extLst>
      <p:ext uri="{BB962C8B-B14F-4D97-AF65-F5344CB8AC3E}">
        <p14:creationId xmlns:p14="http://schemas.microsoft.com/office/powerpoint/2010/main" val="904754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279B42-C532-4551-9FC5-C2E0AEEEDCF5}"/>
              </a:ext>
            </a:extLst>
          </p:cNvPr>
          <p:cNvSpPr>
            <a:spLocks noGrp="1"/>
          </p:cNvSpPr>
          <p:nvPr>
            <p:ph type="title"/>
          </p:nvPr>
        </p:nvSpPr>
        <p:spPr>
          <a:xfrm>
            <a:off x="838200" y="963877"/>
            <a:ext cx="3494362" cy="4930246"/>
          </a:xfrm>
        </p:spPr>
        <p:txBody>
          <a:bodyPr>
            <a:normAutofit/>
          </a:bodyPr>
          <a:lstStyle/>
          <a:p>
            <a:pPr algn="ctr"/>
            <a:r>
              <a:rPr lang="en-US" b="1" dirty="0">
                <a:solidFill>
                  <a:schemeClr val="accent1"/>
                </a:solidFill>
              </a:rPr>
              <a:t>Comparison of CRNAs and AAs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287886C-13B2-48F0-8B2B-E4B462BBD948}"/>
              </a:ext>
            </a:extLst>
          </p:cNvPr>
          <p:cNvSpPr>
            <a:spLocks noGrp="1"/>
          </p:cNvSpPr>
          <p:nvPr>
            <p:ph idx="1"/>
          </p:nvPr>
        </p:nvSpPr>
        <p:spPr>
          <a:xfrm>
            <a:off x="4912614" y="518562"/>
            <a:ext cx="6377769" cy="6217919"/>
          </a:xfrm>
        </p:spPr>
        <p:txBody>
          <a:bodyPr anchor="ctr">
            <a:normAutofit lnSpcReduction="10000"/>
          </a:bodyPr>
          <a:lstStyle/>
          <a:p>
            <a:endParaRPr lang="en-US" sz="1800" dirty="0"/>
          </a:p>
          <a:p>
            <a:r>
              <a:rPr lang="en-US" sz="2000" dirty="0"/>
              <a:t>No peer-reviewed studies on the safety and quality of care of AA practice or AA anesthesia outcomes.  </a:t>
            </a:r>
          </a:p>
          <a:p>
            <a:r>
              <a:rPr lang="en-US" sz="2000" dirty="0"/>
              <a:t>In contrast there are many landmark studies on the excellent, safe anesthesia care that CRNAs provide. </a:t>
            </a:r>
          </a:p>
          <a:p>
            <a:r>
              <a:rPr lang="en-US" sz="2000" dirty="0"/>
              <a:t>In May 2013, the CMS clarified and confirmed that AAs are prohibited from billing Medicare for non-medically directed services (billing code QZ).  CRNAs can bill QZ. </a:t>
            </a:r>
          </a:p>
          <a:p>
            <a:pPr marL="0" indent="0" algn="ctr">
              <a:buNone/>
            </a:pPr>
            <a:endParaRPr lang="en-US" sz="2000" dirty="0"/>
          </a:p>
          <a:p>
            <a:pPr marL="0" indent="0" algn="ctr">
              <a:buNone/>
            </a:pPr>
            <a:r>
              <a:rPr lang="en-US" b="1" dirty="0"/>
              <a:t>Summary</a:t>
            </a:r>
          </a:p>
          <a:p>
            <a:pPr marL="0" indent="0">
              <a:buNone/>
            </a:pPr>
            <a:endParaRPr lang="en-US" sz="2000" dirty="0"/>
          </a:p>
          <a:p>
            <a:pPr marL="0" indent="0">
              <a:buNone/>
            </a:pPr>
            <a:r>
              <a:rPr lang="en-US" sz="2400" b="1" dirty="0"/>
              <a:t>CRNAs are better prepared and can work independently without an MDA and AAs cannot.  </a:t>
            </a:r>
          </a:p>
          <a:p>
            <a:pPr marL="0" indent="0">
              <a:buNone/>
            </a:pPr>
            <a:r>
              <a:rPr lang="en-US" sz="2400" b="1" dirty="0"/>
              <a:t>CRNAs are the most cost-effective billing QZ without medical direction.  </a:t>
            </a:r>
          </a:p>
          <a:p>
            <a:pPr marL="0" indent="0">
              <a:buNone/>
            </a:pPr>
            <a:r>
              <a:rPr lang="en-US" sz="2400" b="1" dirty="0"/>
              <a:t>AAs require medical direction therefore requiring 2 anesthesia providers increasing the costs of anesthesia.  </a:t>
            </a:r>
          </a:p>
          <a:p>
            <a:pPr marL="0" indent="0">
              <a:buNone/>
            </a:pPr>
            <a:endParaRPr lang="en-US" sz="2400" b="1" dirty="0"/>
          </a:p>
          <a:p>
            <a:endParaRPr lang="en-US" sz="1900" dirty="0"/>
          </a:p>
        </p:txBody>
      </p:sp>
    </p:spTree>
    <p:extLst>
      <p:ext uri="{BB962C8B-B14F-4D97-AF65-F5344CB8AC3E}">
        <p14:creationId xmlns:p14="http://schemas.microsoft.com/office/powerpoint/2010/main" val="3357590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D7AF1-3D2C-4F8F-AC8A-E873E44F5DA7}"/>
              </a:ext>
            </a:extLst>
          </p:cNvPr>
          <p:cNvSpPr>
            <a:spLocks noGrp="1"/>
          </p:cNvSpPr>
          <p:nvPr>
            <p:ph type="title"/>
          </p:nvPr>
        </p:nvSpPr>
        <p:spPr>
          <a:xfrm>
            <a:off x="1913468" y="365125"/>
            <a:ext cx="9440332" cy="1325563"/>
          </a:xfrm>
        </p:spPr>
        <p:txBody>
          <a:bodyPr>
            <a:normAutofit/>
          </a:bodyPr>
          <a:lstStyle/>
          <a:p>
            <a:r>
              <a:rPr lang="en-US" sz="5400" b="1" dirty="0"/>
              <a:t>References</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arker">
            <a:extLst>
              <a:ext uri="{FF2B5EF4-FFF2-40B4-BE49-F238E27FC236}">
                <a16:creationId xmlns:a16="http://schemas.microsoft.com/office/drawing/2014/main" id="{891DC66E-E509-4A18-8877-46CD67EB62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C9740ADF-2467-4BAD-81E8-B843C478680B}"/>
              </a:ext>
            </a:extLst>
          </p:cNvPr>
          <p:cNvSpPr>
            <a:spLocks noGrp="1"/>
          </p:cNvSpPr>
          <p:nvPr>
            <p:ph idx="1"/>
          </p:nvPr>
        </p:nvSpPr>
        <p:spPr>
          <a:xfrm>
            <a:off x="838200" y="1552074"/>
            <a:ext cx="10515599" cy="5185609"/>
          </a:xfrm>
        </p:spPr>
        <p:txBody>
          <a:bodyPr>
            <a:normAutofit/>
          </a:bodyPr>
          <a:lstStyle/>
          <a:p>
            <a:r>
              <a:rPr lang="en-US" sz="2000" dirty="0">
                <a:hlinkClick r:id="rId4"/>
              </a:rPr>
              <a:t>https://sos.ga.gov/PLB/acrobat/Forms/38%20Reference%20-%20Nurse%20Practice%20Act.pdf</a:t>
            </a:r>
            <a:endParaRPr lang="en-US" sz="2000" dirty="0"/>
          </a:p>
          <a:p>
            <a:r>
              <a:rPr lang="en-US" sz="2000" dirty="0">
                <a:hlinkClick r:id="rId5"/>
              </a:rPr>
              <a:t>https://medicalboard.georgia.gov/sites/medicalboard.georgia.gov/files/related_files/site_page/Medical%20Practice%20Act%202013.pdf</a:t>
            </a:r>
            <a:endParaRPr lang="en-US" sz="2000" dirty="0"/>
          </a:p>
          <a:p>
            <a:r>
              <a:rPr lang="en-US" sz="2000" dirty="0">
                <a:hlinkClick r:id="rId6"/>
              </a:rPr>
              <a:t>https://gbd.georgia.gov/laws-policies-rules</a:t>
            </a:r>
            <a:endParaRPr lang="en-US" sz="2000" dirty="0"/>
          </a:p>
          <a:p>
            <a:r>
              <a:rPr lang="en-US" sz="2000" dirty="0">
                <a:hlinkClick r:id="rId7"/>
              </a:rPr>
              <a:t>https://sos.ga.gov/plb/acrobat/Laws/19_Podiatry_43-35.pdf</a:t>
            </a:r>
            <a:endParaRPr lang="en-US" sz="2000" dirty="0"/>
          </a:p>
          <a:p>
            <a:r>
              <a:rPr lang="en-US" sz="2000" dirty="0">
                <a:hlinkClick r:id="rId8"/>
              </a:rPr>
              <a:t>https://www.aana.com/search?keyword=surgeon%20liability</a:t>
            </a:r>
            <a:endParaRPr lang="en-US" sz="2000" dirty="0"/>
          </a:p>
          <a:p>
            <a:r>
              <a:rPr lang="en-US" sz="2000" dirty="0">
                <a:hlinkClick r:id="rId9"/>
              </a:rPr>
              <a:t>https://www.anesthesiallc.com/about-abc/102-communique/past-issues/winter-2019/1182-an-update-on-the-company-model-and-other-anesthesia-kickback-schemes</a:t>
            </a:r>
            <a:endParaRPr lang="en-US" sz="2000" dirty="0"/>
          </a:p>
          <a:p>
            <a:r>
              <a:rPr lang="en-US" sz="2000" dirty="0">
                <a:hlinkClick r:id="rId10"/>
              </a:rPr>
              <a:t>https://www.aana.com/docs/default-source/practice-aana-com-web-documents-(all)/professional-practice-manual/quality-of-care-in-anesthesia.pdf?sfvrsn=500049b1_2</a:t>
            </a:r>
            <a:endParaRPr lang="en-US" sz="2000" dirty="0"/>
          </a:p>
          <a:p>
            <a:r>
              <a:rPr lang="en-US" sz="2000" dirty="0">
                <a:hlinkClick r:id="rId11"/>
              </a:rPr>
              <a:t>https://www.anesthesiafacts.com/?fbclid=IwAR0eIVddgMmg4V0ylRM4fdy7vaXqqivDkF9agAcM3tqpOr22pIDUv6eAN3Q</a:t>
            </a:r>
            <a:r>
              <a:rPr lang="en-US" sz="2000" dirty="0"/>
              <a:t> </a:t>
            </a:r>
          </a:p>
          <a:p>
            <a:r>
              <a:rPr lang="en-US" sz="2000" dirty="0">
                <a:hlinkClick r:id="rId12"/>
              </a:rPr>
              <a:t>https://www.aana.com/advocacy/state-government-affairs/sga-member-resources/anesthesiologist-assistants</a:t>
            </a:r>
            <a:r>
              <a:rPr lang="en-US" sz="2000" dirty="0"/>
              <a:t> </a:t>
            </a:r>
          </a:p>
          <a:p>
            <a:endParaRPr lang="en-US" sz="2000" dirty="0"/>
          </a:p>
          <a:p>
            <a:endParaRPr lang="en-US" sz="2200" dirty="0"/>
          </a:p>
          <a:p>
            <a:endParaRPr lang="en-US" sz="2200" dirty="0"/>
          </a:p>
          <a:p>
            <a:endParaRPr lang="en-US" sz="2200" dirty="0"/>
          </a:p>
          <a:p>
            <a:endParaRPr lang="en-US" sz="2200" dirty="0"/>
          </a:p>
        </p:txBody>
      </p:sp>
    </p:spTree>
    <p:extLst>
      <p:ext uri="{BB962C8B-B14F-4D97-AF65-F5344CB8AC3E}">
        <p14:creationId xmlns:p14="http://schemas.microsoft.com/office/powerpoint/2010/main" val="1442787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close up of a logo&#10;&#10;Description automatically generated">
            <a:extLst>
              <a:ext uri="{FF2B5EF4-FFF2-40B4-BE49-F238E27FC236}">
                <a16:creationId xmlns:a16="http://schemas.microsoft.com/office/drawing/2014/main" id="{E18AA5C0-6119-44C4-8656-6011D03907EE}"/>
              </a:ext>
            </a:extLst>
          </p:cNvPr>
          <p:cNvPicPr>
            <a:picLocks noGrp="1" noChangeAspect="1"/>
          </p:cNvPicPr>
          <p:nvPr>
            <p:ph idx="1"/>
          </p:nvPr>
        </p:nvPicPr>
        <p:blipFill rotWithShape="1">
          <a:blip r:embed="rId2"/>
          <a:srcRect t="23631" r="-1" b="15997"/>
          <a:stretch/>
        </p:blipFill>
        <p:spPr>
          <a:xfrm>
            <a:off x="320040" y="320040"/>
            <a:ext cx="11548872" cy="4462272"/>
          </a:xfrm>
          <a:prstGeom prst="rect">
            <a:avLst/>
          </a:prstGeom>
        </p:spPr>
      </p:pic>
      <p:sp>
        <p:nvSpPr>
          <p:cNvPr id="18" name="Rectangle 17">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4892040"/>
            <a:ext cx="11548872"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6B1725-1FF9-42E2-B2E7-A83DA05C062B}"/>
              </a:ext>
            </a:extLst>
          </p:cNvPr>
          <p:cNvSpPr>
            <a:spLocks noGrp="1"/>
          </p:cNvSpPr>
          <p:nvPr>
            <p:ph type="title"/>
          </p:nvPr>
        </p:nvSpPr>
        <p:spPr>
          <a:xfrm>
            <a:off x="4380588" y="5093208"/>
            <a:ext cx="6973204" cy="1261872"/>
          </a:xfrm>
        </p:spPr>
        <p:txBody>
          <a:bodyPr vert="horz" lIns="91440" tIns="45720" rIns="91440" bIns="45720" rtlCol="0" anchor="ctr">
            <a:normAutofit/>
          </a:bodyPr>
          <a:lstStyle/>
          <a:p>
            <a:r>
              <a:rPr lang="en-US" sz="1900" b="1" dirty="0">
                <a:solidFill>
                  <a:schemeClr val="bg1"/>
                </a:solidFill>
              </a:rPr>
              <a:t>Stephen D. Smith MA, CRNA, FAANA</a:t>
            </a:r>
            <a:br>
              <a:rPr lang="en-US" sz="1900" b="1" dirty="0">
                <a:solidFill>
                  <a:schemeClr val="bg1"/>
                </a:solidFill>
              </a:rPr>
            </a:br>
            <a:r>
              <a:rPr lang="en-US" sz="1900" b="1" dirty="0">
                <a:solidFill>
                  <a:schemeClr val="bg1"/>
                </a:solidFill>
              </a:rPr>
              <a:t>Georgia Anesthesia LLC</a:t>
            </a:r>
            <a:br>
              <a:rPr lang="en-US" sz="1900" b="1" dirty="0">
                <a:solidFill>
                  <a:schemeClr val="bg1"/>
                </a:solidFill>
              </a:rPr>
            </a:br>
            <a:r>
              <a:rPr lang="en-US" sz="1900" b="1" dirty="0">
                <a:solidFill>
                  <a:schemeClr val="bg1"/>
                </a:solidFill>
              </a:rPr>
              <a:t>404-429-8553</a:t>
            </a:r>
            <a:br>
              <a:rPr lang="en-US" sz="1900" b="1" dirty="0">
                <a:solidFill>
                  <a:schemeClr val="bg1"/>
                </a:solidFill>
              </a:rPr>
            </a:br>
            <a:r>
              <a:rPr lang="en-US" sz="1900" b="1" dirty="0">
                <a:solidFill>
                  <a:schemeClr val="bg1"/>
                </a:solidFill>
              </a:rPr>
              <a:t>steve@georgiaanesthesiallc.com</a:t>
            </a:r>
            <a:endParaRPr lang="en-US" sz="1900" u="sng" dirty="0">
              <a:solidFill>
                <a:schemeClr val="bg1"/>
              </a:solidFill>
            </a:endParaRPr>
          </a:p>
        </p:txBody>
      </p:sp>
      <p:cxnSp>
        <p:nvCxnSpPr>
          <p:cNvPr id="20" name="Straight Connector 19">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059936"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481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B74B59F-BFFF-4527-BEA8-83E7388C202F}"/>
              </a:ext>
            </a:extLst>
          </p:cNvPr>
          <p:cNvPicPr>
            <a:picLocks noGrp="1" noChangeAspect="1"/>
          </p:cNvPicPr>
          <p:nvPr>
            <p:ph idx="1"/>
          </p:nvPr>
        </p:nvPicPr>
        <p:blipFill rotWithShape="1">
          <a:blip r:embed="rId2"/>
          <a:srcRect r="134" b="1"/>
          <a:stretch/>
        </p:blipFill>
        <p:spPr>
          <a:xfrm>
            <a:off x="20" y="-1"/>
            <a:ext cx="12191980" cy="4394997"/>
          </a:xfrm>
          <a:prstGeom prst="rect">
            <a:avLst/>
          </a:prstGeom>
        </p:spPr>
      </p:pic>
      <p:sp>
        <p:nvSpPr>
          <p:cNvPr id="9" name="Freeform: Shape 8">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A3CEEFA-A897-49C1-96EE-39D61AAB141B}"/>
              </a:ext>
            </a:extLst>
          </p:cNvPr>
          <p:cNvSpPr>
            <a:spLocks noGrp="1"/>
          </p:cNvSpPr>
          <p:nvPr>
            <p:ph type="title"/>
          </p:nvPr>
        </p:nvSpPr>
        <p:spPr>
          <a:xfrm>
            <a:off x="841248" y="4858247"/>
            <a:ext cx="6982834" cy="1026435"/>
          </a:xfrm>
        </p:spPr>
        <p:txBody>
          <a:bodyPr vert="horz" lIns="91440" tIns="45720" rIns="91440" bIns="45720" rtlCol="0" anchor="b">
            <a:normAutofit/>
          </a:bodyPr>
          <a:lstStyle/>
          <a:p>
            <a:pPr algn="ctr"/>
            <a:r>
              <a:rPr lang="en-US" sz="6600" b="1" dirty="0">
                <a:solidFill>
                  <a:srgbClr val="FFFFFF"/>
                </a:solidFill>
              </a:rPr>
              <a:t>Questions</a:t>
            </a:r>
          </a:p>
        </p:txBody>
      </p:sp>
    </p:spTree>
    <p:extLst>
      <p:ext uri="{BB962C8B-B14F-4D97-AF65-F5344CB8AC3E}">
        <p14:creationId xmlns:p14="http://schemas.microsoft.com/office/powerpoint/2010/main" val="237659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8A07A96-D454-4DCD-A193-3D1C17F2BCFB}"/>
              </a:ext>
            </a:extLst>
          </p:cNvPr>
          <p:cNvSpPr>
            <a:spLocks noGrp="1"/>
          </p:cNvSpPr>
          <p:nvPr>
            <p:ph type="title"/>
          </p:nvPr>
        </p:nvSpPr>
        <p:spPr>
          <a:xfrm>
            <a:off x="731520" y="731520"/>
            <a:ext cx="6089904" cy="1426464"/>
          </a:xfrm>
        </p:spPr>
        <p:txBody>
          <a:bodyPr>
            <a:normAutofit/>
          </a:bodyPr>
          <a:lstStyle/>
          <a:p>
            <a:pPr algn="ctr"/>
            <a:r>
              <a:rPr lang="en-US" b="1" dirty="0">
                <a:solidFill>
                  <a:srgbClr val="FFFFFF"/>
                </a:solidFill>
              </a:rPr>
              <a:t>Laws Governing CRNA Practice in Georgia</a:t>
            </a:r>
          </a:p>
        </p:txBody>
      </p:sp>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57DC78-A81E-4851-86DC-063BE94CD4CA}"/>
              </a:ext>
            </a:extLst>
          </p:cNvPr>
          <p:cNvSpPr>
            <a:spLocks noGrp="1"/>
          </p:cNvSpPr>
          <p:nvPr>
            <p:ph idx="1"/>
          </p:nvPr>
        </p:nvSpPr>
        <p:spPr>
          <a:xfrm>
            <a:off x="789456" y="2609331"/>
            <a:ext cx="10597729" cy="4158432"/>
          </a:xfrm>
        </p:spPr>
        <p:txBody>
          <a:bodyPr anchor="ctr">
            <a:normAutofit/>
          </a:bodyPr>
          <a:lstStyle/>
          <a:p>
            <a:r>
              <a:rPr lang="en-US" dirty="0"/>
              <a:t>Georgia Registered Professional Nurse Practice Act</a:t>
            </a:r>
          </a:p>
          <a:p>
            <a:endParaRPr lang="en-US" dirty="0"/>
          </a:p>
          <a:p>
            <a:r>
              <a:rPr lang="en-US" dirty="0"/>
              <a:t>Medical Practice Act</a:t>
            </a:r>
          </a:p>
          <a:p>
            <a:endParaRPr lang="en-US" dirty="0"/>
          </a:p>
          <a:p>
            <a:r>
              <a:rPr lang="en-US" dirty="0"/>
              <a:t>Dental Practice Act</a:t>
            </a:r>
          </a:p>
          <a:p>
            <a:pPr>
              <a:buNone/>
            </a:pPr>
            <a:endParaRPr lang="en-US" dirty="0"/>
          </a:p>
          <a:p>
            <a:r>
              <a:rPr lang="en-US" dirty="0"/>
              <a:t>Georgia Podiatry Practice Act</a:t>
            </a:r>
          </a:p>
          <a:p>
            <a:endParaRPr lang="en-US" sz="2500" dirty="0"/>
          </a:p>
        </p:txBody>
      </p:sp>
    </p:spTree>
    <p:extLst>
      <p:ext uri="{BB962C8B-B14F-4D97-AF65-F5344CB8AC3E}">
        <p14:creationId xmlns:p14="http://schemas.microsoft.com/office/powerpoint/2010/main" val="256884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6EF8D-22F0-4FB3-A665-2E99B7F37FE8}"/>
              </a:ext>
            </a:extLst>
          </p:cNvPr>
          <p:cNvSpPr>
            <a:spLocks noGrp="1"/>
          </p:cNvSpPr>
          <p:nvPr>
            <p:ph type="title"/>
          </p:nvPr>
        </p:nvSpPr>
        <p:spPr>
          <a:xfrm>
            <a:off x="1913468" y="365125"/>
            <a:ext cx="9440332" cy="1325563"/>
          </a:xfrm>
        </p:spPr>
        <p:txBody>
          <a:bodyPr>
            <a:normAutofit/>
          </a:bodyPr>
          <a:lstStyle/>
          <a:p>
            <a:r>
              <a:rPr lang="en-US" b="1" dirty="0">
                <a:solidFill>
                  <a:schemeClr val="accent1"/>
                </a:solidFill>
              </a:rPr>
              <a:t>You Must Know Your State Laws!</a:t>
            </a:r>
            <a:br>
              <a:rPr lang="en-US" b="1" dirty="0">
                <a:solidFill>
                  <a:schemeClr val="accent1"/>
                </a:solidFill>
              </a:rPr>
            </a:br>
            <a:endParaRPr lang="en-US" dirty="0">
              <a:solidFill>
                <a:schemeClr val="accent1"/>
              </a:solidFill>
            </a:endParaRPr>
          </a:p>
        </p:txBody>
      </p:sp>
      <p:pic>
        <p:nvPicPr>
          <p:cNvPr id="7" name="Graphic 6" descr="Doctor">
            <a:extLst>
              <a:ext uri="{FF2B5EF4-FFF2-40B4-BE49-F238E27FC236}">
                <a16:creationId xmlns:a16="http://schemas.microsoft.com/office/drawing/2014/main" id="{76B9FD18-4562-49B1-9491-A08839E8340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1ED51894-DB5F-485D-A4A2-7AE75F42ED2D}"/>
              </a:ext>
            </a:extLst>
          </p:cNvPr>
          <p:cNvSpPr>
            <a:spLocks noGrp="1"/>
          </p:cNvSpPr>
          <p:nvPr>
            <p:ph idx="1"/>
          </p:nvPr>
        </p:nvSpPr>
        <p:spPr>
          <a:xfrm>
            <a:off x="838200" y="1825625"/>
            <a:ext cx="10515600" cy="4351338"/>
          </a:xfrm>
        </p:spPr>
        <p:txBody>
          <a:bodyPr>
            <a:normAutofit/>
          </a:bodyPr>
          <a:lstStyle/>
          <a:p>
            <a:r>
              <a:rPr lang="en-US" b="1" dirty="0"/>
              <a:t>Nurse Practice Act </a:t>
            </a:r>
            <a:r>
              <a:rPr lang="en-US" dirty="0"/>
              <a:t>– Anesthesia may be administered under the direction and responsibility of a duly licensed physician (MD or DO).</a:t>
            </a:r>
          </a:p>
          <a:p>
            <a:r>
              <a:rPr lang="en-US" b="1" dirty="0"/>
              <a:t>Medical Practice Act </a:t>
            </a:r>
            <a:r>
              <a:rPr lang="en-US" dirty="0"/>
              <a:t>– This has to do with protocol language, one for prescriptive authority and one that does not contain this language.</a:t>
            </a:r>
          </a:p>
          <a:p>
            <a:r>
              <a:rPr lang="en-US" b="1" dirty="0"/>
              <a:t>Dental Practice Act </a:t>
            </a:r>
            <a:r>
              <a:rPr lang="en-US" dirty="0"/>
              <a:t>– CRNAs can give IV sedation if the dentist has an IV conscious sedation permit and general anesthesia if they have a general anesthesia permit which requires 1 year’s training in anesthesia, or they are an oral surgeon.</a:t>
            </a:r>
          </a:p>
          <a:p>
            <a:r>
              <a:rPr lang="en-US" b="1" dirty="0"/>
              <a:t>Podiatry Act </a:t>
            </a:r>
            <a:r>
              <a:rPr lang="en-US" dirty="0"/>
              <a:t>– We can give IV sedation but not general anesthesia.  It’s a bit ambiguous but we practice in the capacity of an RN. </a:t>
            </a:r>
          </a:p>
        </p:txBody>
      </p:sp>
    </p:spTree>
    <p:extLst>
      <p:ext uri="{BB962C8B-B14F-4D97-AF65-F5344CB8AC3E}">
        <p14:creationId xmlns:p14="http://schemas.microsoft.com/office/powerpoint/2010/main" val="1574984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72D53-DB0D-42A2-A736-64C68B9358BE}"/>
              </a:ext>
            </a:extLst>
          </p:cNvPr>
          <p:cNvSpPr>
            <a:spLocks noGrp="1"/>
          </p:cNvSpPr>
          <p:nvPr>
            <p:ph type="title"/>
          </p:nvPr>
        </p:nvSpPr>
        <p:spPr>
          <a:xfrm>
            <a:off x="1913468" y="365125"/>
            <a:ext cx="9440332" cy="1325563"/>
          </a:xfrm>
        </p:spPr>
        <p:txBody>
          <a:bodyPr>
            <a:normAutofit/>
          </a:bodyPr>
          <a:lstStyle/>
          <a:p>
            <a:r>
              <a:rPr lang="en-US" b="1" dirty="0">
                <a:solidFill>
                  <a:schemeClr val="accent1"/>
                </a:solidFill>
              </a:rPr>
              <a:t>Georgia Registered Professional Nurse Practice Act</a:t>
            </a:r>
          </a:p>
        </p:txBody>
      </p:sp>
      <p:pic>
        <p:nvPicPr>
          <p:cNvPr id="7" name="Graphic 6" descr="Doctor">
            <a:extLst>
              <a:ext uri="{FF2B5EF4-FFF2-40B4-BE49-F238E27FC236}">
                <a16:creationId xmlns:a16="http://schemas.microsoft.com/office/drawing/2014/main" id="{B01FBE9F-7C3B-4270-BFCA-ECABFEE7EF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4FBBF9BE-1592-41E9-B1CB-825019D7351B}"/>
              </a:ext>
            </a:extLst>
          </p:cNvPr>
          <p:cNvSpPr>
            <a:spLocks noGrp="1"/>
          </p:cNvSpPr>
          <p:nvPr>
            <p:ph idx="1"/>
          </p:nvPr>
        </p:nvSpPr>
        <p:spPr>
          <a:xfrm>
            <a:off x="838200" y="1485106"/>
            <a:ext cx="10515600" cy="5372893"/>
          </a:xfrm>
        </p:spPr>
        <p:txBody>
          <a:bodyPr>
            <a:normAutofit fontScale="92500" lnSpcReduction="20000"/>
          </a:bodyPr>
          <a:lstStyle/>
          <a:p>
            <a:pPr marL="365760" lvl="0" indent="-256032">
              <a:spcBef>
                <a:spcPts val="400"/>
              </a:spcBef>
              <a:buClr>
                <a:srgbClr val="2DA2BF"/>
              </a:buClr>
              <a:buSzPct val="68000"/>
              <a:buFont typeface="Wingdings 3"/>
              <a:buChar char=""/>
              <a:defRPr/>
            </a:pPr>
            <a:endParaRPr lang="en-US" sz="1800" dirty="0">
              <a:latin typeface="Lucida Sans Unicode"/>
            </a:endParaRPr>
          </a:p>
          <a:p>
            <a:pPr marL="365760" lvl="0" indent="-256032">
              <a:spcBef>
                <a:spcPts val="400"/>
              </a:spcBef>
              <a:buClr>
                <a:srgbClr val="2DA2BF"/>
              </a:buClr>
              <a:buSzPct val="68000"/>
              <a:buFont typeface="Wingdings 3"/>
              <a:buChar char=""/>
              <a:defRPr/>
            </a:pPr>
            <a:endParaRPr lang="en-US" sz="1800" dirty="0">
              <a:latin typeface="Lucida Sans Unicode"/>
            </a:endParaRPr>
          </a:p>
          <a:p>
            <a:pPr marL="109728" lvl="0" indent="0">
              <a:spcBef>
                <a:spcPts val="400"/>
              </a:spcBef>
              <a:buClr>
                <a:srgbClr val="2DA2BF"/>
              </a:buClr>
              <a:buSzPct val="68000"/>
              <a:buNone/>
              <a:defRPr/>
            </a:pPr>
            <a:r>
              <a:rPr lang="en-US" sz="2400" dirty="0">
                <a:latin typeface="Lucida Sans Unicode"/>
              </a:rPr>
              <a:t>OCGA 43-26-3 Definitions – “Advanced nursing practice” includes nurse midwives, nurse practitioners, CRNAs, and clinical nurse specialists in psychiatric/mental health.  “Advanced practice registered nurse” (APRNs) hold a master’s degree or other graduate degree from an approved nursing education program and national board certification in his or her area of specialty.  </a:t>
            </a:r>
          </a:p>
          <a:p>
            <a:pPr marL="109728" indent="0">
              <a:spcBef>
                <a:spcPts val="400"/>
              </a:spcBef>
              <a:buClr>
                <a:srgbClr val="2DA2BF"/>
              </a:buClr>
              <a:buSzPct val="68000"/>
              <a:buNone/>
              <a:defRPr/>
            </a:pPr>
            <a:endParaRPr lang="en-US" sz="2400" dirty="0">
              <a:latin typeface="Lucida Sans Unicode"/>
            </a:endParaRPr>
          </a:p>
          <a:p>
            <a:pPr marL="109728" lvl="0" indent="0">
              <a:spcBef>
                <a:spcPts val="400"/>
              </a:spcBef>
              <a:buClr>
                <a:srgbClr val="2DA2BF"/>
              </a:buClr>
              <a:buSzPct val="68000"/>
              <a:buNone/>
              <a:defRPr/>
            </a:pPr>
            <a:r>
              <a:rPr lang="en-US" sz="2400" dirty="0">
                <a:latin typeface="Lucida Sans Unicode"/>
              </a:rPr>
              <a:t>OCGA 43-26-11.1 – Anesthesia may be administered by a CRNA provided that such anesthesia is administered under the direction and responsibility of a duly licensed physician (MD or DO).  The CRNA must practice in accordance with Board-approved AANAs current </a:t>
            </a:r>
            <a:r>
              <a:rPr lang="en-US" sz="2400" i="1" dirty="0">
                <a:latin typeface="Lucida Sans Unicode"/>
              </a:rPr>
              <a:t>Guidelines and Standards for Nurse Anesthesia Practice.</a:t>
            </a:r>
          </a:p>
          <a:p>
            <a:pPr marL="109728" indent="0">
              <a:spcBef>
                <a:spcPts val="400"/>
              </a:spcBef>
              <a:buClr>
                <a:srgbClr val="2DA2BF"/>
              </a:buClr>
              <a:buSzPct val="68000"/>
              <a:buNone/>
              <a:defRPr/>
            </a:pPr>
            <a:endParaRPr lang="en-US" sz="2400" dirty="0">
              <a:latin typeface="Lucida Sans Unicode"/>
            </a:endParaRPr>
          </a:p>
          <a:p>
            <a:pPr marL="109728" lvl="0" indent="0">
              <a:spcBef>
                <a:spcPts val="400"/>
              </a:spcBef>
              <a:buClr>
                <a:srgbClr val="2DA2BF"/>
              </a:buClr>
              <a:buSzPct val="68000"/>
              <a:buNone/>
              <a:defRPr/>
            </a:pPr>
            <a:r>
              <a:rPr lang="en-US" sz="2400" b="1" dirty="0">
                <a:latin typeface="Lucida Sans Unicode"/>
              </a:rPr>
              <a:t>So according to Georgia state law, there is no requirement that the physician provide direct or onsite direction.</a:t>
            </a:r>
          </a:p>
          <a:p>
            <a:pPr marL="109728" lvl="0" indent="0">
              <a:spcBef>
                <a:spcPts val="400"/>
              </a:spcBef>
              <a:buClr>
                <a:srgbClr val="2DA2BF"/>
              </a:buClr>
              <a:buSzPct val="68000"/>
              <a:buNone/>
              <a:defRPr/>
            </a:pPr>
            <a:r>
              <a:rPr lang="en-US" sz="2400" b="1" dirty="0">
                <a:latin typeface="Lucida Sans Unicode"/>
              </a:rPr>
              <a:t>With Medicare part A (cop and cfc) it does require direct supervision of an anesthesiologist or the operating practitioner unless you are an opt out state, which Georgia is not.  To date, 25 states and Guam have opted out of the federal physician supervision requirement. </a:t>
            </a:r>
            <a:endParaRPr lang="en-US" sz="2400" b="1" i="1" u="sng" dirty="0">
              <a:latin typeface="Lucida Sans Unicode"/>
            </a:endParaRPr>
          </a:p>
          <a:p>
            <a:endParaRPr lang="en-US" sz="1800" dirty="0"/>
          </a:p>
        </p:txBody>
      </p:sp>
    </p:spTree>
    <p:extLst>
      <p:ext uri="{BB962C8B-B14F-4D97-AF65-F5344CB8AC3E}">
        <p14:creationId xmlns:p14="http://schemas.microsoft.com/office/powerpoint/2010/main" val="354501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85C8-42AE-4DF5-96C5-6DCF3A3D5CE9}"/>
              </a:ext>
            </a:extLst>
          </p:cNvPr>
          <p:cNvSpPr>
            <a:spLocks noGrp="1"/>
          </p:cNvSpPr>
          <p:nvPr>
            <p:ph type="title"/>
          </p:nvPr>
        </p:nvSpPr>
        <p:spPr>
          <a:xfrm>
            <a:off x="1913468" y="365125"/>
            <a:ext cx="9440332" cy="1325563"/>
          </a:xfrm>
        </p:spPr>
        <p:txBody>
          <a:bodyPr>
            <a:normAutofit/>
          </a:bodyPr>
          <a:lstStyle/>
          <a:p>
            <a:r>
              <a:rPr lang="en-US" dirty="0"/>
              <a:t> </a:t>
            </a:r>
            <a:r>
              <a:rPr lang="en-US" b="1" dirty="0">
                <a:solidFill>
                  <a:schemeClr val="accent1"/>
                </a:solidFill>
              </a:rPr>
              <a:t>Medical Practice Act</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keleton">
            <a:extLst>
              <a:ext uri="{FF2B5EF4-FFF2-40B4-BE49-F238E27FC236}">
                <a16:creationId xmlns:a16="http://schemas.microsoft.com/office/drawing/2014/main" id="{DC0F0310-7962-4CBA-93E6-85A9574290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9D24AE4B-6DBB-4F32-BDF5-3329884AD5E5}"/>
              </a:ext>
            </a:extLst>
          </p:cNvPr>
          <p:cNvSpPr>
            <a:spLocks noGrp="1"/>
          </p:cNvSpPr>
          <p:nvPr>
            <p:ph idx="1"/>
          </p:nvPr>
        </p:nvSpPr>
        <p:spPr>
          <a:xfrm>
            <a:off x="838200" y="1825625"/>
            <a:ext cx="10515600" cy="4351338"/>
          </a:xfrm>
        </p:spPr>
        <p:txBody>
          <a:bodyPr>
            <a:normAutofit/>
          </a:bodyPr>
          <a:lstStyle/>
          <a:p>
            <a:pPr marL="109728" lvl="0" indent="0">
              <a:spcBef>
                <a:spcPts val="400"/>
              </a:spcBef>
              <a:buClr>
                <a:srgbClr val="2DA2BF"/>
              </a:buClr>
              <a:buSzPct val="68000"/>
              <a:buNone/>
              <a:defRPr/>
            </a:pPr>
            <a:r>
              <a:rPr lang="en-US" sz="2400" dirty="0">
                <a:latin typeface="Lucida Sans Unicode"/>
              </a:rPr>
              <a:t>OCGA 43-34-23 – There are two sections of the Medical Practice Act that apply to APRNs – both relate to protocols.  The first is OCGA 43-34-23 which applies to all APRNs, including CRNAs.  CRNAs utilize this provision.  This section does not have any guidelines or requirements spelled out regarding the protocol.  </a:t>
            </a:r>
          </a:p>
          <a:p>
            <a:pPr marL="109728" lvl="0" indent="0">
              <a:spcBef>
                <a:spcPts val="400"/>
              </a:spcBef>
              <a:buClr>
                <a:srgbClr val="2DA2BF"/>
              </a:buClr>
              <a:buSzPct val="68000"/>
              <a:buNone/>
              <a:defRPr/>
            </a:pPr>
            <a:r>
              <a:rPr lang="en-US" sz="2400" b="1" dirty="0">
                <a:solidFill>
                  <a:srgbClr val="FF0000"/>
                </a:solidFill>
                <a:latin typeface="Lucida Sans Unicode"/>
              </a:rPr>
              <a:t>We must protect this act.  It is critical to our practice.</a:t>
            </a:r>
          </a:p>
          <a:p>
            <a:pPr marL="109728" lvl="0" indent="0">
              <a:spcBef>
                <a:spcPts val="400"/>
              </a:spcBef>
              <a:buClr>
                <a:srgbClr val="2DA2BF"/>
              </a:buClr>
              <a:buSzPct val="68000"/>
              <a:buNone/>
              <a:defRPr/>
            </a:pPr>
            <a:endParaRPr lang="en-US" sz="2400" b="1" dirty="0">
              <a:latin typeface="Lucida Sans Unicode"/>
            </a:endParaRPr>
          </a:p>
          <a:p>
            <a:pPr marL="109728" lvl="0" indent="0">
              <a:spcBef>
                <a:spcPts val="400"/>
              </a:spcBef>
              <a:buClr>
                <a:srgbClr val="2DA2BF"/>
              </a:buClr>
              <a:buSzPct val="68000"/>
              <a:buNone/>
              <a:defRPr/>
            </a:pPr>
            <a:r>
              <a:rPr lang="en-US" sz="2400" dirty="0">
                <a:latin typeface="Lucida Sans Unicode"/>
              </a:rPr>
              <a:t>OCGA 43-34-25 – This applies to all APRNs other than CRNAs and is the prescriptive authority law which CRNAs were specifically and voluntarily excluded from.  </a:t>
            </a:r>
            <a:r>
              <a:rPr lang="en-US" sz="2400" dirty="0">
                <a:solidFill>
                  <a:srgbClr val="FF0000"/>
                </a:solidFill>
                <a:latin typeface="Lucida Sans Unicode"/>
              </a:rPr>
              <a:t>Why?  This protocol must be signed by a delegating physician who is in a comparable specialty as the APRN.</a:t>
            </a:r>
          </a:p>
          <a:p>
            <a:endParaRPr lang="en-US" sz="2400" dirty="0"/>
          </a:p>
        </p:txBody>
      </p:sp>
    </p:spTree>
    <p:extLst>
      <p:ext uri="{BB962C8B-B14F-4D97-AF65-F5344CB8AC3E}">
        <p14:creationId xmlns:p14="http://schemas.microsoft.com/office/powerpoint/2010/main" val="2760341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DA412-CD0C-4262-9EF9-2BD0D2EA3240}"/>
              </a:ext>
            </a:extLst>
          </p:cNvPr>
          <p:cNvSpPr>
            <a:spLocks noGrp="1"/>
          </p:cNvSpPr>
          <p:nvPr>
            <p:ph type="title"/>
          </p:nvPr>
        </p:nvSpPr>
        <p:spPr>
          <a:xfrm>
            <a:off x="1913468" y="365125"/>
            <a:ext cx="9440332" cy="1325563"/>
          </a:xfrm>
        </p:spPr>
        <p:txBody>
          <a:bodyPr>
            <a:normAutofit/>
          </a:bodyPr>
          <a:lstStyle/>
          <a:p>
            <a:r>
              <a:rPr lang="en-US" b="1" dirty="0">
                <a:solidFill>
                  <a:schemeClr val="accent1"/>
                </a:solidFill>
              </a:rPr>
              <a:t>Dental Practice Act</a:t>
            </a:r>
          </a:p>
        </p:txBody>
      </p:sp>
      <p:sp>
        <p:nvSpPr>
          <p:cNvPr id="10" name="Rectangle 9">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octor">
            <a:extLst>
              <a:ext uri="{FF2B5EF4-FFF2-40B4-BE49-F238E27FC236}">
                <a16:creationId xmlns:a16="http://schemas.microsoft.com/office/drawing/2014/main" id="{3758E462-BCFD-496F-9C56-908166DDD7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7C469844-AC45-455A-8F2D-930862BC5555}"/>
              </a:ext>
            </a:extLst>
          </p:cNvPr>
          <p:cNvSpPr>
            <a:spLocks noGrp="1"/>
          </p:cNvSpPr>
          <p:nvPr>
            <p:ph idx="1"/>
          </p:nvPr>
        </p:nvSpPr>
        <p:spPr>
          <a:xfrm>
            <a:off x="838200" y="1825625"/>
            <a:ext cx="10515600" cy="4351338"/>
          </a:xfrm>
        </p:spPr>
        <p:txBody>
          <a:bodyPr>
            <a:normAutofit/>
          </a:bodyPr>
          <a:lstStyle/>
          <a:p>
            <a:pPr marL="109537" lvl="0" indent="0" fontAlgn="base">
              <a:spcBef>
                <a:spcPts val="400"/>
              </a:spcBef>
              <a:spcAft>
                <a:spcPct val="0"/>
              </a:spcAft>
              <a:buClr>
                <a:srgbClr val="2DA2BF"/>
              </a:buClr>
              <a:buSzPct val="68000"/>
              <a:buNone/>
            </a:pPr>
            <a:r>
              <a:rPr lang="en-US" dirty="0">
                <a:latin typeface="Lucida Sans Unicode"/>
              </a:rPr>
              <a:t>OCGA 43-11-21 – Can only provide sedation for a dentist who is duly permitted. (IV Conscious Sedation Permit)</a:t>
            </a:r>
          </a:p>
          <a:p>
            <a:pPr marL="109537" indent="0" fontAlgn="base">
              <a:spcBef>
                <a:spcPts val="400"/>
              </a:spcBef>
              <a:spcAft>
                <a:spcPct val="0"/>
              </a:spcAft>
              <a:buClr>
                <a:srgbClr val="2DA2BF"/>
              </a:buClr>
              <a:buSzPct val="68000"/>
              <a:buNone/>
            </a:pPr>
            <a:endParaRPr lang="en-US" dirty="0">
              <a:latin typeface="Lucida Sans Unicode"/>
            </a:endParaRPr>
          </a:p>
          <a:p>
            <a:pPr marL="109537" lvl="0" indent="0" fontAlgn="base">
              <a:spcBef>
                <a:spcPts val="400"/>
              </a:spcBef>
              <a:spcAft>
                <a:spcPct val="0"/>
              </a:spcAft>
              <a:buClr>
                <a:srgbClr val="2DA2BF"/>
              </a:buClr>
              <a:buSzPct val="68000"/>
              <a:buNone/>
            </a:pPr>
            <a:endParaRPr lang="en-US" dirty="0">
              <a:latin typeface="Lucida Sans Unicode"/>
            </a:endParaRPr>
          </a:p>
          <a:p>
            <a:pPr marL="109537" lvl="0" indent="0" fontAlgn="base">
              <a:spcBef>
                <a:spcPts val="400"/>
              </a:spcBef>
              <a:spcAft>
                <a:spcPct val="0"/>
              </a:spcAft>
              <a:buClr>
                <a:srgbClr val="2DA2BF"/>
              </a:buClr>
              <a:buSzPct val="68000"/>
              <a:buNone/>
            </a:pPr>
            <a:r>
              <a:rPr lang="en-US" dirty="0">
                <a:latin typeface="Lucida Sans Unicode"/>
              </a:rPr>
              <a:t>OCGA 43-11-21.1 – Can only provide general anesthesia for a dentist who completed a minimum of one year of advanced training in anesthesiology or is a Board Certified Oral and Maxillofacial Surgeon.</a:t>
            </a:r>
          </a:p>
          <a:p>
            <a:endParaRPr lang="en-US" dirty="0"/>
          </a:p>
        </p:txBody>
      </p:sp>
    </p:spTree>
    <p:extLst>
      <p:ext uri="{BB962C8B-B14F-4D97-AF65-F5344CB8AC3E}">
        <p14:creationId xmlns:p14="http://schemas.microsoft.com/office/powerpoint/2010/main" val="3271256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FF214-97A0-4DC0-A082-25F4E283A2FF}"/>
              </a:ext>
            </a:extLst>
          </p:cNvPr>
          <p:cNvSpPr>
            <a:spLocks noGrp="1"/>
          </p:cNvSpPr>
          <p:nvPr>
            <p:ph type="title"/>
          </p:nvPr>
        </p:nvSpPr>
        <p:spPr>
          <a:xfrm>
            <a:off x="1913468" y="365125"/>
            <a:ext cx="9440332" cy="1325563"/>
          </a:xfrm>
        </p:spPr>
        <p:txBody>
          <a:bodyPr>
            <a:normAutofit/>
          </a:bodyPr>
          <a:lstStyle/>
          <a:p>
            <a:r>
              <a:rPr lang="en-US" dirty="0">
                <a:solidFill>
                  <a:schemeClr val="accent1"/>
                </a:solidFill>
              </a:rPr>
              <a:t>Georgia Podiatry Practice Act</a:t>
            </a:r>
          </a:p>
        </p:txBody>
      </p:sp>
      <p:pic>
        <p:nvPicPr>
          <p:cNvPr id="7" name="Graphic 6" descr="Doctor">
            <a:extLst>
              <a:ext uri="{FF2B5EF4-FFF2-40B4-BE49-F238E27FC236}">
                <a16:creationId xmlns:a16="http://schemas.microsoft.com/office/drawing/2014/main" id="{D6BD2C6F-A2CF-4BEA-86A2-B509E1284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570706"/>
            <a:ext cx="914400" cy="914400"/>
          </a:xfrm>
          <a:prstGeom prst="rect">
            <a:avLst/>
          </a:prstGeom>
        </p:spPr>
      </p:pic>
      <p:sp>
        <p:nvSpPr>
          <p:cNvPr id="3" name="Content Placeholder 2">
            <a:extLst>
              <a:ext uri="{FF2B5EF4-FFF2-40B4-BE49-F238E27FC236}">
                <a16:creationId xmlns:a16="http://schemas.microsoft.com/office/drawing/2014/main" id="{8A6CECC1-2CF3-42BD-A95D-04A04765DD87}"/>
              </a:ext>
            </a:extLst>
          </p:cNvPr>
          <p:cNvSpPr>
            <a:spLocks noGrp="1"/>
          </p:cNvSpPr>
          <p:nvPr>
            <p:ph idx="1"/>
          </p:nvPr>
        </p:nvSpPr>
        <p:spPr>
          <a:xfrm>
            <a:off x="838200" y="1825625"/>
            <a:ext cx="10515600" cy="4351338"/>
          </a:xfrm>
        </p:spPr>
        <p:txBody>
          <a:bodyPr>
            <a:normAutofit/>
          </a:bodyPr>
          <a:lstStyle/>
          <a:p>
            <a:pPr marL="109537" indent="0" fontAlgn="base">
              <a:spcBef>
                <a:spcPts val="400"/>
              </a:spcBef>
              <a:spcAft>
                <a:spcPct val="0"/>
              </a:spcAft>
              <a:buClr>
                <a:srgbClr val="2DA2BF"/>
              </a:buClr>
              <a:buSzPct val="68000"/>
              <a:buNone/>
            </a:pPr>
            <a:r>
              <a:rPr lang="en-US" dirty="0">
                <a:latin typeface="Lucida Sans Unicode"/>
              </a:rPr>
              <a:t>General anesthesia can only be administered under the direction of a duly licensed physician.  A Podiatrist is not an MD or DO.</a:t>
            </a:r>
          </a:p>
          <a:p>
            <a:pPr marL="109537" indent="0" fontAlgn="base">
              <a:spcBef>
                <a:spcPts val="400"/>
              </a:spcBef>
              <a:spcAft>
                <a:spcPct val="0"/>
              </a:spcAft>
              <a:buClr>
                <a:srgbClr val="2DA2BF"/>
              </a:buClr>
              <a:buSzPct val="68000"/>
              <a:buNone/>
            </a:pPr>
            <a:endParaRPr lang="en-US" dirty="0">
              <a:latin typeface="Lucida Sans Unicode"/>
            </a:endParaRPr>
          </a:p>
          <a:p>
            <a:pPr marL="109537" indent="0" fontAlgn="base">
              <a:spcBef>
                <a:spcPts val="400"/>
              </a:spcBef>
              <a:spcAft>
                <a:spcPct val="0"/>
              </a:spcAft>
              <a:buClr>
                <a:srgbClr val="2DA2BF"/>
              </a:buClr>
              <a:buSzPct val="68000"/>
              <a:buNone/>
            </a:pPr>
            <a:r>
              <a:rPr lang="en-US" dirty="0">
                <a:latin typeface="Lucida Sans Unicode"/>
              </a:rPr>
              <a:t>We can provide sedation for them in our capacity as a RN not CRNA.</a:t>
            </a:r>
          </a:p>
          <a:p>
            <a:pPr marL="109537" indent="0" fontAlgn="base">
              <a:spcBef>
                <a:spcPts val="400"/>
              </a:spcBef>
              <a:spcAft>
                <a:spcPct val="0"/>
              </a:spcAft>
              <a:buClr>
                <a:srgbClr val="2DA2BF"/>
              </a:buClr>
              <a:buSzPct val="68000"/>
              <a:buNone/>
            </a:pPr>
            <a:endParaRPr lang="en-US" dirty="0">
              <a:latin typeface="Lucida Sans Unicode"/>
            </a:endParaRPr>
          </a:p>
          <a:p>
            <a:pPr marL="109537" indent="0" fontAlgn="base">
              <a:spcBef>
                <a:spcPts val="400"/>
              </a:spcBef>
              <a:spcAft>
                <a:spcPct val="0"/>
              </a:spcAft>
              <a:buClr>
                <a:srgbClr val="2DA2BF"/>
              </a:buClr>
              <a:buSzPct val="68000"/>
              <a:buNone/>
            </a:pPr>
            <a:r>
              <a:rPr lang="en-US" dirty="0">
                <a:latin typeface="Lucida Sans Unicode"/>
              </a:rPr>
              <a:t>It’s a bit ambiguous, in that, we provide anesthesia as an RN and bill as a CRNA. </a:t>
            </a:r>
          </a:p>
          <a:p>
            <a:endParaRPr lang="en-US" dirty="0"/>
          </a:p>
        </p:txBody>
      </p:sp>
    </p:spTree>
    <p:extLst>
      <p:ext uri="{BB962C8B-B14F-4D97-AF65-F5344CB8AC3E}">
        <p14:creationId xmlns:p14="http://schemas.microsoft.com/office/powerpoint/2010/main" val="3198056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E68C60-6808-477D-8BEB-2EA3DC26F8EE}"/>
              </a:ext>
            </a:extLst>
          </p:cNvPr>
          <p:cNvSpPr>
            <a:spLocks noGrp="1"/>
          </p:cNvSpPr>
          <p:nvPr>
            <p:ph type="title"/>
          </p:nvPr>
        </p:nvSpPr>
        <p:spPr>
          <a:xfrm>
            <a:off x="838200" y="352651"/>
            <a:ext cx="10515600" cy="1018949"/>
          </a:xfrm>
        </p:spPr>
        <p:txBody>
          <a:bodyPr>
            <a:normAutofit/>
          </a:bodyPr>
          <a:lstStyle/>
          <a:p>
            <a:pPr algn="ctr"/>
            <a:r>
              <a:rPr lang="en-US" sz="5200" b="1" dirty="0"/>
              <a:t>Quality of Care in Anesthesia</a:t>
            </a:r>
          </a:p>
        </p:txBody>
      </p:sp>
      <p:graphicFrame>
        <p:nvGraphicFramePr>
          <p:cNvPr id="10" name="Content Placeholder 2">
            <a:extLst>
              <a:ext uri="{FF2B5EF4-FFF2-40B4-BE49-F238E27FC236}">
                <a16:creationId xmlns:a16="http://schemas.microsoft.com/office/drawing/2014/main" id="{9F5F5719-654D-475A-93F8-73D01871C824}"/>
              </a:ext>
            </a:extLst>
          </p:cNvPr>
          <p:cNvGraphicFramePr>
            <a:graphicFrameLocks noGrp="1"/>
          </p:cNvGraphicFramePr>
          <p:nvPr>
            <p:ph idx="1"/>
            <p:extLst>
              <p:ext uri="{D42A27DB-BD31-4B8C-83A1-F6EECF244321}">
                <p14:modId xmlns:p14="http://schemas.microsoft.com/office/powerpoint/2010/main" val="293894838"/>
              </p:ext>
            </p:extLst>
          </p:nvPr>
        </p:nvGraphicFramePr>
        <p:xfrm>
          <a:off x="838200" y="1419728"/>
          <a:ext cx="10515600" cy="5432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62499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10E3726F0C32E4A8A64D4C7015DE9D5" ma:contentTypeVersion="17" ma:contentTypeDescription="Create a new document." ma:contentTypeScope="" ma:versionID="503a56b3f84ac3652bc73514431e2dc0">
  <xsd:schema xmlns:xsd="http://www.w3.org/2001/XMLSchema" xmlns:xs="http://www.w3.org/2001/XMLSchema" xmlns:p="http://schemas.microsoft.com/office/2006/metadata/properties" xmlns:ns2="d6715ed2-e44a-42ac-b38c-a8cdbc0a362e" xmlns:ns3="7f6b9d63-d5c2-496d-a5be-4d5c82d1e17a" xmlns:ns4="265fe9fd-8dfe-43a7-a645-1b820f28e792" targetNamespace="http://schemas.microsoft.com/office/2006/metadata/properties" ma:root="true" ma:fieldsID="043773e2177827681c95844443935ac5" ns2:_="" ns3:_="" ns4:_="">
    <xsd:import namespace="d6715ed2-e44a-42ac-b38c-a8cdbc0a362e"/>
    <xsd:import namespace="7f6b9d63-d5c2-496d-a5be-4d5c82d1e17a"/>
    <xsd:import namespace="265fe9fd-8dfe-43a7-a645-1b820f28e79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15ed2-e44a-42ac-b38c-a8cdbc0a362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f205a3c-7d62-432c-a520-86fd7fa52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f6b9d63-d5c2-496d-a5be-4d5c82d1e1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5fe9fd-8dfe-43a7-a645-1b820f28e79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f97277f1-3b44-4cdd-82a4-614e052aea03}" ma:internalName="TaxCatchAll" ma:showField="CatchAllData" ma:web="265fe9fd-8dfe-43a7-a645-1b820f28e7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715ed2-e44a-42ac-b38c-a8cdbc0a362e">
      <Terms xmlns="http://schemas.microsoft.com/office/infopath/2007/PartnerControls"/>
    </lcf76f155ced4ddcb4097134ff3c332f>
    <TaxCatchAll xmlns="265fe9fd-8dfe-43a7-a645-1b820f28e792" xsi:nil="true"/>
  </documentManagement>
</p:properties>
</file>

<file path=customXml/itemProps1.xml><?xml version="1.0" encoding="utf-8"?>
<ds:datastoreItem xmlns:ds="http://schemas.openxmlformats.org/officeDocument/2006/customXml" ds:itemID="{3F03A6EA-6E00-4206-985C-E7B180BDB136}"/>
</file>

<file path=customXml/itemProps2.xml><?xml version="1.0" encoding="utf-8"?>
<ds:datastoreItem xmlns:ds="http://schemas.openxmlformats.org/officeDocument/2006/customXml" ds:itemID="{62ACDF5E-5458-426E-A260-EDE5ADB85DD2}"/>
</file>

<file path=customXml/itemProps3.xml><?xml version="1.0" encoding="utf-8"?>
<ds:datastoreItem xmlns:ds="http://schemas.openxmlformats.org/officeDocument/2006/customXml" ds:itemID="{BC9879FE-A1B6-42AD-A74F-17F53FBE5E3C}"/>
</file>

<file path=docProps/app.xml><?xml version="1.0" encoding="utf-8"?>
<Properties xmlns="http://schemas.openxmlformats.org/officeDocument/2006/extended-properties" xmlns:vt="http://schemas.openxmlformats.org/officeDocument/2006/docPropsVTypes">
  <TotalTime>761</TotalTime>
  <Words>2252</Words>
  <Application>Microsoft Office PowerPoint</Application>
  <PresentationFormat>Widescreen</PresentationFormat>
  <Paragraphs>157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Helvetica</vt:lpstr>
      <vt:lpstr>Lucida Sans Unicode</vt:lpstr>
      <vt:lpstr>Wingdings 3</vt:lpstr>
      <vt:lpstr>Office Theme</vt:lpstr>
      <vt:lpstr>Business of Anesthesia and Related Topics</vt:lpstr>
      <vt:lpstr>Learner Outcomes</vt:lpstr>
      <vt:lpstr>Laws Governing CRNA Practice in Georgia</vt:lpstr>
      <vt:lpstr>You Must Know Your State Laws! </vt:lpstr>
      <vt:lpstr>Georgia Registered Professional Nurse Practice Act</vt:lpstr>
      <vt:lpstr> Medical Practice Act</vt:lpstr>
      <vt:lpstr>Dental Practice Act</vt:lpstr>
      <vt:lpstr>Georgia Podiatry Practice Act</vt:lpstr>
      <vt:lpstr>Quality of Care in Anesthesia</vt:lpstr>
      <vt:lpstr> NURSING ECONOMIC$</vt:lpstr>
      <vt:lpstr>HEALTH AFFAIRS</vt:lpstr>
      <vt:lpstr>Institute of Medicine Future of Nursing Report</vt:lpstr>
      <vt:lpstr>THE COCHRANE LIBRARY</vt:lpstr>
      <vt:lpstr>MEDICAL CARE Official Journal of the Medical Care Section, American Public Health Association </vt:lpstr>
      <vt:lpstr> Surgeon Liability</vt:lpstr>
      <vt:lpstr>Cost Effectiveness of Nurse Anesthetist Practice</vt:lpstr>
      <vt:lpstr> Federal Anti-kickback Statute (AKS)  Company Model</vt:lpstr>
      <vt:lpstr>Anti-Kickback Statute</vt:lpstr>
      <vt:lpstr>Potential Penalties for Federal AKS Violations</vt:lpstr>
      <vt:lpstr>Obstacles in Independent CRNA Practice</vt:lpstr>
      <vt:lpstr>Comparison of CRNAs and AAs</vt:lpstr>
      <vt:lpstr>PowerPoint Presentation</vt:lpstr>
      <vt:lpstr>Comparison of CRNAs and AAs</vt:lpstr>
      <vt:lpstr>Comparison of CRNAs and AAs</vt:lpstr>
      <vt:lpstr>References</vt:lpstr>
      <vt:lpstr>Stephen D. Smith MA, CRNA, FAANA Georgia Anesthesia LLC 404-429-8553 steve@georgiaanesthesiallc.com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of Anesthesia and Related Topics</dc:title>
  <dc:creator>stephen smith</dc:creator>
  <cp:lastModifiedBy>Tawni Phelan</cp:lastModifiedBy>
  <cp:revision>13</cp:revision>
  <dcterms:created xsi:type="dcterms:W3CDTF">2020-01-08T03:17:23Z</dcterms:created>
  <dcterms:modified xsi:type="dcterms:W3CDTF">2025-09-11T18:27:41Z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0x010100310E3726F0C32E4A8A64D4C7015DE9D5</vt:lpwstr>
  </property>
</Properties>
</file>