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48"/>
  </p:notesMasterIdLst>
  <p:sldIdLst>
    <p:sldId id="256" r:id="rId2"/>
    <p:sldId id="333" r:id="rId3"/>
    <p:sldId id="305" r:id="rId4"/>
    <p:sldId id="370" r:id="rId5"/>
    <p:sldId id="384" r:id="rId6"/>
    <p:sldId id="293" r:id="rId7"/>
    <p:sldId id="342" r:id="rId8"/>
    <p:sldId id="343" r:id="rId9"/>
    <p:sldId id="382" r:id="rId10"/>
    <p:sldId id="409" r:id="rId11"/>
    <p:sldId id="410" r:id="rId12"/>
    <p:sldId id="338" r:id="rId13"/>
    <p:sldId id="344" r:id="rId14"/>
    <p:sldId id="348" r:id="rId15"/>
    <p:sldId id="349" r:id="rId16"/>
    <p:sldId id="405" r:id="rId17"/>
    <p:sldId id="406" r:id="rId18"/>
    <p:sldId id="407" r:id="rId19"/>
    <p:sldId id="408" r:id="rId20"/>
    <p:sldId id="401" r:id="rId21"/>
    <p:sldId id="395" r:id="rId22"/>
    <p:sldId id="402" r:id="rId23"/>
    <p:sldId id="411" r:id="rId24"/>
    <p:sldId id="374" r:id="rId25"/>
    <p:sldId id="396" r:id="rId26"/>
    <p:sldId id="394" r:id="rId27"/>
    <p:sldId id="398" r:id="rId28"/>
    <p:sldId id="403" r:id="rId29"/>
    <p:sldId id="397" r:id="rId30"/>
    <p:sldId id="334" r:id="rId31"/>
    <p:sldId id="347" r:id="rId32"/>
    <p:sldId id="352" r:id="rId33"/>
    <p:sldId id="375" r:id="rId34"/>
    <p:sldId id="371" r:id="rId35"/>
    <p:sldId id="392" r:id="rId36"/>
    <p:sldId id="335" r:id="rId37"/>
    <p:sldId id="354" r:id="rId38"/>
    <p:sldId id="383" r:id="rId39"/>
    <p:sldId id="355" r:id="rId40"/>
    <p:sldId id="390" r:id="rId41"/>
    <p:sldId id="404" r:id="rId42"/>
    <p:sldId id="387" r:id="rId43"/>
    <p:sldId id="391" r:id="rId44"/>
    <p:sldId id="337" r:id="rId45"/>
    <p:sldId id="363" r:id="rId46"/>
    <p:sldId id="39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2"/>
    <p:restoredTop sz="96181" autoAdjust="0"/>
  </p:normalViewPr>
  <p:slideViewPr>
    <p:cSldViewPr snapToGrid="0" snapToObjects="1">
      <p:cViewPr varScale="1">
        <p:scale>
          <a:sx n="103" d="100"/>
          <a:sy n="103" d="100"/>
        </p:scale>
        <p:origin x="33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jasontrudell:Downloads:812011101P1G133-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980086360172697"/>
          <c:y val="5.8441681973928697E-2"/>
          <c:w val="0.64056252645838596"/>
          <c:h val="0.846322135252078"/>
        </c:manualLayout>
      </c:layout>
      <c:barChart>
        <c:barDir val="bar"/>
        <c:grouping val="stacked"/>
        <c:varyColors val="0"/>
        <c:ser>
          <c:idx val="0"/>
          <c:order val="0"/>
          <c:tx>
            <c:v>Total public coverage</c:v>
          </c:tx>
          <c:spPr>
            <a:solidFill>
              <a:srgbClr val="4F81BD"/>
            </a:solidFill>
            <a:ln w="25400">
              <a:noFill/>
            </a:ln>
          </c:spPr>
          <c:invertIfNegative val="0"/>
          <c:dLbls>
            <c:dLbl>
              <c:idx val="19"/>
              <c:layout>
                <c:manualLayout>
                  <c:x val="1.7277261564169399E-3"/>
                  <c:y val="-1.04610341428840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6C-C04F-AEEA-2F3641CE87CA}"/>
                </c:ext>
              </c:extLst>
            </c:dLbl>
            <c:dLbl>
              <c:idx val="24"/>
              <c:layout>
                <c:manualLayout>
                  <c:x val="7.5357785819497695E-4"/>
                  <c:y val="-6.8582336298871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6C-C04F-AEEA-2F3641CE87CA}"/>
                </c:ext>
              </c:extLst>
            </c:dLbl>
            <c:numFmt formatCode="#,##0.0" sourceLinked="0"/>
            <c:spPr>
              <a:noFill/>
              <a:ln w="25400">
                <a:noFill/>
              </a:ln>
            </c:spPr>
            <c:txPr>
              <a:bodyPr/>
              <a:lstStyle/>
              <a:p>
                <a:pPr>
                  <a:defRPr sz="600"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'Data6.2.1'!$A$7:$A$40</c:f>
              <c:strCache>
                <c:ptCount val="34"/>
                <c:pt idx="0">
                  <c:v>Australia</c:v>
                </c:pt>
                <c:pt idx="1">
                  <c:v>Canada</c:v>
                </c:pt>
                <c:pt idx="2">
                  <c:v>Czech Republic</c:v>
                </c:pt>
                <c:pt idx="3">
                  <c:v>Denmark</c:v>
                </c:pt>
                <c:pt idx="4">
                  <c:v>Finland</c:v>
                </c:pt>
                <c:pt idx="5">
                  <c:v>Greece</c:v>
                </c:pt>
                <c:pt idx="6">
                  <c:v>Hungary</c:v>
                </c:pt>
                <c:pt idx="7">
                  <c:v>Ireland</c:v>
                </c:pt>
                <c:pt idx="8">
                  <c:v>Israel</c:v>
                </c:pt>
                <c:pt idx="9">
                  <c:v>Italy</c:v>
                </c:pt>
                <c:pt idx="10">
                  <c:v>Japan</c:v>
                </c:pt>
                <c:pt idx="11">
                  <c:v>Korea</c:v>
                </c:pt>
                <c:pt idx="12">
                  <c:v>New Zealand</c:v>
                </c:pt>
                <c:pt idx="13">
                  <c:v>Norway</c:v>
                </c:pt>
                <c:pt idx="14">
                  <c:v>Portugal</c:v>
                </c:pt>
                <c:pt idx="15">
                  <c:v>Slovenia</c:v>
                </c:pt>
                <c:pt idx="16">
                  <c:v>Sweden</c:v>
                </c:pt>
                <c:pt idx="17">
                  <c:v>Switzerland</c:v>
                </c:pt>
                <c:pt idx="18">
                  <c:v>United Kingdom</c:v>
                </c:pt>
                <c:pt idx="19">
                  <c:v>Iceland</c:v>
                </c:pt>
                <c:pt idx="20">
                  <c:v>Germany</c:v>
                </c:pt>
                <c:pt idx="21">
                  <c:v>France</c:v>
                </c:pt>
                <c:pt idx="22">
                  <c:v>Belgium</c:v>
                </c:pt>
                <c:pt idx="23">
                  <c:v>Spain </c:v>
                </c:pt>
                <c:pt idx="24">
                  <c:v>Austria</c:v>
                </c:pt>
                <c:pt idx="25">
                  <c:v>Netherlands</c:v>
                </c:pt>
                <c:pt idx="26">
                  <c:v>Luxembourg</c:v>
                </c:pt>
                <c:pt idx="27">
                  <c:v>Poland</c:v>
                </c:pt>
                <c:pt idx="28">
                  <c:v>Estonia</c:v>
                </c:pt>
                <c:pt idx="29">
                  <c:v>Slovak Republic</c:v>
                </c:pt>
                <c:pt idx="30">
                  <c:v>United States</c:v>
                </c:pt>
                <c:pt idx="31">
                  <c:v>Turkey</c:v>
                </c:pt>
                <c:pt idx="32">
                  <c:v>Mexico</c:v>
                </c:pt>
                <c:pt idx="33">
                  <c:v>Chile</c:v>
                </c:pt>
              </c:strCache>
            </c:strRef>
          </c:cat>
          <c:val>
            <c:numRef>
              <c:f>'Data6.2.1'!$F$7:$F$40</c:f>
              <c:numCache>
                <c:formatCode>General</c:formatCode>
                <c:ptCount val="34"/>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99.9</c:v>
                </c:pt>
                <c:pt idx="20">
                  <c:v>89.2</c:v>
                </c:pt>
                <c:pt idx="21">
                  <c:v>99.9</c:v>
                </c:pt>
                <c:pt idx="22">
                  <c:v>99.5</c:v>
                </c:pt>
                <c:pt idx="23">
                  <c:v>99.2</c:v>
                </c:pt>
                <c:pt idx="24">
                  <c:v>99</c:v>
                </c:pt>
                <c:pt idx="25">
                  <c:v>98.8</c:v>
                </c:pt>
                <c:pt idx="26">
                  <c:v>97.8</c:v>
                </c:pt>
                <c:pt idx="27">
                  <c:v>97.6</c:v>
                </c:pt>
                <c:pt idx="28">
                  <c:v>95.2</c:v>
                </c:pt>
                <c:pt idx="29">
                  <c:v>95.2</c:v>
                </c:pt>
                <c:pt idx="30">
                  <c:v>26.4</c:v>
                </c:pt>
                <c:pt idx="31">
                  <c:v>80.8</c:v>
                </c:pt>
                <c:pt idx="32">
                  <c:v>74</c:v>
                </c:pt>
                <c:pt idx="33">
                  <c:v>73.5</c:v>
                </c:pt>
              </c:numCache>
            </c:numRef>
          </c:val>
          <c:extLst>
            <c:ext xmlns:c16="http://schemas.microsoft.com/office/drawing/2014/chart" uri="{C3380CC4-5D6E-409C-BE32-E72D297353CC}">
              <c16:uniqueId val="{00000002-5F6C-C04F-AEEA-2F3641CE87CA}"/>
            </c:ext>
          </c:extLst>
        </c:ser>
        <c:ser>
          <c:idx val="1"/>
          <c:order val="1"/>
          <c:tx>
            <c:v>Primary private health coverage</c:v>
          </c:tx>
          <c:spPr>
            <a:solidFill>
              <a:srgbClr val="95B3D7"/>
            </a:solidFill>
            <a:ln w="25400">
              <a:noFill/>
            </a:ln>
          </c:spPr>
          <c:invertIfNegative val="0"/>
          <c:dPt>
            <c:idx val="20"/>
            <c:invertIfNegative val="0"/>
            <c:bubble3D val="0"/>
            <c:spPr>
              <a:solidFill>
                <a:srgbClr val="8EB4E3"/>
              </a:solidFill>
              <a:ln w="25400">
                <a:noFill/>
              </a:ln>
            </c:spPr>
            <c:extLst>
              <c:ext xmlns:c16="http://schemas.microsoft.com/office/drawing/2014/chart" uri="{C3380CC4-5D6E-409C-BE32-E72D297353CC}">
                <c16:uniqueId val="{00000004-5F6C-C04F-AEEA-2F3641CE87CA}"/>
              </c:ext>
            </c:extLst>
          </c:dPt>
          <c:dPt>
            <c:idx val="30"/>
            <c:invertIfNegative val="0"/>
            <c:bubble3D val="0"/>
            <c:spPr>
              <a:solidFill>
                <a:srgbClr val="8EB4E3"/>
              </a:solidFill>
              <a:ln w="25400">
                <a:noFill/>
              </a:ln>
            </c:spPr>
            <c:extLst>
              <c:ext xmlns:c16="http://schemas.microsoft.com/office/drawing/2014/chart" uri="{C3380CC4-5D6E-409C-BE32-E72D297353CC}">
                <c16:uniqueId val="{00000006-5F6C-C04F-AEEA-2F3641CE87CA}"/>
              </c:ext>
            </c:extLst>
          </c:dPt>
          <c:dLbls>
            <c:dLbl>
              <c:idx val="19"/>
              <c:layout>
                <c:manualLayout>
                  <c:x val="-2.57234726688103E-2"/>
                  <c:y val="5.1569962159068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F6C-C04F-AEEA-2F3641CE87CA}"/>
                </c:ext>
              </c:extLst>
            </c:dLbl>
            <c:dLbl>
              <c:idx val="20"/>
              <c:layout>
                <c:manualLayout>
                  <c:x val="4.287245444801709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F6C-C04F-AEEA-2F3641CE87CA}"/>
                </c:ext>
              </c:extLst>
            </c:dLbl>
            <c:dLbl>
              <c:idx val="23"/>
              <c:delete val="1"/>
              <c:extLst>
                <c:ext xmlns:c15="http://schemas.microsoft.com/office/drawing/2012/chart" uri="{CE6537A1-D6FC-4f65-9D91-7224C49458BB}"/>
                <c:ext xmlns:c16="http://schemas.microsoft.com/office/drawing/2014/chart" uri="{C3380CC4-5D6E-409C-BE32-E72D297353CC}">
                  <c16:uniqueId val="{00000008-5F6C-C04F-AEEA-2F3641CE87CA}"/>
                </c:ext>
              </c:extLst>
            </c:dLbl>
            <c:numFmt formatCode="#,##0.0" sourceLinked="0"/>
            <c:spPr>
              <a:noFill/>
              <a:ln w="25400">
                <a:noFill/>
              </a:ln>
            </c:spPr>
            <c:txPr>
              <a:bodyPr/>
              <a:lstStyle/>
              <a:p>
                <a:pPr>
                  <a:defRPr sz="6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'Data6.2.1'!$A$7:$A$40</c:f>
              <c:strCache>
                <c:ptCount val="34"/>
                <c:pt idx="0">
                  <c:v>Australia</c:v>
                </c:pt>
                <c:pt idx="1">
                  <c:v>Canada</c:v>
                </c:pt>
                <c:pt idx="2">
                  <c:v>Czech Republic</c:v>
                </c:pt>
                <c:pt idx="3">
                  <c:v>Denmark</c:v>
                </c:pt>
                <c:pt idx="4">
                  <c:v>Finland</c:v>
                </c:pt>
                <c:pt idx="5">
                  <c:v>Greece</c:v>
                </c:pt>
                <c:pt idx="6">
                  <c:v>Hungary</c:v>
                </c:pt>
                <c:pt idx="7">
                  <c:v>Ireland</c:v>
                </c:pt>
                <c:pt idx="8">
                  <c:v>Israel</c:v>
                </c:pt>
                <c:pt idx="9">
                  <c:v>Italy</c:v>
                </c:pt>
                <c:pt idx="10">
                  <c:v>Japan</c:v>
                </c:pt>
                <c:pt idx="11">
                  <c:v>Korea</c:v>
                </c:pt>
                <c:pt idx="12">
                  <c:v>New Zealand</c:v>
                </c:pt>
                <c:pt idx="13">
                  <c:v>Norway</c:v>
                </c:pt>
                <c:pt idx="14">
                  <c:v>Portugal</c:v>
                </c:pt>
                <c:pt idx="15">
                  <c:v>Slovenia</c:v>
                </c:pt>
                <c:pt idx="16">
                  <c:v>Sweden</c:v>
                </c:pt>
                <c:pt idx="17">
                  <c:v>Switzerland</c:v>
                </c:pt>
                <c:pt idx="18">
                  <c:v>United Kingdom</c:v>
                </c:pt>
                <c:pt idx="19">
                  <c:v>Iceland</c:v>
                </c:pt>
                <c:pt idx="20">
                  <c:v>Germany</c:v>
                </c:pt>
                <c:pt idx="21">
                  <c:v>France</c:v>
                </c:pt>
                <c:pt idx="22">
                  <c:v>Belgium</c:v>
                </c:pt>
                <c:pt idx="23">
                  <c:v>Spain </c:v>
                </c:pt>
                <c:pt idx="24">
                  <c:v>Austria</c:v>
                </c:pt>
                <c:pt idx="25">
                  <c:v>Netherlands</c:v>
                </c:pt>
                <c:pt idx="26">
                  <c:v>Luxembourg</c:v>
                </c:pt>
                <c:pt idx="27">
                  <c:v>Poland</c:v>
                </c:pt>
                <c:pt idx="28">
                  <c:v>Estonia</c:v>
                </c:pt>
                <c:pt idx="29">
                  <c:v>Slovak Republic</c:v>
                </c:pt>
                <c:pt idx="30">
                  <c:v>United States</c:v>
                </c:pt>
                <c:pt idx="31">
                  <c:v>Turkey</c:v>
                </c:pt>
                <c:pt idx="32">
                  <c:v>Mexico</c:v>
                </c:pt>
                <c:pt idx="33">
                  <c:v>Chile</c:v>
                </c:pt>
              </c:strCache>
            </c:strRef>
          </c:cat>
          <c:val>
            <c:numRef>
              <c:f>'Data6.2.1'!$D$7:$D$40</c:f>
              <c:numCache>
                <c:formatCode>General</c:formatCode>
                <c:ptCount val="34"/>
                <c:pt idx="19" formatCode="0.0">
                  <c:v>0.1</c:v>
                </c:pt>
                <c:pt idx="20" formatCode="0.0">
                  <c:v>10.8</c:v>
                </c:pt>
                <c:pt idx="30" formatCode="0.0">
                  <c:v>54.9</c:v>
                </c:pt>
              </c:numCache>
            </c:numRef>
          </c:val>
          <c:extLst>
            <c:ext xmlns:c16="http://schemas.microsoft.com/office/drawing/2014/chart" uri="{C3380CC4-5D6E-409C-BE32-E72D297353CC}">
              <c16:uniqueId val="{00000009-5F6C-C04F-AEEA-2F3641CE87CA}"/>
            </c:ext>
          </c:extLst>
        </c:ser>
        <c:dLbls>
          <c:showLegendKey val="0"/>
          <c:showVal val="0"/>
          <c:showCatName val="0"/>
          <c:showSerName val="0"/>
          <c:showPercent val="0"/>
          <c:showBubbleSize val="0"/>
        </c:dLbls>
        <c:gapWidth val="75"/>
        <c:overlap val="100"/>
        <c:axId val="-2040131320"/>
        <c:axId val="-2040129880"/>
      </c:barChart>
      <c:catAx>
        <c:axId val="-2040131320"/>
        <c:scaling>
          <c:orientation val="minMax"/>
        </c:scaling>
        <c:delete val="0"/>
        <c:axPos val="l"/>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040129880"/>
        <c:crosses val="autoZero"/>
        <c:auto val="1"/>
        <c:lblAlgn val="ctr"/>
        <c:lblOffset val="100"/>
        <c:tickLblSkip val="1"/>
        <c:tickMarkSkip val="1"/>
        <c:noMultiLvlLbl val="0"/>
      </c:catAx>
      <c:valAx>
        <c:axId val="-2040129880"/>
        <c:scaling>
          <c:orientation val="minMax"/>
          <c:max val="100"/>
        </c:scaling>
        <c:delete val="0"/>
        <c:axPos val="b"/>
        <c:majorGridlines>
          <c:spPr>
            <a:ln w="3175">
              <a:solidFill>
                <a:srgbClr val="C0C0C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en-US"/>
          </a:p>
        </c:txPr>
        <c:crossAx val="-2040131320"/>
        <c:crosses val="autoZero"/>
        <c:crossBetween val="between"/>
        <c:majorUnit val="20"/>
      </c:valAx>
      <c:spPr>
        <a:noFill/>
        <a:ln w="12700">
          <a:solidFill>
            <a:srgbClr val="808080"/>
          </a:solidFill>
          <a:prstDash val="solid"/>
        </a:ln>
      </c:spPr>
    </c:plotArea>
    <c:legend>
      <c:legendPos val="r"/>
      <c:layout>
        <c:manualLayout>
          <c:xMode val="edge"/>
          <c:yMode val="edge"/>
          <c:x val="4.9242401473351002E-2"/>
          <c:y val="1.20120208186855E-2"/>
          <c:w val="0.84090870208337898"/>
          <c:h val="3.90390676607279E-2"/>
        </c:manualLayout>
      </c:layout>
      <c:overlay val="0"/>
      <c:spPr>
        <a:solidFill>
          <a:srgbClr val="FFFFFF"/>
        </a:solidFill>
        <a:ln w="25400">
          <a:noFill/>
        </a:ln>
      </c:spPr>
      <c:txPr>
        <a:bodyPr/>
        <a:lstStyle/>
        <a:p>
          <a:pPr>
            <a:defRPr sz="67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B14A00-3D72-5147-971D-EEBF7114C15A}"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1553EBF7-8B87-524A-8791-527AF7FD35F2}">
      <dgm:prSet phldrT="[Text]"/>
      <dgm:spPr/>
      <dgm:t>
        <a:bodyPr/>
        <a:lstStyle/>
        <a:p>
          <a:r>
            <a:rPr lang="en-US" dirty="0"/>
            <a:t>Healthcare</a:t>
          </a:r>
        </a:p>
      </dgm:t>
    </dgm:pt>
    <dgm:pt modelId="{426CF426-4422-2D40-9570-CB3C49B28FCF}" type="parTrans" cxnId="{4285B861-67E0-AD4C-AB60-FD5F2FE4E653}">
      <dgm:prSet/>
      <dgm:spPr/>
      <dgm:t>
        <a:bodyPr/>
        <a:lstStyle/>
        <a:p>
          <a:endParaRPr lang="en-US"/>
        </a:p>
      </dgm:t>
    </dgm:pt>
    <dgm:pt modelId="{4EE52CD3-8129-DE4D-892E-55FD7CB88E47}" type="sibTrans" cxnId="{4285B861-67E0-AD4C-AB60-FD5F2FE4E653}">
      <dgm:prSet/>
      <dgm:spPr/>
      <dgm:t>
        <a:bodyPr/>
        <a:lstStyle/>
        <a:p>
          <a:endParaRPr lang="en-US"/>
        </a:p>
      </dgm:t>
    </dgm:pt>
    <dgm:pt modelId="{5D057F6C-3D55-DC4D-91FF-BD4648214F93}">
      <dgm:prSet phldrT="[Text]"/>
      <dgm:spPr/>
      <dgm:t>
        <a:bodyPr/>
        <a:lstStyle/>
        <a:p>
          <a:r>
            <a:rPr lang="en-US" dirty="0" err="1"/>
            <a:t>Payors</a:t>
          </a:r>
          <a:endParaRPr lang="en-US" dirty="0"/>
        </a:p>
      </dgm:t>
    </dgm:pt>
    <dgm:pt modelId="{41419F4C-0BD6-414A-A44B-0CECA36E8B87}" type="parTrans" cxnId="{BDE4457A-B5D3-794B-9320-9370E67F81F0}">
      <dgm:prSet/>
      <dgm:spPr/>
      <dgm:t>
        <a:bodyPr/>
        <a:lstStyle/>
        <a:p>
          <a:endParaRPr lang="en-US"/>
        </a:p>
      </dgm:t>
    </dgm:pt>
    <dgm:pt modelId="{9491C99D-0183-DF4A-96CD-4CEFB6E12A6F}" type="sibTrans" cxnId="{BDE4457A-B5D3-794B-9320-9370E67F81F0}">
      <dgm:prSet/>
      <dgm:spPr/>
      <dgm:t>
        <a:bodyPr/>
        <a:lstStyle/>
        <a:p>
          <a:endParaRPr lang="en-US"/>
        </a:p>
      </dgm:t>
    </dgm:pt>
    <dgm:pt modelId="{51B6DB30-9DED-7D44-8E1D-0F3C57790A78}">
      <dgm:prSet phldrT="[Text]"/>
      <dgm:spPr/>
      <dgm:t>
        <a:bodyPr/>
        <a:lstStyle/>
        <a:p>
          <a:r>
            <a:rPr lang="en-US" dirty="0"/>
            <a:t>Politics</a:t>
          </a:r>
        </a:p>
      </dgm:t>
    </dgm:pt>
    <dgm:pt modelId="{ED6E54BC-5B4D-EC4A-A190-FB633C81DADC}" type="parTrans" cxnId="{67C34648-4579-F04D-811D-E1D09C0BC5A8}">
      <dgm:prSet/>
      <dgm:spPr/>
      <dgm:t>
        <a:bodyPr/>
        <a:lstStyle/>
        <a:p>
          <a:endParaRPr lang="en-US"/>
        </a:p>
      </dgm:t>
    </dgm:pt>
    <dgm:pt modelId="{58CACAD5-490E-AF4C-A256-9BC10F57CEB7}" type="sibTrans" cxnId="{67C34648-4579-F04D-811D-E1D09C0BC5A8}">
      <dgm:prSet/>
      <dgm:spPr/>
      <dgm:t>
        <a:bodyPr/>
        <a:lstStyle/>
        <a:p>
          <a:endParaRPr lang="en-US"/>
        </a:p>
      </dgm:t>
    </dgm:pt>
    <dgm:pt modelId="{20559C38-B97C-3D4A-80EC-9572054FE797}">
      <dgm:prSet phldrT="[Text]"/>
      <dgm:spPr/>
      <dgm:t>
        <a:bodyPr/>
        <a:lstStyle/>
        <a:p>
          <a:r>
            <a:rPr lang="en-US" dirty="0"/>
            <a:t>Policy</a:t>
          </a:r>
        </a:p>
      </dgm:t>
    </dgm:pt>
    <dgm:pt modelId="{800BCF83-577B-A14F-A5A7-2675FDFC67E4}" type="parTrans" cxnId="{7E8FBB0C-4C4E-E742-9655-658E2715052A}">
      <dgm:prSet/>
      <dgm:spPr/>
      <dgm:t>
        <a:bodyPr/>
        <a:lstStyle/>
        <a:p>
          <a:endParaRPr lang="en-US"/>
        </a:p>
      </dgm:t>
    </dgm:pt>
    <dgm:pt modelId="{8132B1FD-48B6-0E4F-B7C2-EE66840E74FA}" type="sibTrans" cxnId="{7E8FBB0C-4C4E-E742-9655-658E2715052A}">
      <dgm:prSet/>
      <dgm:spPr/>
      <dgm:t>
        <a:bodyPr/>
        <a:lstStyle/>
        <a:p>
          <a:endParaRPr lang="en-US"/>
        </a:p>
      </dgm:t>
    </dgm:pt>
    <dgm:pt modelId="{7815E228-1590-CA46-B488-9FFEFF31EF6A}">
      <dgm:prSet phldrT="[Text]"/>
      <dgm:spPr/>
      <dgm:t>
        <a:bodyPr/>
        <a:lstStyle/>
        <a:p>
          <a:r>
            <a:rPr lang="en-US" dirty="0"/>
            <a:t>People</a:t>
          </a:r>
        </a:p>
      </dgm:t>
    </dgm:pt>
    <dgm:pt modelId="{2CEBFB5D-F2B3-814D-882C-90D562AC5C78}" type="parTrans" cxnId="{08CFF327-7341-1A47-9CAD-C22659CDA649}">
      <dgm:prSet/>
      <dgm:spPr/>
      <dgm:t>
        <a:bodyPr/>
        <a:lstStyle/>
        <a:p>
          <a:endParaRPr lang="en-US"/>
        </a:p>
      </dgm:t>
    </dgm:pt>
    <dgm:pt modelId="{495ED918-E930-1846-937B-A58CE4D7ADAF}" type="sibTrans" cxnId="{08CFF327-7341-1A47-9CAD-C22659CDA649}">
      <dgm:prSet/>
      <dgm:spPr/>
      <dgm:t>
        <a:bodyPr/>
        <a:lstStyle/>
        <a:p>
          <a:endParaRPr lang="en-US"/>
        </a:p>
      </dgm:t>
    </dgm:pt>
    <dgm:pt modelId="{471CE6D6-2613-3B47-B130-6705EAE13A65}" type="pres">
      <dgm:prSet presAssocID="{3EB14A00-3D72-5147-971D-EEBF7114C15A}" presName="diagram" presStyleCnt="0">
        <dgm:presLayoutVars>
          <dgm:chMax val="1"/>
          <dgm:dir/>
          <dgm:animLvl val="ctr"/>
          <dgm:resizeHandles val="exact"/>
        </dgm:presLayoutVars>
      </dgm:prSet>
      <dgm:spPr/>
    </dgm:pt>
    <dgm:pt modelId="{9C839881-B958-C543-B5B6-B7C90DB8A5FC}" type="pres">
      <dgm:prSet presAssocID="{3EB14A00-3D72-5147-971D-EEBF7114C15A}" presName="matrix" presStyleCnt="0"/>
      <dgm:spPr/>
    </dgm:pt>
    <dgm:pt modelId="{16C42444-94BD-A34E-BA17-D44D274E99B7}" type="pres">
      <dgm:prSet presAssocID="{3EB14A00-3D72-5147-971D-EEBF7114C15A}" presName="tile1" presStyleLbl="node1" presStyleIdx="0" presStyleCnt="4"/>
      <dgm:spPr/>
    </dgm:pt>
    <dgm:pt modelId="{5F6F77B1-425C-4142-B82D-B9067314BEC4}" type="pres">
      <dgm:prSet presAssocID="{3EB14A00-3D72-5147-971D-EEBF7114C15A}" presName="tile1text" presStyleLbl="node1" presStyleIdx="0" presStyleCnt="4">
        <dgm:presLayoutVars>
          <dgm:chMax val="0"/>
          <dgm:chPref val="0"/>
          <dgm:bulletEnabled val="1"/>
        </dgm:presLayoutVars>
      </dgm:prSet>
      <dgm:spPr/>
    </dgm:pt>
    <dgm:pt modelId="{491EECFC-CA52-0A4C-A168-82E54457129E}" type="pres">
      <dgm:prSet presAssocID="{3EB14A00-3D72-5147-971D-EEBF7114C15A}" presName="tile2" presStyleLbl="node1" presStyleIdx="1" presStyleCnt="4"/>
      <dgm:spPr/>
    </dgm:pt>
    <dgm:pt modelId="{4D6D74EC-99EF-254C-8303-C17537286B69}" type="pres">
      <dgm:prSet presAssocID="{3EB14A00-3D72-5147-971D-EEBF7114C15A}" presName="tile2text" presStyleLbl="node1" presStyleIdx="1" presStyleCnt="4">
        <dgm:presLayoutVars>
          <dgm:chMax val="0"/>
          <dgm:chPref val="0"/>
          <dgm:bulletEnabled val="1"/>
        </dgm:presLayoutVars>
      </dgm:prSet>
      <dgm:spPr/>
    </dgm:pt>
    <dgm:pt modelId="{C63AF217-CC8C-6749-8035-F0FA5C77E602}" type="pres">
      <dgm:prSet presAssocID="{3EB14A00-3D72-5147-971D-EEBF7114C15A}" presName="tile3" presStyleLbl="node1" presStyleIdx="2" presStyleCnt="4"/>
      <dgm:spPr/>
    </dgm:pt>
    <dgm:pt modelId="{75FCB741-4951-F049-BC86-26C979428E6E}" type="pres">
      <dgm:prSet presAssocID="{3EB14A00-3D72-5147-971D-EEBF7114C15A}" presName="tile3text" presStyleLbl="node1" presStyleIdx="2" presStyleCnt="4">
        <dgm:presLayoutVars>
          <dgm:chMax val="0"/>
          <dgm:chPref val="0"/>
          <dgm:bulletEnabled val="1"/>
        </dgm:presLayoutVars>
      </dgm:prSet>
      <dgm:spPr/>
    </dgm:pt>
    <dgm:pt modelId="{079E6B37-72BC-764E-B43E-02FEA9A8A47E}" type="pres">
      <dgm:prSet presAssocID="{3EB14A00-3D72-5147-971D-EEBF7114C15A}" presName="tile4" presStyleLbl="node1" presStyleIdx="3" presStyleCnt="4"/>
      <dgm:spPr/>
    </dgm:pt>
    <dgm:pt modelId="{61EFB5BE-0E3E-F948-A3A0-2FADAD19C07B}" type="pres">
      <dgm:prSet presAssocID="{3EB14A00-3D72-5147-971D-EEBF7114C15A}" presName="tile4text" presStyleLbl="node1" presStyleIdx="3" presStyleCnt="4">
        <dgm:presLayoutVars>
          <dgm:chMax val="0"/>
          <dgm:chPref val="0"/>
          <dgm:bulletEnabled val="1"/>
        </dgm:presLayoutVars>
      </dgm:prSet>
      <dgm:spPr/>
    </dgm:pt>
    <dgm:pt modelId="{02EFA282-AF6D-714A-9F77-DE8021143D9A}" type="pres">
      <dgm:prSet presAssocID="{3EB14A00-3D72-5147-971D-EEBF7114C15A}" presName="centerTile" presStyleLbl="fgShp" presStyleIdx="0" presStyleCnt="1">
        <dgm:presLayoutVars>
          <dgm:chMax val="0"/>
          <dgm:chPref val="0"/>
        </dgm:presLayoutVars>
      </dgm:prSet>
      <dgm:spPr/>
    </dgm:pt>
  </dgm:ptLst>
  <dgm:cxnLst>
    <dgm:cxn modelId="{7E8FBB0C-4C4E-E742-9655-658E2715052A}" srcId="{1553EBF7-8B87-524A-8791-527AF7FD35F2}" destId="{20559C38-B97C-3D4A-80EC-9572054FE797}" srcOrd="2" destOrd="0" parTransId="{800BCF83-577B-A14F-A5A7-2675FDFC67E4}" sibTransId="{8132B1FD-48B6-0E4F-B7C2-EE66840E74FA}"/>
    <dgm:cxn modelId="{08CFF327-7341-1A47-9CAD-C22659CDA649}" srcId="{1553EBF7-8B87-524A-8791-527AF7FD35F2}" destId="{7815E228-1590-CA46-B488-9FFEFF31EF6A}" srcOrd="3" destOrd="0" parTransId="{2CEBFB5D-F2B3-814D-882C-90D562AC5C78}" sibTransId="{495ED918-E930-1846-937B-A58CE4D7ADAF}"/>
    <dgm:cxn modelId="{BE9B1431-8460-C643-A635-95DF968272D3}" type="presOf" srcId="{5D057F6C-3D55-DC4D-91FF-BD4648214F93}" destId="{16C42444-94BD-A34E-BA17-D44D274E99B7}" srcOrd="0" destOrd="0" presId="urn:microsoft.com/office/officeart/2005/8/layout/matrix1"/>
    <dgm:cxn modelId="{4285B861-67E0-AD4C-AB60-FD5F2FE4E653}" srcId="{3EB14A00-3D72-5147-971D-EEBF7114C15A}" destId="{1553EBF7-8B87-524A-8791-527AF7FD35F2}" srcOrd="0" destOrd="0" parTransId="{426CF426-4422-2D40-9570-CB3C49B28FCF}" sibTransId="{4EE52CD3-8129-DE4D-892E-55FD7CB88E47}"/>
    <dgm:cxn modelId="{A2BDE466-D64D-C04C-8B09-692163401BD6}" type="presOf" srcId="{51B6DB30-9DED-7D44-8E1D-0F3C57790A78}" destId="{491EECFC-CA52-0A4C-A168-82E54457129E}" srcOrd="0" destOrd="0" presId="urn:microsoft.com/office/officeart/2005/8/layout/matrix1"/>
    <dgm:cxn modelId="{67C34648-4579-F04D-811D-E1D09C0BC5A8}" srcId="{1553EBF7-8B87-524A-8791-527AF7FD35F2}" destId="{51B6DB30-9DED-7D44-8E1D-0F3C57790A78}" srcOrd="1" destOrd="0" parTransId="{ED6E54BC-5B4D-EC4A-A190-FB633C81DADC}" sibTransId="{58CACAD5-490E-AF4C-A256-9BC10F57CEB7}"/>
    <dgm:cxn modelId="{DD033E78-9DF5-E84B-94D4-0F4CFE6391BD}" type="presOf" srcId="{20559C38-B97C-3D4A-80EC-9572054FE797}" destId="{75FCB741-4951-F049-BC86-26C979428E6E}" srcOrd="1" destOrd="0" presId="urn:microsoft.com/office/officeart/2005/8/layout/matrix1"/>
    <dgm:cxn modelId="{BDE4457A-B5D3-794B-9320-9370E67F81F0}" srcId="{1553EBF7-8B87-524A-8791-527AF7FD35F2}" destId="{5D057F6C-3D55-DC4D-91FF-BD4648214F93}" srcOrd="0" destOrd="0" parTransId="{41419F4C-0BD6-414A-A44B-0CECA36E8B87}" sibTransId="{9491C99D-0183-DF4A-96CD-4CEFB6E12A6F}"/>
    <dgm:cxn modelId="{850E807D-76F4-5C40-AD4D-3EF060A59C54}" type="presOf" srcId="{5D057F6C-3D55-DC4D-91FF-BD4648214F93}" destId="{5F6F77B1-425C-4142-B82D-B9067314BEC4}" srcOrd="1" destOrd="0" presId="urn:microsoft.com/office/officeart/2005/8/layout/matrix1"/>
    <dgm:cxn modelId="{116ECF7E-9765-1E44-AC85-A9886E7AD450}" type="presOf" srcId="{20559C38-B97C-3D4A-80EC-9572054FE797}" destId="{C63AF217-CC8C-6749-8035-F0FA5C77E602}" srcOrd="0" destOrd="0" presId="urn:microsoft.com/office/officeart/2005/8/layout/matrix1"/>
    <dgm:cxn modelId="{B09F1887-EFF5-E24A-B13D-089386750E66}" type="presOf" srcId="{7815E228-1590-CA46-B488-9FFEFF31EF6A}" destId="{61EFB5BE-0E3E-F948-A3A0-2FADAD19C07B}" srcOrd="1" destOrd="0" presId="urn:microsoft.com/office/officeart/2005/8/layout/matrix1"/>
    <dgm:cxn modelId="{AD20379A-2CAE-EE49-B544-582141805476}" type="presOf" srcId="{3EB14A00-3D72-5147-971D-EEBF7114C15A}" destId="{471CE6D6-2613-3B47-B130-6705EAE13A65}" srcOrd="0" destOrd="0" presId="urn:microsoft.com/office/officeart/2005/8/layout/matrix1"/>
    <dgm:cxn modelId="{A922109C-325C-DE4B-806F-31E0C6703CA1}" type="presOf" srcId="{1553EBF7-8B87-524A-8791-527AF7FD35F2}" destId="{02EFA282-AF6D-714A-9F77-DE8021143D9A}" srcOrd="0" destOrd="0" presId="urn:microsoft.com/office/officeart/2005/8/layout/matrix1"/>
    <dgm:cxn modelId="{D70C70A3-5285-3041-80C2-3298AD9DDE37}" type="presOf" srcId="{7815E228-1590-CA46-B488-9FFEFF31EF6A}" destId="{079E6B37-72BC-764E-B43E-02FEA9A8A47E}" srcOrd="0" destOrd="0" presId="urn:microsoft.com/office/officeart/2005/8/layout/matrix1"/>
    <dgm:cxn modelId="{DE02C7B8-53E3-B443-A84D-4C19EB2F8CB7}" type="presOf" srcId="{51B6DB30-9DED-7D44-8E1D-0F3C57790A78}" destId="{4D6D74EC-99EF-254C-8303-C17537286B69}" srcOrd="1" destOrd="0" presId="urn:microsoft.com/office/officeart/2005/8/layout/matrix1"/>
    <dgm:cxn modelId="{793398BD-AF4A-8848-9CC1-1739669B1464}" type="presParOf" srcId="{471CE6D6-2613-3B47-B130-6705EAE13A65}" destId="{9C839881-B958-C543-B5B6-B7C90DB8A5FC}" srcOrd="0" destOrd="0" presId="urn:microsoft.com/office/officeart/2005/8/layout/matrix1"/>
    <dgm:cxn modelId="{5B74183A-BFAA-9D4D-BCAC-9BC8B0D76923}" type="presParOf" srcId="{9C839881-B958-C543-B5B6-B7C90DB8A5FC}" destId="{16C42444-94BD-A34E-BA17-D44D274E99B7}" srcOrd="0" destOrd="0" presId="urn:microsoft.com/office/officeart/2005/8/layout/matrix1"/>
    <dgm:cxn modelId="{D4BE1FBF-85BC-E946-8605-CBD9F2EF48D1}" type="presParOf" srcId="{9C839881-B958-C543-B5B6-B7C90DB8A5FC}" destId="{5F6F77B1-425C-4142-B82D-B9067314BEC4}" srcOrd="1" destOrd="0" presId="urn:microsoft.com/office/officeart/2005/8/layout/matrix1"/>
    <dgm:cxn modelId="{DAA88B86-67F5-BD43-816F-1E662DD9B238}" type="presParOf" srcId="{9C839881-B958-C543-B5B6-B7C90DB8A5FC}" destId="{491EECFC-CA52-0A4C-A168-82E54457129E}" srcOrd="2" destOrd="0" presId="urn:microsoft.com/office/officeart/2005/8/layout/matrix1"/>
    <dgm:cxn modelId="{201F668B-33CB-E14A-9486-E6A158E86DCF}" type="presParOf" srcId="{9C839881-B958-C543-B5B6-B7C90DB8A5FC}" destId="{4D6D74EC-99EF-254C-8303-C17537286B69}" srcOrd="3" destOrd="0" presId="urn:microsoft.com/office/officeart/2005/8/layout/matrix1"/>
    <dgm:cxn modelId="{2D1FA0AD-2E90-D949-920E-B8131ADF7561}" type="presParOf" srcId="{9C839881-B958-C543-B5B6-B7C90DB8A5FC}" destId="{C63AF217-CC8C-6749-8035-F0FA5C77E602}" srcOrd="4" destOrd="0" presId="urn:microsoft.com/office/officeart/2005/8/layout/matrix1"/>
    <dgm:cxn modelId="{5E803778-5254-5148-88E8-F51B610137CA}" type="presParOf" srcId="{9C839881-B958-C543-B5B6-B7C90DB8A5FC}" destId="{75FCB741-4951-F049-BC86-26C979428E6E}" srcOrd="5" destOrd="0" presId="urn:microsoft.com/office/officeart/2005/8/layout/matrix1"/>
    <dgm:cxn modelId="{4DD12BAB-6A1F-C04B-A212-58DAAF57211E}" type="presParOf" srcId="{9C839881-B958-C543-B5B6-B7C90DB8A5FC}" destId="{079E6B37-72BC-764E-B43E-02FEA9A8A47E}" srcOrd="6" destOrd="0" presId="urn:microsoft.com/office/officeart/2005/8/layout/matrix1"/>
    <dgm:cxn modelId="{B117912A-EBB4-BE4F-A6DE-A7C23EB7D3DC}" type="presParOf" srcId="{9C839881-B958-C543-B5B6-B7C90DB8A5FC}" destId="{61EFB5BE-0E3E-F948-A3A0-2FADAD19C07B}" srcOrd="7" destOrd="0" presId="urn:microsoft.com/office/officeart/2005/8/layout/matrix1"/>
    <dgm:cxn modelId="{FFB00591-0FBD-2542-B1BE-5277593A59DE}" type="presParOf" srcId="{471CE6D6-2613-3B47-B130-6705EAE13A65}" destId="{02EFA282-AF6D-714A-9F77-DE8021143D9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159DE-EE23-354F-B7D9-D32463E4BF19}" type="doc">
      <dgm:prSet loTypeId="urn:microsoft.com/office/officeart/2005/8/layout/venn2" loCatId="" qsTypeId="urn:microsoft.com/office/officeart/2005/8/quickstyle/3D3" qsCatId="3D" csTypeId="urn:microsoft.com/office/officeart/2005/8/colors/accent1_2" csCatId="accent1" phldr="1"/>
      <dgm:spPr/>
      <dgm:t>
        <a:bodyPr/>
        <a:lstStyle/>
        <a:p>
          <a:endParaRPr lang="en-US"/>
        </a:p>
      </dgm:t>
    </dgm:pt>
    <dgm:pt modelId="{F05E03BE-5A8D-AD4D-8494-85558883D776}">
      <dgm:prSet custT="1"/>
      <dgm:spPr>
        <a:solidFill>
          <a:schemeClr val="tx2"/>
        </a:solidFill>
      </dgm:spPr>
      <dgm:t>
        <a:bodyPr/>
        <a:lstStyle/>
        <a:p>
          <a:pPr rtl="0"/>
          <a:r>
            <a:rPr lang="en-US" sz="2100" b="1" dirty="0">
              <a:solidFill>
                <a:srgbClr val="7F7F7F"/>
              </a:solidFill>
            </a:rPr>
            <a:t>National Healthcare </a:t>
          </a:r>
        </a:p>
      </dgm:t>
    </dgm:pt>
    <dgm:pt modelId="{C4F823A1-F365-1640-BB6A-460871462C29}" type="parTrans" cxnId="{CB575E7F-4530-8748-AC5A-292904D4521A}">
      <dgm:prSet/>
      <dgm:spPr/>
      <dgm:t>
        <a:bodyPr/>
        <a:lstStyle/>
        <a:p>
          <a:endParaRPr lang="en-US"/>
        </a:p>
      </dgm:t>
    </dgm:pt>
    <dgm:pt modelId="{9448790A-AF09-D84D-8A03-B448EFC2C399}" type="sibTrans" cxnId="{CB575E7F-4530-8748-AC5A-292904D4521A}">
      <dgm:prSet/>
      <dgm:spPr/>
      <dgm:t>
        <a:bodyPr/>
        <a:lstStyle/>
        <a:p>
          <a:endParaRPr lang="en-US"/>
        </a:p>
      </dgm:t>
    </dgm:pt>
    <dgm:pt modelId="{44BB7E80-75C1-1E4B-AE31-06927719EA13}">
      <dgm:prSet custT="1"/>
      <dgm:spPr>
        <a:solidFill>
          <a:schemeClr val="tx2">
            <a:lumMod val="25000"/>
          </a:schemeClr>
        </a:solidFill>
      </dgm:spPr>
      <dgm:t>
        <a:bodyPr/>
        <a:lstStyle/>
        <a:p>
          <a:pPr rtl="0"/>
          <a:r>
            <a:rPr lang="en-US" sz="2200" b="1" dirty="0">
              <a:solidFill>
                <a:schemeClr val="bg1">
                  <a:lumMod val="50000"/>
                  <a:lumOff val="50000"/>
                </a:schemeClr>
              </a:solidFill>
            </a:rPr>
            <a:t>Health Systems</a:t>
          </a:r>
        </a:p>
      </dgm:t>
    </dgm:pt>
    <dgm:pt modelId="{1D2CCE5A-CDC6-6D4A-9E1F-DED60F425025}" type="parTrans" cxnId="{C41AA3FA-9D06-B94A-9275-7B851CFC012B}">
      <dgm:prSet/>
      <dgm:spPr/>
      <dgm:t>
        <a:bodyPr/>
        <a:lstStyle/>
        <a:p>
          <a:endParaRPr lang="en-US"/>
        </a:p>
      </dgm:t>
    </dgm:pt>
    <dgm:pt modelId="{167D2B6A-33CA-9244-9926-346A072199F6}" type="sibTrans" cxnId="{C41AA3FA-9D06-B94A-9275-7B851CFC012B}">
      <dgm:prSet/>
      <dgm:spPr/>
      <dgm:t>
        <a:bodyPr/>
        <a:lstStyle/>
        <a:p>
          <a:endParaRPr lang="en-US"/>
        </a:p>
      </dgm:t>
    </dgm:pt>
    <dgm:pt modelId="{CC6568FC-F60F-694E-832F-38414CBE42A7}">
      <dgm:prSet custT="1"/>
      <dgm:spPr>
        <a:solidFill>
          <a:schemeClr val="bg2">
            <a:lumMod val="60000"/>
            <a:lumOff val="40000"/>
          </a:schemeClr>
        </a:solidFill>
      </dgm:spPr>
      <dgm:t>
        <a:bodyPr/>
        <a:lstStyle/>
        <a:p>
          <a:pPr rtl="0"/>
          <a:r>
            <a:rPr lang="en-US" sz="2000" b="1" i="0" dirty="0">
              <a:solidFill>
                <a:schemeClr val="bg1">
                  <a:lumMod val="50000"/>
                  <a:lumOff val="50000"/>
                </a:schemeClr>
              </a:solidFill>
            </a:rPr>
            <a:t>Provider Delivery Groups</a:t>
          </a:r>
        </a:p>
      </dgm:t>
    </dgm:pt>
    <dgm:pt modelId="{C7946F6E-CF39-1B4D-94DA-C1CF277211FC}" type="parTrans" cxnId="{5C9D7F1F-CD08-B845-93EA-C1A9F734557F}">
      <dgm:prSet/>
      <dgm:spPr/>
      <dgm:t>
        <a:bodyPr/>
        <a:lstStyle/>
        <a:p>
          <a:endParaRPr lang="en-US"/>
        </a:p>
      </dgm:t>
    </dgm:pt>
    <dgm:pt modelId="{D7BCE3AF-A43D-EB4B-9F06-FD553E18F3FB}" type="sibTrans" cxnId="{5C9D7F1F-CD08-B845-93EA-C1A9F734557F}">
      <dgm:prSet/>
      <dgm:spPr/>
      <dgm:t>
        <a:bodyPr/>
        <a:lstStyle/>
        <a:p>
          <a:endParaRPr lang="en-US"/>
        </a:p>
      </dgm:t>
    </dgm:pt>
    <dgm:pt modelId="{957FA7C1-E0B0-AB43-A4A4-76C16FE6AF9F}">
      <dgm:prSet custT="1"/>
      <dgm:spPr>
        <a:solidFill>
          <a:schemeClr val="tx2">
            <a:lumMod val="75000"/>
          </a:schemeClr>
        </a:solidFill>
      </dgm:spPr>
      <dgm:t>
        <a:bodyPr/>
        <a:lstStyle/>
        <a:p>
          <a:pPr rtl="0"/>
          <a:r>
            <a:rPr lang="en-US" sz="1800" b="1" dirty="0">
              <a:solidFill>
                <a:schemeClr val="bg1">
                  <a:lumMod val="50000"/>
                  <a:lumOff val="50000"/>
                </a:schemeClr>
              </a:solidFill>
            </a:rPr>
            <a:t>Anesthesia</a:t>
          </a:r>
        </a:p>
      </dgm:t>
    </dgm:pt>
    <dgm:pt modelId="{D6CE6A0D-74EB-1D4D-83CF-D2728A7DEFA3}" type="parTrans" cxnId="{29F20532-1737-2D4F-9FDA-827DF09D4520}">
      <dgm:prSet/>
      <dgm:spPr/>
      <dgm:t>
        <a:bodyPr/>
        <a:lstStyle/>
        <a:p>
          <a:endParaRPr lang="en-US"/>
        </a:p>
      </dgm:t>
    </dgm:pt>
    <dgm:pt modelId="{E5E70367-604C-FD4F-A4D6-E4C8436C6EE8}" type="sibTrans" cxnId="{29F20532-1737-2D4F-9FDA-827DF09D4520}">
      <dgm:prSet/>
      <dgm:spPr/>
      <dgm:t>
        <a:bodyPr/>
        <a:lstStyle/>
        <a:p>
          <a:endParaRPr lang="en-US"/>
        </a:p>
      </dgm:t>
    </dgm:pt>
    <dgm:pt modelId="{DBF39A72-4DEB-9443-8FA2-7B34DD04769A}" type="pres">
      <dgm:prSet presAssocID="{C16159DE-EE23-354F-B7D9-D32463E4BF19}" presName="Name0" presStyleCnt="0">
        <dgm:presLayoutVars>
          <dgm:chMax val="7"/>
          <dgm:resizeHandles val="exact"/>
        </dgm:presLayoutVars>
      </dgm:prSet>
      <dgm:spPr/>
    </dgm:pt>
    <dgm:pt modelId="{532B6DB5-97A6-A248-B07B-4C2034605A36}" type="pres">
      <dgm:prSet presAssocID="{C16159DE-EE23-354F-B7D9-D32463E4BF19}" presName="comp1" presStyleCnt="0"/>
      <dgm:spPr/>
    </dgm:pt>
    <dgm:pt modelId="{4ABB7436-4778-9947-BBFD-EC092B9E91C7}" type="pres">
      <dgm:prSet presAssocID="{C16159DE-EE23-354F-B7D9-D32463E4BF19}" presName="circle1" presStyleLbl="node1" presStyleIdx="0" presStyleCnt="4" custScaleX="100872"/>
      <dgm:spPr/>
    </dgm:pt>
    <dgm:pt modelId="{F312C721-BA3C-8B49-94DE-A8CC92ED27E7}" type="pres">
      <dgm:prSet presAssocID="{C16159DE-EE23-354F-B7D9-D32463E4BF19}" presName="c1text" presStyleLbl="node1" presStyleIdx="0" presStyleCnt="4">
        <dgm:presLayoutVars>
          <dgm:bulletEnabled val="1"/>
        </dgm:presLayoutVars>
      </dgm:prSet>
      <dgm:spPr/>
    </dgm:pt>
    <dgm:pt modelId="{2F48C677-9428-0849-8157-78F4D95AFAE5}" type="pres">
      <dgm:prSet presAssocID="{C16159DE-EE23-354F-B7D9-D32463E4BF19}" presName="comp2" presStyleCnt="0"/>
      <dgm:spPr/>
    </dgm:pt>
    <dgm:pt modelId="{F05C2A03-8137-934F-BE62-B58D9C564BAC}" type="pres">
      <dgm:prSet presAssocID="{C16159DE-EE23-354F-B7D9-D32463E4BF19}" presName="circle2" presStyleLbl="node1" presStyleIdx="1" presStyleCnt="4"/>
      <dgm:spPr/>
    </dgm:pt>
    <dgm:pt modelId="{0B8CDA96-5FC8-FB4C-ACC3-8629F9DF73C4}" type="pres">
      <dgm:prSet presAssocID="{C16159DE-EE23-354F-B7D9-D32463E4BF19}" presName="c2text" presStyleLbl="node1" presStyleIdx="1" presStyleCnt="4">
        <dgm:presLayoutVars>
          <dgm:bulletEnabled val="1"/>
        </dgm:presLayoutVars>
      </dgm:prSet>
      <dgm:spPr/>
    </dgm:pt>
    <dgm:pt modelId="{CB7ED7C5-2E37-9142-ABBE-B318878A1FD3}" type="pres">
      <dgm:prSet presAssocID="{C16159DE-EE23-354F-B7D9-D32463E4BF19}" presName="comp3" presStyleCnt="0"/>
      <dgm:spPr/>
    </dgm:pt>
    <dgm:pt modelId="{B49EA3DC-314F-A344-8311-D748EE46C67F}" type="pres">
      <dgm:prSet presAssocID="{C16159DE-EE23-354F-B7D9-D32463E4BF19}" presName="circle3" presStyleLbl="node1" presStyleIdx="2" presStyleCnt="4"/>
      <dgm:spPr/>
    </dgm:pt>
    <dgm:pt modelId="{1CE62CFA-AA4A-1042-8F7E-BDC9413A50D6}" type="pres">
      <dgm:prSet presAssocID="{C16159DE-EE23-354F-B7D9-D32463E4BF19}" presName="c3text" presStyleLbl="node1" presStyleIdx="2" presStyleCnt="4">
        <dgm:presLayoutVars>
          <dgm:bulletEnabled val="1"/>
        </dgm:presLayoutVars>
      </dgm:prSet>
      <dgm:spPr/>
    </dgm:pt>
    <dgm:pt modelId="{28823098-7357-8A47-B2A7-489651DBE204}" type="pres">
      <dgm:prSet presAssocID="{C16159DE-EE23-354F-B7D9-D32463E4BF19}" presName="comp4" presStyleCnt="0"/>
      <dgm:spPr/>
    </dgm:pt>
    <dgm:pt modelId="{BF8078AC-FE6D-1D41-B66C-8FBC17018AD2}" type="pres">
      <dgm:prSet presAssocID="{C16159DE-EE23-354F-B7D9-D32463E4BF19}" presName="circle4" presStyleLbl="node1" presStyleIdx="3" presStyleCnt="4"/>
      <dgm:spPr/>
    </dgm:pt>
    <dgm:pt modelId="{7D10F7F4-1CAE-A748-BE71-18735C6DC74E}" type="pres">
      <dgm:prSet presAssocID="{C16159DE-EE23-354F-B7D9-D32463E4BF19}" presName="c4text" presStyleLbl="node1" presStyleIdx="3" presStyleCnt="4">
        <dgm:presLayoutVars>
          <dgm:bulletEnabled val="1"/>
        </dgm:presLayoutVars>
      </dgm:prSet>
      <dgm:spPr/>
    </dgm:pt>
  </dgm:ptLst>
  <dgm:cxnLst>
    <dgm:cxn modelId="{B96A2910-4D42-2342-9996-5A212822CA90}" type="presOf" srcId="{44BB7E80-75C1-1E4B-AE31-06927719EA13}" destId="{F05C2A03-8137-934F-BE62-B58D9C564BAC}" srcOrd="0" destOrd="0" presId="urn:microsoft.com/office/officeart/2005/8/layout/venn2"/>
    <dgm:cxn modelId="{5C9D7F1F-CD08-B845-93EA-C1A9F734557F}" srcId="{C16159DE-EE23-354F-B7D9-D32463E4BF19}" destId="{CC6568FC-F60F-694E-832F-38414CBE42A7}" srcOrd="2" destOrd="0" parTransId="{C7946F6E-CF39-1B4D-94DA-C1CF277211FC}" sibTransId="{D7BCE3AF-A43D-EB4B-9F06-FD553E18F3FB}"/>
    <dgm:cxn modelId="{7D7E912E-5118-BD4A-A189-AF3924020807}" type="presOf" srcId="{957FA7C1-E0B0-AB43-A4A4-76C16FE6AF9F}" destId="{BF8078AC-FE6D-1D41-B66C-8FBC17018AD2}" srcOrd="0" destOrd="0" presId="urn:microsoft.com/office/officeart/2005/8/layout/venn2"/>
    <dgm:cxn modelId="{7515B931-0983-5E4C-B361-44642FA4B68E}" type="presOf" srcId="{F05E03BE-5A8D-AD4D-8494-85558883D776}" destId="{4ABB7436-4778-9947-BBFD-EC092B9E91C7}" srcOrd="0" destOrd="0" presId="urn:microsoft.com/office/officeart/2005/8/layout/venn2"/>
    <dgm:cxn modelId="{29F20532-1737-2D4F-9FDA-827DF09D4520}" srcId="{C16159DE-EE23-354F-B7D9-D32463E4BF19}" destId="{957FA7C1-E0B0-AB43-A4A4-76C16FE6AF9F}" srcOrd="3" destOrd="0" parTransId="{D6CE6A0D-74EB-1D4D-83CF-D2728A7DEFA3}" sibTransId="{E5E70367-604C-FD4F-A4D6-E4C8436C6EE8}"/>
    <dgm:cxn modelId="{2ABF0970-064A-BD4D-B12C-3F92BCAC1F10}" type="presOf" srcId="{957FA7C1-E0B0-AB43-A4A4-76C16FE6AF9F}" destId="{7D10F7F4-1CAE-A748-BE71-18735C6DC74E}" srcOrd="1" destOrd="0" presId="urn:microsoft.com/office/officeart/2005/8/layout/venn2"/>
    <dgm:cxn modelId="{CB575E7F-4530-8748-AC5A-292904D4521A}" srcId="{C16159DE-EE23-354F-B7D9-D32463E4BF19}" destId="{F05E03BE-5A8D-AD4D-8494-85558883D776}" srcOrd="0" destOrd="0" parTransId="{C4F823A1-F365-1640-BB6A-460871462C29}" sibTransId="{9448790A-AF09-D84D-8A03-B448EFC2C399}"/>
    <dgm:cxn modelId="{E9DA3D9D-7418-8245-9EF6-B75C763E9A16}" type="presOf" srcId="{CC6568FC-F60F-694E-832F-38414CBE42A7}" destId="{1CE62CFA-AA4A-1042-8F7E-BDC9413A50D6}" srcOrd="1" destOrd="0" presId="urn:microsoft.com/office/officeart/2005/8/layout/venn2"/>
    <dgm:cxn modelId="{00DC4CA2-73BD-B34E-8EB7-B8E5145388AB}" type="presOf" srcId="{CC6568FC-F60F-694E-832F-38414CBE42A7}" destId="{B49EA3DC-314F-A344-8311-D748EE46C67F}" srcOrd="0" destOrd="0" presId="urn:microsoft.com/office/officeart/2005/8/layout/venn2"/>
    <dgm:cxn modelId="{827E6AA8-4A01-D949-B855-1C7E4F9F7FC4}" type="presOf" srcId="{F05E03BE-5A8D-AD4D-8494-85558883D776}" destId="{F312C721-BA3C-8B49-94DE-A8CC92ED27E7}" srcOrd="1" destOrd="0" presId="urn:microsoft.com/office/officeart/2005/8/layout/venn2"/>
    <dgm:cxn modelId="{60B0ECB9-E226-6E42-8B7A-D341CB44475B}" type="presOf" srcId="{44BB7E80-75C1-1E4B-AE31-06927719EA13}" destId="{0B8CDA96-5FC8-FB4C-ACC3-8629F9DF73C4}" srcOrd="1" destOrd="0" presId="urn:microsoft.com/office/officeart/2005/8/layout/venn2"/>
    <dgm:cxn modelId="{67A2B3E8-7938-9045-97DB-E5B1B8FDD395}" type="presOf" srcId="{C16159DE-EE23-354F-B7D9-D32463E4BF19}" destId="{DBF39A72-4DEB-9443-8FA2-7B34DD04769A}" srcOrd="0" destOrd="0" presId="urn:microsoft.com/office/officeart/2005/8/layout/venn2"/>
    <dgm:cxn modelId="{C41AA3FA-9D06-B94A-9275-7B851CFC012B}" srcId="{C16159DE-EE23-354F-B7D9-D32463E4BF19}" destId="{44BB7E80-75C1-1E4B-AE31-06927719EA13}" srcOrd="1" destOrd="0" parTransId="{1D2CCE5A-CDC6-6D4A-9E1F-DED60F425025}" sibTransId="{167D2B6A-33CA-9244-9926-346A072199F6}"/>
    <dgm:cxn modelId="{9D778CA8-2B88-DA46-9406-99FBA55E0C1E}" type="presParOf" srcId="{DBF39A72-4DEB-9443-8FA2-7B34DD04769A}" destId="{532B6DB5-97A6-A248-B07B-4C2034605A36}" srcOrd="0" destOrd="0" presId="urn:microsoft.com/office/officeart/2005/8/layout/venn2"/>
    <dgm:cxn modelId="{3C1FA501-3203-9A4F-B202-D63E1E84C4C0}" type="presParOf" srcId="{532B6DB5-97A6-A248-B07B-4C2034605A36}" destId="{4ABB7436-4778-9947-BBFD-EC092B9E91C7}" srcOrd="0" destOrd="0" presId="urn:microsoft.com/office/officeart/2005/8/layout/venn2"/>
    <dgm:cxn modelId="{74818E3B-7EEC-1A43-A09A-895FD3D902D2}" type="presParOf" srcId="{532B6DB5-97A6-A248-B07B-4C2034605A36}" destId="{F312C721-BA3C-8B49-94DE-A8CC92ED27E7}" srcOrd="1" destOrd="0" presId="urn:microsoft.com/office/officeart/2005/8/layout/venn2"/>
    <dgm:cxn modelId="{0D726523-AF6D-2A4C-8C06-324BAE5C5448}" type="presParOf" srcId="{DBF39A72-4DEB-9443-8FA2-7B34DD04769A}" destId="{2F48C677-9428-0849-8157-78F4D95AFAE5}" srcOrd="1" destOrd="0" presId="urn:microsoft.com/office/officeart/2005/8/layout/venn2"/>
    <dgm:cxn modelId="{612DD283-C9BF-B54F-92AA-32C78EF311A5}" type="presParOf" srcId="{2F48C677-9428-0849-8157-78F4D95AFAE5}" destId="{F05C2A03-8137-934F-BE62-B58D9C564BAC}" srcOrd="0" destOrd="0" presId="urn:microsoft.com/office/officeart/2005/8/layout/venn2"/>
    <dgm:cxn modelId="{63C7D157-8E83-1847-8ACA-1083B2B4E506}" type="presParOf" srcId="{2F48C677-9428-0849-8157-78F4D95AFAE5}" destId="{0B8CDA96-5FC8-FB4C-ACC3-8629F9DF73C4}" srcOrd="1" destOrd="0" presId="urn:microsoft.com/office/officeart/2005/8/layout/venn2"/>
    <dgm:cxn modelId="{D91B0B30-4CA4-6A43-9DF1-46474C81294C}" type="presParOf" srcId="{DBF39A72-4DEB-9443-8FA2-7B34DD04769A}" destId="{CB7ED7C5-2E37-9142-ABBE-B318878A1FD3}" srcOrd="2" destOrd="0" presId="urn:microsoft.com/office/officeart/2005/8/layout/venn2"/>
    <dgm:cxn modelId="{441363CA-AF34-E84D-83C0-1BAC1EB8324D}" type="presParOf" srcId="{CB7ED7C5-2E37-9142-ABBE-B318878A1FD3}" destId="{B49EA3DC-314F-A344-8311-D748EE46C67F}" srcOrd="0" destOrd="0" presId="urn:microsoft.com/office/officeart/2005/8/layout/venn2"/>
    <dgm:cxn modelId="{800DEBD5-BFE3-234E-91F7-9C71266CE38A}" type="presParOf" srcId="{CB7ED7C5-2E37-9142-ABBE-B318878A1FD3}" destId="{1CE62CFA-AA4A-1042-8F7E-BDC9413A50D6}" srcOrd="1" destOrd="0" presId="urn:microsoft.com/office/officeart/2005/8/layout/venn2"/>
    <dgm:cxn modelId="{A569097C-788A-2E4F-AD4E-C2D797EBA441}" type="presParOf" srcId="{DBF39A72-4DEB-9443-8FA2-7B34DD04769A}" destId="{28823098-7357-8A47-B2A7-489651DBE204}" srcOrd="3" destOrd="0" presId="urn:microsoft.com/office/officeart/2005/8/layout/venn2"/>
    <dgm:cxn modelId="{D3349CFC-A5B3-B44F-BC1E-5F3F34296DB5}" type="presParOf" srcId="{28823098-7357-8A47-B2A7-489651DBE204}" destId="{BF8078AC-FE6D-1D41-B66C-8FBC17018AD2}" srcOrd="0" destOrd="0" presId="urn:microsoft.com/office/officeart/2005/8/layout/venn2"/>
    <dgm:cxn modelId="{A233EB4A-5A94-FB4C-AB39-94078D33DA04}" type="presParOf" srcId="{28823098-7357-8A47-B2A7-489651DBE204}" destId="{7D10F7F4-1CAE-A748-BE71-18735C6DC74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8AA5D0-08AA-474E-A80D-1214DA7D31DE}"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39238BD-DBD8-3748-8F26-D0D4BC4461B9}">
      <dgm:prSet phldrT="[Text]" custT="1"/>
      <dgm:spPr/>
      <dgm:t>
        <a:bodyPr/>
        <a:lstStyle/>
        <a:p>
          <a:r>
            <a:rPr lang="en-US" sz="1800" b="1" dirty="0"/>
            <a:t>BENEFITS</a:t>
          </a:r>
        </a:p>
      </dgm:t>
    </dgm:pt>
    <dgm:pt modelId="{7055C7FD-D4A5-4F49-B211-845CD5C9FE17}" type="parTrans" cxnId="{A7CA580E-944E-284C-A457-0C976EE83422}">
      <dgm:prSet/>
      <dgm:spPr/>
      <dgm:t>
        <a:bodyPr/>
        <a:lstStyle/>
        <a:p>
          <a:endParaRPr lang="en-US"/>
        </a:p>
      </dgm:t>
    </dgm:pt>
    <dgm:pt modelId="{38435A2E-C798-E740-8BC0-4910A6E13CC9}" type="sibTrans" cxnId="{A7CA580E-944E-284C-A457-0C976EE83422}">
      <dgm:prSet/>
      <dgm:spPr/>
      <dgm:t>
        <a:bodyPr/>
        <a:lstStyle/>
        <a:p>
          <a:endParaRPr lang="en-US"/>
        </a:p>
      </dgm:t>
    </dgm:pt>
    <dgm:pt modelId="{D5EF3873-C1F1-2B4A-9402-01061F088AC3}">
      <dgm:prSet phldrT="[Text]" custT="1"/>
      <dgm:spPr/>
      <dgm:t>
        <a:bodyPr lIns="182880" rIns="182880"/>
        <a:lstStyle/>
        <a:p>
          <a:r>
            <a:rPr lang="en-US" sz="1400" b="1" dirty="0"/>
            <a:t>Legally Required</a:t>
          </a:r>
        </a:p>
      </dgm:t>
    </dgm:pt>
    <dgm:pt modelId="{E1905445-962C-C142-8F0C-FABA41A8E7C8}" type="parTrans" cxnId="{4E5BC93E-BF7D-9D46-BB6D-917DE888D3EB}">
      <dgm:prSet/>
      <dgm:spPr/>
      <dgm:t>
        <a:bodyPr/>
        <a:lstStyle/>
        <a:p>
          <a:endParaRPr lang="en-US"/>
        </a:p>
      </dgm:t>
    </dgm:pt>
    <dgm:pt modelId="{2CA8CF18-C506-C24D-BD3A-4421156E56C0}" type="sibTrans" cxnId="{4E5BC93E-BF7D-9D46-BB6D-917DE888D3EB}">
      <dgm:prSet/>
      <dgm:spPr/>
      <dgm:t>
        <a:bodyPr/>
        <a:lstStyle/>
        <a:p>
          <a:endParaRPr lang="en-US"/>
        </a:p>
      </dgm:t>
    </dgm:pt>
    <dgm:pt modelId="{302CA4EB-59F3-844F-BF61-30EC882E2490}">
      <dgm:prSet phldrT="[Text]" custT="1"/>
      <dgm:spPr/>
      <dgm:t>
        <a:bodyPr/>
        <a:lstStyle/>
        <a:p>
          <a:r>
            <a:rPr lang="en-US" sz="1400" b="1" dirty="0"/>
            <a:t>Paid Leave</a:t>
          </a:r>
        </a:p>
      </dgm:t>
    </dgm:pt>
    <dgm:pt modelId="{C3C97189-AB44-1E42-A573-74271AD16E74}" type="parTrans" cxnId="{44D28AFC-B525-E94C-95BE-4C39645F60F9}">
      <dgm:prSet/>
      <dgm:spPr/>
      <dgm:t>
        <a:bodyPr/>
        <a:lstStyle/>
        <a:p>
          <a:endParaRPr lang="en-US"/>
        </a:p>
      </dgm:t>
    </dgm:pt>
    <dgm:pt modelId="{8EC9FA16-4E3C-704E-B40D-EB81D47AD849}" type="sibTrans" cxnId="{44D28AFC-B525-E94C-95BE-4C39645F60F9}">
      <dgm:prSet/>
      <dgm:spPr/>
      <dgm:t>
        <a:bodyPr/>
        <a:lstStyle/>
        <a:p>
          <a:endParaRPr lang="en-US"/>
        </a:p>
      </dgm:t>
    </dgm:pt>
    <dgm:pt modelId="{5E4434E7-58D6-3F47-B1A4-FD883509B5E4}">
      <dgm:prSet phldrT="[Text]" custT="1"/>
      <dgm:spPr/>
      <dgm:t>
        <a:bodyPr/>
        <a:lstStyle/>
        <a:p>
          <a:r>
            <a:rPr lang="en-US" sz="1400" b="1" dirty="0"/>
            <a:t>Supplemental Pay</a:t>
          </a:r>
        </a:p>
      </dgm:t>
    </dgm:pt>
    <dgm:pt modelId="{FC5A157B-F078-DB40-A687-CB403A34C9F6}" type="parTrans" cxnId="{58504172-C2BA-2B4F-9F46-67708DABC2FF}">
      <dgm:prSet/>
      <dgm:spPr/>
      <dgm:t>
        <a:bodyPr/>
        <a:lstStyle/>
        <a:p>
          <a:endParaRPr lang="en-US"/>
        </a:p>
      </dgm:t>
    </dgm:pt>
    <dgm:pt modelId="{7BF63D15-F88D-6B47-BF46-273B7A1CA585}" type="sibTrans" cxnId="{58504172-C2BA-2B4F-9F46-67708DABC2FF}">
      <dgm:prSet/>
      <dgm:spPr/>
      <dgm:t>
        <a:bodyPr/>
        <a:lstStyle/>
        <a:p>
          <a:endParaRPr lang="en-US"/>
        </a:p>
      </dgm:t>
    </dgm:pt>
    <dgm:pt modelId="{A4DA6B04-D504-9442-9452-2AD441EB2DFB}">
      <dgm:prSet phldrT="[Text]" custT="1"/>
      <dgm:spPr/>
      <dgm:t>
        <a:bodyPr/>
        <a:lstStyle/>
        <a:p>
          <a:r>
            <a:rPr lang="en-US" sz="1400" b="1" dirty="0">
              <a:solidFill>
                <a:schemeClr val="bg1"/>
              </a:solidFill>
            </a:rPr>
            <a:t>Insurance</a:t>
          </a:r>
          <a:endParaRPr lang="en-US" sz="1400" b="1" dirty="0"/>
        </a:p>
      </dgm:t>
    </dgm:pt>
    <dgm:pt modelId="{2BC11E27-B08D-AF44-B015-D611C2C12B52}" type="parTrans" cxnId="{D5D913CE-9361-0D45-AC23-6E7414C8BC4F}">
      <dgm:prSet/>
      <dgm:spPr/>
      <dgm:t>
        <a:bodyPr/>
        <a:lstStyle/>
        <a:p>
          <a:endParaRPr lang="en-US"/>
        </a:p>
      </dgm:t>
    </dgm:pt>
    <dgm:pt modelId="{2B647581-506E-A847-BF4C-65ACED049E58}" type="sibTrans" cxnId="{D5D913CE-9361-0D45-AC23-6E7414C8BC4F}">
      <dgm:prSet/>
      <dgm:spPr/>
      <dgm:t>
        <a:bodyPr/>
        <a:lstStyle/>
        <a:p>
          <a:endParaRPr lang="en-US"/>
        </a:p>
      </dgm:t>
    </dgm:pt>
    <dgm:pt modelId="{44177165-BA23-8F4C-AF35-C9872A03005F}">
      <dgm:prSet phldrT="[Text]" custT="1"/>
      <dgm:spPr/>
      <dgm:t>
        <a:bodyPr/>
        <a:lstStyle/>
        <a:p>
          <a:r>
            <a:rPr lang="en-US" sz="1400" b="1" dirty="0"/>
            <a:t>Retirement &amp; Savings</a:t>
          </a:r>
        </a:p>
      </dgm:t>
    </dgm:pt>
    <dgm:pt modelId="{336BAF66-FD4B-344E-BFD6-5A0CE299ABBA}" type="parTrans" cxnId="{16484D7A-BEAA-FE4B-85FB-4E5974269C20}">
      <dgm:prSet/>
      <dgm:spPr/>
      <dgm:t>
        <a:bodyPr/>
        <a:lstStyle/>
        <a:p>
          <a:endParaRPr lang="en-US"/>
        </a:p>
      </dgm:t>
    </dgm:pt>
    <dgm:pt modelId="{A12D343B-A4F7-5148-A38A-3C95B548476F}" type="sibTrans" cxnId="{16484D7A-BEAA-FE4B-85FB-4E5974269C20}">
      <dgm:prSet/>
      <dgm:spPr/>
      <dgm:t>
        <a:bodyPr/>
        <a:lstStyle/>
        <a:p>
          <a:endParaRPr lang="en-US"/>
        </a:p>
      </dgm:t>
    </dgm:pt>
    <dgm:pt modelId="{66997A33-2067-9A4A-B191-837DFC575E2E}">
      <dgm:prSet phldrT="[Text]" custT="1"/>
      <dgm:spPr/>
      <dgm:t>
        <a:bodyPr/>
        <a:lstStyle/>
        <a:p>
          <a:r>
            <a:rPr lang="en-US" sz="1200" b="1" dirty="0"/>
            <a:t>Social Security</a:t>
          </a:r>
        </a:p>
      </dgm:t>
    </dgm:pt>
    <dgm:pt modelId="{06E3580D-76F4-C042-903B-8E7D3404D2B8}" type="parTrans" cxnId="{CC0C61AC-8D9E-1D4D-BE04-059154BB7D94}">
      <dgm:prSet/>
      <dgm:spPr/>
      <dgm:t>
        <a:bodyPr/>
        <a:lstStyle/>
        <a:p>
          <a:endParaRPr lang="en-US"/>
        </a:p>
      </dgm:t>
    </dgm:pt>
    <dgm:pt modelId="{269F3EC3-6FA9-174F-BFD6-FE6D6C32E8A5}" type="sibTrans" cxnId="{CC0C61AC-8D9E-1D4D-BE04-059154BB7D94}">
      <dgm:prSet/>
      <dgm:spPr/>
      <dgm:t>
        <a:bodyPr/>
        <a:lstStyle/>
        <a:p>
          <a:endParaRPr lang="en-US"/>
        </a:p>
      </dgm:t>
    </dgm:pt>
    <dgm:pt modelId="{4B784E26-89BF-2F4D-B4CE-1F563EBF97FB}">
      <dgm:prSet phldrT="[Text]" custT="1"/>
      <dgm:spPr/>
      <dgm:t>
        <a:bodyPr/>
        <a:lstStyle/>
        <a:p>
          <a:r>
            <a:rPr lang="en-US" sz="1200" b="1" dirty="0"/>
            <a:t>Federal Unemployment</a:t>
          </a:r>
        </a:p>
      </dgm:t>
    </dgm:pt>
    <dgm:pt modelId="{BF21DD84-A235-AC41-A31E-10E9A7721890}" type="parTrans" cxnId="{F11663AB-ADE5-3441-A347-82410E6CFD73}">
      <dgm:prSet/>
      <dgm:spPr/>
      <dgm:t>
        <a:bodyPr/>
        <a:lstStyle/>
        <a:p>
          <a:endParaRPr lang="en-US"/>
        </a:p>
      </dgm:t>
    </dgm:pt>
    <dgm:pt modelId="{C156175E-70BB-7D40-B9E3-53A1C5CCE209}" type="sibTrans" cxnId="{F11663AB-ADE5-3441-A347-82410E6CFD73}">
      <dgm:prSet/>
      <dgm:spPr/>
      <dgm:t>
        <a:bodyPr/>
        <a:lstStyle/>
        <a:p>
          <a:endParaRPr lang="en-US"/>
        </a:p>
      </dgm:t>
    </dgm:pt>
    <dgm:pt modelId="{5715CE3B-095A-324F-BED7-DE979C56C27A}">
      <dgm:prSet phldrT="[Text]" custT="1"/>
      <dgm:spPr/>
      <dgm:t>
        <a:bodyPr/>
        <a:lstStyle/>
        <a:p>
          <a:r>
            <a:rPr lang="en-US" sz="1200" b="1" dirty="0"/>
            <a:t>Vacation/Holiday/ Sick/PTO</a:t>
          </a:r>
        </a:p>
      </dgm:t>
    </dgm:pt>
    <dgm:pt modelId="{C1756E6B-CAAC-C04B-ADA3-72788FFFAD3D}" type="parTrans" cxnId="{18A4937D-CD5C-FF4A-916F-E8F1B174581D}">
      <dgm:prSet/>
      <dgm:spPr/>
      <dgm:t>
        <a:bodyPr/>
        <a:lstStyle/>
        <a:p>
          <a:endParaRPr lang="en-US"/>
        </a:p>
      </dgm:t>
    </dgm:pt>
    <dgm:pt modelId="{44481919-9242-9843-87FE-7A0B4558A7F3}" type="sibTrans" cxnId="{18A4937D-CD5C-FF4A-916F-E8F1B174581D}">
      <dgm:prSet/>
      <dgm:spPr/>
      <dgm:t>
        <a:bodyPr/>
        <a:lstStyle/>
        <a:p>
          <a:endParaRPr lang="en-US"/>
        </a:p>
      </dgm:t>
    </dgm:pt>
    <dgm:pt modelId="{0E7FBA54-7DFC-154F-B63D-F6A466DCE168}">
      <dgm:prSet phldrT="[Text]" custT="1"/>
      <dgm:spPr/>
      <dgm:t>
        <a:bodyPr/>
        <a:lstStyle/>
        <a:p>
          <a:r>
            <a:rPr lang="en-US" sz="1200" b="1" dirty="0"/>
            <a:t>Premium Pay/Shift Pay</a:t>
          </a:r>
        </a:p>
      </dgm:t>
    </dgm:pt>
    <dgm:pt modelId="{83C08F9C-F237-E34C-8EB7-C5D2E220E18E}" type="parTrans" cxnId="{29B5741A-25BA-A349-80B1-E7891DC0C44F}">
      <dgm:prSet/>
      <dgm:spPr/>
      <dgm:t>
        <a:bodyPr/>
        <a:lstStyle/>
        <a:p>
          <a:endParaRPr lang="en-US"/>
        </a:p>
      </dgm:t>
    </dgm:pt>
    <dgm:pt modelId="{C699EFAA-5AE7-7F40-BA68-F1766239EEF4}" type="sibTrans" cxnId="{29B5741A-25BA-A349-80B1-E7891DC0C44F}">
      <dgm:prSet/>
      <dgm:spPr/>
      <dgm:t>
        <a:bodyPr/>
        <a:lstStyle/>
        <a:p>
          <a:endParaRPr lang="en-US"/>
        </a:p>
      </dgm:t>
    </dgm:pt>
    <dgm:pt modelId="{93614328-2C35-7C4A-BA77-1F15C587EC98}">
      <dgm:prSet phldrT="[Text]" custT="1"/>
      <dgm:spPr/>
      <dgm:t>
        <a:bodyPr/>
        <a:lstStyle/>
        <a:p>
          <a:r>
            <a:rPr lang="en-US" sz="1200" b="1" dirty="0"/>
            <a:t>Non Production Bonuses</a:t>
          </a:r>
        </a:p>
      </dgm:t>
    </dgm:pt>
    <dgm:pt modelId="{E4330008-561A-FF47-9429-80C1FB2946C9}" type="parTrans" cxnId="{B212C5C9-0FDA-8E4E-83AE-74AA6E37BD18}">
      <dgm:prSet/>
      <dgm:spPr/>
      <dgm:t>
        <a:bodyPr/>
        <a:lstStyle/>
        <a:p>
          <a:endParaRPr lang="en-US"/>
        </a:p>
      </dgm:t>
    </dgm:pt>
    <dgm:pt modelId="{AADDA5BC-1217-D648-A24F-1361A7DB0687}" type="sibTrans" cxnId="{B212C5C9-0FDA-8E4E-83AE-74AA6E37BD18}">
      <dgm:prSet/>
      <dgm:spPr/>
      <dgm:t>
        <a:bodyPr/>
        <a:lstStyle/>
        <a:p>
          <a:endParaRPr lang="en-US"/>
        </a:p>
      </dgm:t>
    </dgm:pt>
    <dgm:pt modelId="{E87DCB0F-923B-F442-8598-C5FC483AF45A}">
      <dgm:prSet phldrT="[Text]" custT="1"/>
      <dgm:spPr/>
      <dgm:t>
        <a:bodyPr/>
        <a:lstStyle/>
        <a:p>
          <a:r>
            <a:rPr lang="en-US" sz="1200" b="1" dirty="0"/>
            <a:t>Defined Benefits</a:t>
          </a:r>
        </a:p>
      </dgm:t>
    </dgm:pt>
    <dgm:pt modelId="{78C73452-F529-984F-8C42-D11A6F9B178F}" type="parTrans" cxnId="{A30ECFE4-3BD5-644E-95BD-501C95CE9E0E}">
      <dgm:prSet/>
      <dgm:spPr/>
      <dgm:t>
        <a:bodyPr/>
        <a:lstStyle/>
        <a:p>
          <a:endParaRPr lang="en-US"/>
        </a:p>
      </dgm:t>
    </dgm:pt>
    <dgm:pt modelId="{F4A4280F-8652-7E49-86D1-BA47617D14E0}" type="sibTrans" cxnId="{A30ECFE4-3BD5-644E-95BD-501C95CE9E0E}">
      <dgm:prSet/>
      <dgm:spPr/>
      <dgm:t>
        <a:bodyPr/>
        <a:lstStyle/>
        <a:p>
          <a:endParaRPr lang="en-US"/>
        </a:p>
      </dgm:t>
    </dgm:pt>
    <dgm:pt modelId="{D0E71EEA-4ABB-964D-88FE-579002745318}">
      <dgm:prSet phldrT="[Text]" custT="1"/>
      <dgm:spPr/>
      <dgm:t>
        <a:bodyPr/>
        <a:lstStyle/>
        <a:p>
          <a:r>
            <a:rPr lang="en-US" sz="1200" b="1" dirty="0"/>
            <a:t>Defined Contributions</a:t>
          </a:r>
        </a:p>
      </dgm:t>
    </dgm:pt>
    <dgm:pt modelId="{B2FFAC41-FE0B-7D4D-A587-93C2F41687E0}" type="parTrans" cxnId="{2E468555-4BCB-1B40-A626-F6731B0E05EA}">
      <dgm:prSet/>
      <dgm:spPr/>
      <dgm:t>
        <a:bodyPr/>
        <a:lstStyle/>
        <a:p>
          <a:endParaRPr lang="en-US"/>
        </a:p>
      </dgm:t>
    </dgm:pt>
    <dgm:pt modelId="{9E9C7620-3FA2-3841-9734-6127AEE23C0B}" type="sibTrans" cxnId="{2E468555-4BCB-1B40-A626-F6731B0E05EA}">
      <dgm:prSet/>
      <dgm:spPr/>
      <dgm:t>
        <a:bodyPr/>
        <a:lstStyle/>
        <a:p>
          <a:endParaRPr lang="en-US"/>
        </a:p>
      </dgm:t>
    </dgm:pt>
    <dgm:pt modelId="{6FAE4771-FD51-7347-9867-EA0789FB335A}" type="pres">
      <dgm:prSet presAssocID="{008AA5D0-08AA-474E-A80D-1214DA7D31DE}" presName="hierChild1" presStyleCnt="0">
        <dgm:presLayoutVars>
          <dgm:chPref val="1"/>
          <dgm:dir/>
          <dgm:animOne val="branch"/>
          <dgm:animLvl val="lvl"/>
          <dgm:resizeHandles/>
        </dgm:presLayoutVars>
      </dgm:prSet>
      <dgm:spPr/>
    </dgm:pt>
    <dgm:pt modelId="{1EC6ACA0-75B7-804F-A64B-C866AD4B7C3A}" type="pres">
      <dgm:prSet presAssocID="{D39238BD-DBD8-3748-8F26-D0D4BC4461B9}" presName="hierRoot1" presStyleCnt="0"/>
      <dgm:spPr/>
    </dgm:pt>
    <dgm:pt modelId="{F8F1C33C-3A28-FF4C-B9B9-4F808CC42541}" type="pres">
      <dgm:prSet presAssocID="{D39238BD-DBD8-3748-8F26-D0D4BC4461B9}" presName="composite" presStyleCnt="0"/>
      <dgm:spPr/>
    </dgm:pt>
    <dgm:pt modelId="{14991F50-B5B4-1944-9DBF-7A741475CC81}" type="pres">
      <dgm:prSet presAssocID="{D39238BD-DBD8-3748-8F26-D0D4BC4461B9}" presName="background" presStyleLbl="node0" presStyleIdx="0" presStyleCnt="1"/>
      <dgm:spPr/>
    </dgm:pt>
    <dgm:pt modelId="{B1A4B539-6A8E-3E4D-AD11-8565D4507880}" type="pres">
      <dgm:prSet presAssocID="{D39238BD-DBD8-3748-8F26-D0D4BC4461B9}" presName="text" presStyleLbl="fgAcc0" presStyleIdx="0" presStyleCnt="1" custScaleX="362595" custScaleY="168409" custLinFactX="220270" custLinFactY="-200000" custLinFactNeighborX="300000" custLinFactNeighborY="-240072">
        <dgm:presLayoutVars>
          <dgm:chPref val="3"/>
        </dgm:presLayoutVars>
      </dgm:prSet>
      <dgm:spPr/>
    </dgm:pt>
    <dgm:pt modelId="{D94E2101-5501-524B-814D-01AFADE19816}" type="pres">
      <dgm:prSet presAssocID="{D39238BD-DBD8-3748-8F26-D0D4BC4461B9}" presName="hierChild2" presStyleCnt="0"/>
      <dgm:spPr/>
    </dgm:pt>
    <dgm:pt modelId="{6FECB24B-3DF2-2540-9665-8A7CA8F082B5}" type="pres">
      <dgm:prSet presAssocID="{E1905445-962C-C142-8F0C-FABA41A8E7C8}" presName="Name10" presStyleLbl="parChTrans1D2" presStyleIdx="0" presStyleCnt="5"/>
      <dgm:spPr/>
    </dgm:pt>
    <dgm:pt modelId="{E7C0F84C-7591-A342-8238-A3D2AD050546}" type="pres">
      <dgm:prSet presAssocID="{D5EF3873-C1F1-2B4A-9402-01061F088AC3}" presName="hierRoot2" presStyleCnt="0"/>
      <dgm:spPr/>
    </dgm:pt>
    <dgm:pt modelId="{EE81F90C-74D5-B740-8380-3230183B3597}" type="pres">
      <dgm:prSet presAssocID="{D5EF3873-C1F1-2B4A-9402-01061F088AC3}" presName="composite2" presStyleCnt="0"/>
      <dgm:spPr/>
    </dgm:pt>
    <dgm:pt modelId="{FF94AB43-923F-7645-BF91-F5730F78DD92}" type="pres">
      <dgm:prSet presAssocID="{D5EF3873-C1F1-2B4A-9402-01061F088AC3}" presName="background2" presStyleLbl="node2" presStyleIdx="0" presStyleCnt="5"/>
      <dgm:spPr/>
    </dgm:pt>
    <dgm:pt modelId="{0F712A17-C9ED-0B41-9034-BB7B6076EFEC}" type="pres">
      <dgm:prSet presAssocID="{D5EF3873-C1F1-2B4A-9402-01061F088AC3}" presName="text2" presStyleLbl="fgAcc2" presStyleIdx="0" presStyleCnt="5" custScaleX="264973" custScaleY="163494" custLinFactX="-10609" custLinFactY="-137445" custLinFactNeighborX="-100000" custLinFactNeighborY="-200000">
        <dgm:presLayoutVars>
          <dgm:chPref val="3"/>
        </dgm:presLayoutVars>
      </dgm:prSet>
      <dgm:spPr/>
    </dgm:pt>
    <dgm:pt modelId="{3EC44106-9343-EF4A-BB1D-E7082B22268A}" type="pres">
      <dgm:prSet presAssocID="{D5EF3873-C1F1-2B4A-9402-01061F088AC3}" presName="hierChild3" presStyleCnt="0"/>
      <dgm:spPr/>
    </dgm:pt>
    <dgm:pt modelId="{5A2E3480-879E-AB4D-9521-D546158461D0}" type="pres">
      <dgm:prSet presAssocID="{06E3580D-76F4-C042-903B-8E7D3404D2B8}" presName="Name17" presStyleLbl="parChTrans1D3" presStyleIdx="0" presStyleCnt="7"/>
      <dgm:spPr/>
    </dgm:pt>
    <dgm:pt modelId="{F0075E92-6AD5-1F48-84F0-BB1A1F3C894D}" type="pres">
      <dgm:prSet presAssocID="{66997A33-2067-9A4A-B191-837DFC575E2E}" presName="hierRoot3" presStyleCnt="0"/>
      <dgm:spPr/>
    </dgm:pt>
    <dgm:pt modelId="{ABE0E935-C6C7-414C-A5D7-2E900E1451B1}" type="pres">
      <dgm:prSet presAssocID="{66997A33-2067-9A4A-B191-837DFC575E2E}" presName="composite3" presStyleCnt="0"/>
      <dgm:spPr/>
    </dgm:pt>
    <dgm:pt modelId="{8CA453E8-0550-F84F-8FEA-3451FF6D21F6}" type="pres">
      <dgm:prSet presAssocID="{66997A33-2067-9A4A-B191-837DFC575E2E}" presName="background3" presStyleLbl="node3" presStyleIdx="0" presStyleCnt="7"/>
      <dgm:spPr/>
    </dgm:pt>
    <dgm:pt modelId="{6805836F-6903-7A42-A3E7-60EA36C8753A}" type="pres">
      <dgm:prSet presAssocID="{66997A33-2067-9A4A-B191-837DFC575E2E}" presName="text3" presStyleLbl="fgAcc3" presStyleIdx="0" presStyleCnt="7" custScaleX="164107" custScaleY="142589" custLinFactY="-1783" custLinFactNeighborX="8022" custLinFactNeighborY="-100000">
        <dgm:presLayoutVars>
          <dgm:chPref val="3"/>
        </dgm:presLayoutVars>
      </dgm:prSet>
      <dgm:spPr/>
    </dgm:pt>
    <dgm:pt modelId="{0287A9E3-220B-7841-AD1B-9B60987B5090}" type="pres">
      <dgm:prSet presAssocID="{66997A33-2067-9A4A-B191-837DFC575E2E}" presName="hierChild4" presStyleCnt="0"/>
      <dgm:spPr/>
    </dgm:pt>
    <dgm:pt modelId="{ED591490-5693-1047-9CD4-624FFFBF2EA7}" type="pres">
      <dgm:prSet presAssocID="{BF21DD84-A235-AC41-A31E-10E9A7721890}" presName="Name17" presStyleLbl="parChTrans1D3" presStyleIdx="1" presStyleCnt="7"/>
      <dgm:spPr/>
    </dgm:pt>
    <dgm:pt modelId="{436FC338-D826-8442-B46D-5772E652A104}" type="pres">
      <dgm:prSet presAssocID="{4B784E26-89BF-2F4D-B4CE-1F563EBF97FB}" presName="hierRoot3" presStyleCnt="0"/>
      <dgm:spPr/>
    </dgm:pt>
    <dgm:pt modelId="{B4E85AF0-B241-7F40-B5A0-27332586F30B}" type="pres">
      <dgm:prSet presAssocID="{4B784E26-89BF-2F4D-B4CE-1F563EBF97FB}" presName="composite3" presStyleCnt="0"/>
      <dgm:spPr/>
    </dgm:pt>
    <dgm:pt modelId="{E44D358E-8708-FA41-8F40-110579B34357}" type="pres">
      <dgm:prSet presAssocID="{4B784E26-89BF-2F4D-B4CE-1F563EBF97FB}" presName="background3" presStyleLbl="node3" presStyleIdx="1" presStyleCnt="7"/>
      <dgm:spPr/>
    </dgm:pt>
    <dgm:pt modelId="{2761E723-F48E-5346-B2F3-A35A6C05D07E}" type="pres">
      <dgm:prSet presAssocID="{4B784E26-89BF-2F4D-B4CE-1F563EBF97FB}" presName="text3" presStyleLbl="fgAcc3" presStyleIdx="1" presStyleCnt="7" custScaleX="292246" custScaleY="131993" custLinFactX="-40973" custLinFactY="43704" custLinFactNeighborX="-100000" custLinFactNeighborY="100000">
        <dgm:presLayoutVars>
          <dgm:chPref val="3"/>
        </dgm:presLayoutVars>
      </dgm:prSet>
      <dgm:spPr/>
    </dgm:pt>
    <dgm:pt modelId="{6BFC7534-0CB5-CE48-A2A5-32AC5B0593A0}" type="pres">
      <dgm:prSet presAssocID="{4B784E26-89BF-2F4D-B4CE-1F563EBF97FB}" presName="hierChild4" presStyleCnt="0"/>
      <dgm:spPr/>
    </dgm:pt>
    <dgm:pt modelId="{6B416E7D-EDC3-174F-84BA-B1650FEAC2DA}" type="pres">
      <dgm:prSet presAssocID="{C3C97189-AB44-1E42-A573-74271AD16E74}" presName="Name10" presStyleLbl="parChTrans1D2" presStyleIdx="1" presStyleCnt="5"/>
      <dgm:spPr/>
    </dgm:pt>
    <dgm:pt modelId="{3B9EFADB-75E3-854B-A194-C5658D93756D}" type="pres">
      <dgm:prSet presAssocID="{302CA4EB-59F3-844F-BF61-30EC882E2490}" presName="hierRoot2" presStyleCnt="0"/>
      <dgm:spPr/>
    </dgm:pt>
    <dgm:pt modelId="{1D39D2E7-30DB-144C-A468-4E96021971C6}" type="pres">
      <dgm:prSet presAssocID="{302CA4EB-59F3-844F-BF61-30EC882E2490}" presName="composite2" presStyleCnt="0"/>
      <dgm:spPr/>
    </dgm:pt>
    <dgm:pt modelId="{FF538429-154A-8543-85D5-90D62A7E3E67}" type="pres">
      <dgm:prSet presAssocID="{302CA4EB-59F3-844F-BF61-30EC882E2490}" presName="background2" presStyleLbl="node2" presStyleIdx="1" presStyleCnt="5"/>
      <dgm:spPr/>
    </dgm:pt>
    <dgm:pt modelId="{143D170A-56CA-D142-9ED6-3C6F84D82F73}" type="pres">
      <dgm:prSet presAssocID="{302CA4EB-59F3-844F-BF61-30EC882E2490}" presName="text2" presStyleLbl="fgAcc2" presStyleIdx="1" presStyleCnt="5" custScaleX="239991" custLinFactX="-56741" custLinFactY="-100000" custLinFactNeighborX="-100000" custLinFactNeighborY="-155644">
        <dgm:presLayoutVars>
          <dgm:chPref val="3"/>
        </dgm:presLayoutVars>
      </dgm:prSet>
      <dgm:spPr/>
    </dgm:pt>
    <dgm:pt modelId="{28B7D0C9-D9BF-0E48-9EC5-9CB66A06CC2E}" type="pres">
      <dgm:prSet presAssocID="{302CA4EB-59F3-844F-BF61-30EC882E2490}" presName="hierChild3" presStyleCnt="0"/>
      <dgm:spPr/>
    </dgm:pt>
    <dgm:pt modelId="{1434B4D3-09C6-3A4C-9886-DD4D0D7E847B}" type="pres">
      <dgm:prSet presAssocID="{C1756E6B-CAAC-C04B-ADA3-72788FFFAD3D}" presName="Name17" presStyleLbl="parChTrans1D3" presStyleIdx="2" presStyleCnt="7"/>
      <dgm:spPr/>
    </dgm:pt>
    <dgm:pt modelId="{64AC6961-3F34-FE49-8D81-7D42F38359B7}" type="pres">
      <dgm:prSet presAssocID="{5715CE3B-095A-324F-BED7-DE979C56C27A}" presName="hierRoot3" presStyleCnt="0"/>
      <dgm:spPr/>
    </dgm:pt>
    <dgm:pt modelId="{BCA3272E-26B6-484E-A2B7-0DEC1017FD72}" type="pres">
      <dgm:prSet presAssocID="{5715CE3B-095A-324F-BED7-DE979C56C27A}" presName="composite3" presStyleCnt="0"/>
      <dgm:spPr/>
    </dgm:pt>
    <dgm:pt modelId="{E2808870-669C-2F49-8C2B-B634F727E437}" type="pres">
      <dgm:prSet presAssocID="{5715CE3B-095A-324F-BED7-DE979C56C27A}" presName="background3" presStyleLbl="node3" presStyleIdx="2" presStyleCnt="7"/>
      <dgm:spPr/>
    </dgm:pt>
    <dgm:pt modelId="{173C8C57-C882-D846-ADE9-D236FE3A8038}" type="pres">
      <dgm:prSet presAssocID="{5715CE3B-095A-324F-BED7-DE979C56C27A}" presName="text3" presStyleLbl="fgAcc3" presStyleIdx="2" presStyleCnt="7" custScaleX="171634" custScaleY="174601" custLinFactX="-98878" custLinFactNeighborX="-100000" custLinFactNeighborY="-85080">
        <dgm:presLayoutVars>
          <dgm:chPref val="3"/>
        </dgm:presLayoutVars>
      </dgm:prSet>
      <dgm:spPr/>
    </dgm:pt>
    <dgm:pt modelId="{A25ADB9A-028A-D343-8970-3E1CEFD22590}" type="pres">
      <dgm:prSet presAssocID="{5715CE3B-095A-324F-BED7-DE979C56C27A}" presName="hierChild4" presStyleCnt="0"/>
      <dgm:spPr/>
    </dgm:pt>
    <dgm:pt modelId="{0ED95255-B689-634F-806E-D56878E0217B}" type="pres">
      <dgm:prSet presAssocID="{FC5A157B-F078-DB40-A687-CB403A34C9F6}" presName="Name10" presStyleLbl="parChTrans1D2" presStyleIdx="2" presStyleCnt="5"/>
      <dgm:spPr/>
    </dgm:pt>
    <dgm:pt modelId="{A3F399AD-1D7B-D848-B470-56152A88D2D5}" type="pres">
      <dgm:prSet presAssocID="{5E4434E7-58D6-3F47-B1A4-FD883509B5E4}" presName="hierRoot2" presStyleCnt="0"/>
      <dgm:spPr/>
    </dgm:pt>
    <dgm:pt modelId="{A1591591-FD94-2846-B8DD-524AB1B10716}" type="pres">
      <dgm:prSet presAssocID="{5E4434E7-58D6-3F47-B1A4-FD883509B5E4}" presName="composite2" presStyleCnt="0"/>
      <dgm:spPr/>
    </dgm:pt>
    <dgm:pt modelId="{93760E47-2502-2944-B51F-8DA8852B45A3}" type="pres">
      <dgm:prSet presAssocID="{5E4434E7-58D6-3F47-B1A4-FD883509B5E4}" presName="background2" presStyleLbl="node2" presStyleIdx="2" presStyleCnt="5"/>
      <dgm:spPr/>
    </dgm:pt>
    <dgm:pt modelId="{675C67D2-3AB2-C945-BFEC-B39210C170E0}" type="pres">
      <dgm:prSet presAssocID="{5E4434E7-58D6-3F47-B1A4-FD883509B5E4}" presName="text2" presStyleLbl="fgAcc2" presStyleIdx="2" presStyleCnt="5" custScaleX="259042" custScaleY="107358" custLinFactX="-100000" custLinFactY="-100000" custLinFactNeighborX="-112294" custLinFactNeighborY="-108076">
        <dgm:presLayoutVars>
          <dgm:chPref val="3"/>
        </dgm:presLayoutVars>
      </dgm:prSet>
      <dgm:spPr/>
    </dgm:pt>
    <dgm:pt modelId="{778D5F3A-E083-B44F-830B-8654BD4A556E}" type="pres">
      <dgm:prSet presAssocID="{5E4434E7-58D6-3F47-B1A4-FD883509B5E4}" presName="hierChild3" presStyleCnt="0"/>
      <dgm:spPr/>
    </dgm:pt>
    <dgm:pt modelId="{79E48340-C571-0640-8884-CC50D83D675D}" type="pres">
      <dgm:prSet presAssocID="{83C08F9C-F237-E34C-8EB7-C5D2E220E18E}" presName="Name17" presStyleLbl="parChTrans1D3" presStyleIdx="3" presStyleCnt="7"/>
      <dgm:spPr/>
    </dgm:pt>
    <dgm:pt modelId="{19D988FF-28F7-6544-A9AF-DE782B1C0100}" type="pres">
      <dgm:prSet presAssocID="{0E7FBA54-7DFC-154F-B63D-F6A466DCE168}" presName="hierRoot3" presStyleCnt="0"/>
      <dgm:spPr/>
    </dgm:pt>
    <dgm:pt modelId="{0E31E33F-578A-1543-AC0E-77E0C80142F8}" type="pres">
      <dgm:prSet presAssocID="{0E7FBA54-7DFC-154F-B63D-F6A466DCE168}" presName="composite3" presStyleCnt="0"/>
      <dgm:spPr/>
    </dgm:pt>
    <dgm:pt modelId="{09719D44-211A-4E42-867D-4FE404FF3FA3}" type="pres">
      <dgm:prSet presAssocID="{0E7FBA54-7DFC-154F-B63D-F6A466DCE168}" presName="background3" presStyleLbl="node3" presStyleIdx="3" presStyleCnt="7"/>
      <dgm:spPr/>
    </dgm:pt>
    <dgm:pt modelId="{7F6FC05D-FCE6-944E-90C6-2513473D5000}" type="pres">
      <dgm:prSet presAssocID="{0E7FBA54-7DFC-154F-B63D-F6A466DCE168}" presName="text3" presStyleLbl="fgAcc3" presStyleIdx="3" presStyleCnt="7" custScaleX="195014" custScaleY="149091" custLinFactX="-33654" custLinFactNeighborX="-100000" custLinFactNeighborY="-92633">
        <dgm:presLayoutVars>
          <dgm:chPref val="3"/>
        </dgm:presLayoutVars>
      </dgm:prSet>
      <dgm:spPr/>
    </dgm:pt>
    <dgm:pt modelId="{8B73719F-61BA-464E-8DFB-28525D1F0CA3}" type="pres">
      <dgm:prSet presAssocID="{0E7FBA54-7DFC-154F-B63D-F6A466DCE168}" presName="hierChild4" presStyleCnt="0"/>
      <dgm:spPr/>
    </dgm:pt>
    <dgm:pt modelId="{6D00D5DE-F0C3-6347-B970-CB9344977F84}" type="pres">
      <dgm:prSet presAssocID="{E4330008-561A-FF47-9429-80C1FB2946C9}" presName="Name17" presStyleLbl="parChTrans1D3" presStyleIdx="4" presStyleCnt="7"/>
      <dgm:spPr/>
    </dgm:pt>
    <dgm:pt modelId="{F54AD8D4-1DD3-444E-9810-F27727BB1614}" type="pres">
      <dgm:prSet presAssocID="{93614328-2C35-7C4A-BA77-1F15C587EC98}" presName="hierRoot3" presStyleCnt="0"/>
      <dgm:spPr/>
    </dgm:pt>
    <dgm:pt modelId="{0794284A-D2FD-2F4B-BCC9-3C936737B778}" type="pres">
      <dgm:prSet presAssocID="{93614328-2C35-7C4A-BA77-1F15C587EC98}" presName="composite3" presStyleCnt="0"/>
      <dgm:spPr/>
    </dgm:pt>
    <dgm:pt modelId="{BEA9EBF0-2F55-7B4B-9D2D-79C1AC78BE8B}" type="pres">
      <dgm:prSet presAssocID="{93614328-2C35-7C4A-BA77-1F15C587EC98}" presName="background3" presStyleLbl="node3" presStyleIdx="4" presStyleCnt="7"/>
      <dgm:spPr/>
    </dgm:pt>
    <dgm:pt modelId="{CAFC7312-8F86-0742-8276-77BAA9ABB189}" type="pres">
      <dgm:prSet presAssocID="{93614328-2C35-7C4A-BA77-1F15C587EC98}" presName="text3" presStyleLbl="fgAcc3" presStyleIdx="4" presStyleCnt="7" custScaleX="253121" custScaleY="173066" custLinFactX="-174495" custLinFactY="87566" custLinFactNeighborX="-200000" custLinFactNeighborY="100000">
        <dgm:presLayoutVars>
          <dgm:chPref val="3"/>
        </dgm:presLayoutVars>
      </dgm:prSet>
      <dgm:spPr/>
    </dgm:pt>
    <dgm:pt modelId="{F4623D6B-9D7F-F242-AB78-44C1E20B7BD7}" type="pres">
      <dgm:prSet presAssocID="{93614328-2C35-7C4A-BA77-1F15C587EC98}" presName="hierChild4" presStyleCnt="0"/>
      <dgm:spPr/>
    </dgm:pt>
    <dgm:pt modelId="{3CF3C3EF-E002-9A41-97CB-90E38D293BA4}" type="pres">
      <dgm:prSet presAssocID="{2BC11E27-B08D-AF44-B015-D611C2C12B52}" presName="Name10" presStyleLbl="parChTrans1D2" presStyleIdx="3" presStyleCnt="5"/>
      <dgm:spPr/>
    </dgm:pt>
    <dgm:pt modelId="{53F9F03D-9546-2244-991B-739F8CBD2F4A}" type="pres">
      <dgm:prSet presAssocID="{A4DA6B04-D504-9442-9452-2AD441EB2DFB}" presName="hierRoot2" presStyleCnt="0"/>
      <dgm:spPr/>
    </dgm:pt>
    <dgm:pt modelId="{5C66A033-B267-7C46-B9D4-ABCC6C4E98D4}" type="pres">
      <dgm:prSet presAssocID="{A4DA6B04-D504-9442-9452-2AD441EB2DFB}" presName="composite2" presStyleCnt="0"/>
      <dgm:spPr/>
    </dgm:pt>
    <dgm:pt modelId="{B403A59A-799D-7C4B-8FFE-4C02BA71BBEF}" type="pres">
      <dgm:prSet presAssocID="{A4DA6B04-D504-9442-9452-2AD441EB2DFB}" presName="background2" presStyleLbl="node2" presStyleIdx="3" presStyleCnt="5"/>
      <dgm:spPr/>
    </dgm:pt>
    <dgm:pt modelId="{EF41146F-CC2F-F34B-9BD1-93AEBD983BEC}" type="pres">
      <dgm:prSet presAssocID="{A4DA6B04-D504-9442-9452-2AD441EB2DFB}" presName="text2" presStyleLbl="fgAcc2" presStyleIdx="3" presStyleCnt="5" custScaleX="261375" custScaleY="70630" custLinFactX="-80245" custLinFactY="-36034" custLinFactNeighborX="-100000" custLinFactNeighborY="-100000">
        <dgm:presLayoutVars>
          <dgm:chPref val="3"/>
        </dgm:presLayoutVars>
      </dgm:prSet>
      <dgm:spPr/>
    </dgm:pt>
    <dgm:pt modelId="{DF87FA0C-2067-E84A-B939-9B6BC2008687}" type="pres">
      <dgm:prSet presAssocID="{A4DA6B04-D504-9442-9452-2AD441EB2DFB}" presName="hierChild3" presStyleCnt="0"/>
      <dgm:spPr/>
    </dgm:pt>
    <dgm:pt modelId="{50CEBCB0-4E8C-9248-9D34-0CB21084B4D7}" type="pres">
      <dgm:prSet presAssocID="{336BAF66-FD4B-344E-BFD6-5A0CE299ABBA}" presName="Name10" presStyleLbl="parChTrans1D2" presStyleIdx="4" presStyleCnt="5"/>
      <dgm:spPr/>
    </dgm:pt>
    <dgm:pt modelId="{F6D3B6BB-068D-0241-A94F-15D7D2F47E16}" type="pres">
      <dgm:prSet presAssocID="{44177165-BA23-8F4C-AF35-C9872A03005F}" presName="hierRoot2" presStyleCnt="0"/>
      <dgm:spPr/>
    </dgm:pt>
    <dgm:pt modelId="{A97414EC-C16C-8B4E-A821-42668ACF0007}" type="pres">
      <dgm:prSet presAssocID="{44177165-BA23-8F4C-AF35-C9872A03005F}" presName="composite2" presStyleCnt="0"/>
      <dgm:spPr/>
    </dgm:pt>
    <dgm:pt modelId="{9FBC662B-2215-1A4A-9ED8-30D54A65F0B0}" type="pres">
      <dgm:prSet presAssocID="{44177165-BA23-8F4C-AF35-C9872A03005F}" presName="background2" presStyleLbl="node2" presStyleIdx="4" presStyleCnt="5"/>
      <dgm:spPr/>
    </dgm:pt>
    <dgm:pt modelId="{9753EDDD-91A0-2F47-9B51-9C3FF895593E}" type="pres">
      <dgm:prSet presAssocID="{44177165-BA23-8F4C-AF35-C9872A03005F}" presName="text2" presStyleLbl="fgAcc2" presStyleIdx="4" presStyleCnt="5" custScaleX="266745" custScaleY="175960" custLinFactNeighborX="-98610" custLinFactNeighborY="-77454">
        <dgm:presLayoutVars>
          <dgm:chPref val="3"/>
        </dgm:presLayoutVars>
      </dgm:prSet>
      <dgm:spPr/>
    </dgm:pt>
    <dgm:pt modelId="{C5753128-F834-4D4E-B74F-F9703D8ABA51}" type="pres">
      <dgm:prSet presAssocID="{44177165-BA23-8F4C-AF35-C9872A03005F}" presName="hierChild3" presStyleCnt="0"/>
      <dgm:spPr/>
    </dgm:pt>
    <dgm:pt modelId="{79A42E69-3C57-7042-B776-886ED7F60F2F}" type="pres">
      <dgm:prSet presAssocID="{78C73452-F529-984F-8C42-D11A6F9B178F}" presName="Name17" presStyleLbl="parChTrans1D3" presStyleIdx="5" presStyleCnt="7"/>
      <dgm:spPr/>
    </dgm:pt>
    <dgm:pt modelId="{22B192D8-8A75-614C-B742-205CEA66A86F}" type="pres">
      <dgm:prSet presAssocID="{E87DCB0F-923B-F442-8598-C5FC483AF45A}" presName="hierRoot3" presStyleCnt="0"/>
      <dgm:spPr/>
    </dgm:pt>
    <dgm:pt modelId="{6572176F-B6D4-1441-881A-4A271DAA3228}" type="pres">
      <dgm:prSet presAssocID="{E87DCB0F-923B-F442-8598-C5FC483AF45A}" presName="composite3" presStyleCnt="0"/>
      <dgm:spPr/>
    </dgm:pt>
    <dgm:pt modelId="{BD73844D-38A3-7748-8A8C-7E498C806692}" type="pres">
      <dgm:prSet presAssocID="{E87DCB0F-923B-F442-8598-C5FC483AF45A}" presName="background3" presStyleLbl="node3" presStyleIdx="5" presStyleCnt="7"/>
      <dgm:spPr/>
    </dgm:pt>
    <dgm:pt modelId="{F2E0FAB1-5200-564A-97C5-147B023E69DD}" type="pres">
      <dgm:prSet presAssocID="{E87DCB0F-923B-F442-8598-C5FC483AF45A}" presName="text3" presStyleLbl="fgAcc3" presStyleIdx="5" presStyleCnt="7" custScaleX="201156" custScaleY="130513" custLinFactNeighborX="-75303" custLinFactNeighborY="12760">
        <dgm:presLayoutVars>
          <dgm:chPref val="3"/>
        </dgm:presLayoutVars>
      </dgm:prSet>
      <dgm:spPr/>
    </dgm:pt>
    <dgm:pt modelId="{87460A43-B935-314D-9C87-56DC6399DD85}" type="pres">
      <dgm:prSet presAssocID="{E87DCB0F-923B-F442-8598-C5FC483AF45A}" presName="hierChild4" presStyleCnt="0"/>
      <dgm:spPr/>
    </dgm:pt>
    <dgm:pt modelId="{8749953B-44FE-7547-9F36-9DDEF42E2A15}" type="pres">
      <dgm:prSet presAssocID="{B2FFAC41-FE0B-7D4D-A587-93C2F41687E0}" presName="Name17" presStyleLbl="parChTrans1D3" presStyleIdx="6" presStyleCnt="7"/>
      <dgm:spPr/>
    </dgm:pt>
    <dgm:pt modelId="{B2AFD03D-9433-0F4A-8EF9-FB240F0863D3}" type="pres">
      <dgm:prSet presAssocID="{D0E71EEA-4ABB-964D-88FE-579002745318}" presName="hierRoot3" presStyleCnt="0"/>
      <dgm:spPr/>
    </dgm:pt>
    <dgm:pt modelId="{1050CCFC-DDCE-594B-B1AA-6603782F2B48}" type="pres">
      <dgm:prSet presAssocID="{D0E71EEA-4ABB-964D-88FE-579002745318}" presName="composite3" presStyleCnt="0"/>
      <dgm:spPr/>
    </dgm:pt>
    <dgm:pt modelId="{21CC58E4-0FCE-CA42-A234-7B2F6B4D014A}" type="pres">
      <dgm:prSet presAssocID="{D0E71EEA-4ABB-964D-88FE-579002745318}" presName="background3" presStyleLbl="node3" presStyleIdx="6" presStyleCnt="7"/>
      <dgm:spPr/>
    </dgm:pt>
    <dgm:pt modelId="{86A0D80B-291F-B34D-86DC-61D120BE5E5D}" type="pres">
      <dgm:prSet presAssocID="{D0E71EEA-4ABB-964D-88FE-579002745318}" presName="text3" presStyleLbl="fgAcc3" presStyleIdx="6" presStyleCnt="7" custScaleX="239105" custScaleY="108683" custLinFactY="86010" custLinFactNeighborX="-86414" custLinFactNeighborY="100000">
        <dgm:presLayoutVars>
          <dgm:chPref val="3"/>
        </dgm:presLayoutVars>
      </dgm:prSet>
      <dgm:spPr/>
    </dgm:pt>
    <dgm:pt modelId="{9D059A76-ED2E-9F4B-802E-B8D35F61876F}" type="pres">
      <dgm:prSet presAssocID="{D0E71EEA-4ABB-964D-88FE-579002745318}" presName="hierChild4" presStyleCnt="0"/>
      <dgm:spPr/>
    </dgm:pt>
  </dgm:ptLst>
  <dgm:cxnLst>
    <dgm:cxn modelId="{8530EA0C-2673-CF49-9950-13EA333E6954}" type="presOf" srcId="{302CA4EB-59F3-844F-BF61-30EC882E2490}" destId="{143D170A-56CA-D142-9ED6-3C6F84D82F73}" srcOrd="0" destOrd="0" presId="urn:microsoft.com/office/officeart/2005/8/layout/hierarchy1"/>
    <dgm:cxn modelId="{A7CA580E-944E-284C-A457-0C976EE83422}" srcId="{008AA5D0-08AA-474E-A80D-1214DA7D31DE}" destId="{D39238BD-DBD8-3748-8F26-D0D4BC4461B9}" srcOrd="0" destOrd="0" parTransId="{7055C7FD-D4A5-4F49-B211-845CD5C9FE17}" sibTransId="{38435A2E-C798-E740-8BC0-4910A6E13CC9}"/>
    <dgm:cxn modelId="{6529A70E-2863-2344-B0F3-FF3C99ACB64D}" type="presOf" srcId="{336BAF66-FD4B-344E-BFD6-5A0CE299ABBA}" destId="{50CEBCB0-4E8C-9248-9D34-0CB21084B4D7}" srcOrd="0" destOrd="0" presId="urn:microsoft.com/office/officeart/2005/8/layout/hierarchy1"/>
    <dgm:cxn modelId="{752AF810-E993-FD45-BCDD-C553C1290A4E}" type="presOf" srcId="{44177165-BA23-8F4C-AF35-C9872A03005F}" destId="{9753EDDD-91A0-2F47-9B51-9C3FF895593E}" srcOrd="0" destOrd="0" presId="urn:microsoft.com/office/officeart/2005/8/layout/hierarchy1"/>
    <dgm:cxn modelId="{98758712-030A-6742-928F-8B4EBDB442A3}" type="presOf" srcId="{E87DCB0F-923B-F442-8598-C5FC483AF45A}" destId="{F2E0FAB1-5200-564A-97C5-147B023E69DD}" srcOrd="0" destOrd="0" presId="urn:microsoft.com/office/officeart/2005/8/layout/hierarchy1"/>
    <dgm:cxn modelId="{76EA4719-6428-6D44-834D-2BC7EADB86B2}" type="presOf" srcId="{008AA5D0-08AA-474E-A80D-1214DA7D31DE}" destId="{6FAE4771-FD51-7347-9867-EA0789FB335A}" srcOrd="0" destOrd="0" presId="urn:microsoft.com/office/officeart/2005/8/layout/hierarchy1"/>
    <dgm:cxn modelId="{29B5741A-25BA-A349-80B1-E7891DC0C44F}" srcId="{5E4434E7-58D6-3F47-B1A4-FD883509B5E4}" destId="{0E7FBA54-7DFC-154F-B63D-F6A466DCE168}" srcOrd="0" destOrd="0" parTransId="{83C08F9C-F237-E34C-8EB7-C5D2E220E18E}" sibTransId="{C699EFAA-5AE7-7F40-BA68-F1766239EEF4}"/>
    <dgm:cxn modelId="{DF21C81A-72CC-024E-83D2-0E965CCC175A}" type="presOf" srcId="{5E4434E7-58D6-3F47-B1A4-FD883509B5E4}" destId="{675C67D2-3AB2-C945-BFEC-B39210C170E0}" srcOrd="0" destOrd="0" presId="urn:microsoft.com/office/officeart/2005/8/layout/hierarchy1"/>
    <dgm:cxn modelId="{9EA81F1E-C96E-B047-843F-3DAC73CD8FD5}" type="presOf" srcId="{4B784E26-89BF-2F4D-B4CE-1F563EBF97FB}" destId="{2761E723-F48E-5346-B2F3-A35A6C05D07E}" srcOrd="0" destOrd="0" presId="urn:microsoft.com/office/officeart/2005/8/layout/hierarchy1"/>
    <dgm:cxn modelId="{EA5AEB21-FE55-CF43-9912-80B05BDE718F}" type="presOf" srcId="{BF21DD84-A235-AC41-A31E-10E9A7721890}" destId="{ED591490-5693-1047-9CD4-624FFFBF2EA7}" srcOrd="0" destOrd="0" presId="urn:microsoft.com/office/officeart/2005/8/layout/hierarchy1"/>
    <dgm:cxn modelId="{4C503D25-F1CB-6C46-92DA-AF21A044EC08}" type="presOf" srcId="{D5EF3873-C1F1-2B4A-9402-01061F088AC3}" destId="{0F712A17-C9ED-0B41-9034-BB7B6076EFEC}" srcOrd="0" destOrd="0" presId="urn:microsoft.com/office/officeart/2005/8/layout/hierarchy1"/>
    <dgm:cxn modelId="{4E5BC93E-BF7D-9D46-BB6D-917DE888D3EB}" srcId="{D39238BD-DBD8-3748-8F26-D0D4BC4461B9}" destId="{D5EF3873-C1F1-2B4A-9402-01061F088AC3}" srcOrd="0" destOrd="0" parTransId="{E1905445-962C-C142-8F0C-FABA41A8E7C8}" sibTransId="{2CA8CF18-C506-C24D-BD3A-4421156E56C0}"/>
    <dgm:cxn modelId="{1584D342-DCBB-4B4F-93D1-11848A73A071}" type="presOf" srcId="{C1756E6B-CAAC-C04B-ADA3-72788FFFAD3D}" destId="{1434B4D3-09C6-3A4C-9886-DD4D0D7E847B}" srcOrd="0" destOrd="0" presId="urn:microsoft.com/office/officeart/2005/8/layout/hierarchy1"/>
    <dgm:cxn modelId="{D88BE766-B33A-614E-A904-0121C3F72BE4}" type="presOf" srcId="{E1905445-962C-C142-8F0C-FABA41A8E7C8}" destId="{6FECB24B-3DF2-2540-9665-8A7CA8F082B5}" srcOrd="0" destOrd="0" presId="urn:microsoft.com/office/officeart/2005/8/layout/hierarchy1"/>
    <dgm:cxn modelId="{432A5E6D-672B-B449-A0D4-5B86539323AF}" type="presOf" srcId="{06E3580D-76F4-C042-903B-8E7D3404D2B8}" destId="{5A2E3480-879E-AB4D-9521-D546158461D0}" srcOrd="0" destOrd="0" presId="urn:microsoft.com/office/officeart/2005/8/layout/hierarchy1"/>
    <dgm:cxn modelId="{14800A71-7424-C645-AF3E-9F80B0FA7B69}" type="presOf" srcId="{78C73452-F529-984F-8C42-D11A6F9B178F}" destId="{79A42E69-3C57-7042-B776-886ED7F60F2F}" srcOrd="0" destOrd="0" presId="urn:microsoft.com/office/officeart/2005/8/layout/hierarchy1"/>
    <dgm:cxn modelId="{58504172-C2BA-2B4F-9F46-67708DABC2FF}" srcId="{D39238BD-DBD8-3748-8F26-D0D4BC4461B9}" destId="{5E4434E7-58D6-3F47-B1A4-FD883509B5E4}" srcOrd="2" destOrd="0" parTransId="{FC5A157B-F078-DB40-A687-CB403A34C9F6}" sibTransId="{7BF63D15-F88D-6B47-BF46-273B7A1CA585}"/>
    <dgm:cxn modelId="{2E468555-4BCB-1B40-A626-F6731B0E05EA}" srcId="{44177165-BA23-8F4C-AF35-C9872A03005F}" destId="{D0E71EEA-4ABB-964D-88FE-579002745318}" srcOrd="1" destOrd="0" parTransId="{B2FFAC41-FE0B-7D4D-A587-93C2F41687E0}" sibTransId="{9E9C7620-3FA2-3841-9734-6127AEE23C0B}"/>
    <dgm:cxn modelId="{16484D7A-BEAA-FE4B-85FB-4E5974269C20}" srcId="{D39238BD-DBD8-3748-8F26-D0D4BC4461B9}" destId="{44177165-BA23-8F4C-AF35-C9872A03005F}" srcOrd="4" destOrd="0" parTransId="{336BAF66-FD4B-344E-BFD6-5A0CE299ABBA}" sibTransId="{A12D343B-A4F7-5148-A38A-3C95B548476F}"/>
    <dgm:cxn modelId="{18A4937D-CD5C-FF4A-916F-E8F1B174581D}" srcId="{302CA4EB-59F3-844F-BF61-30EC882E2490}" destId="{5715CE3B-095A-324F-BED7-DE979C56C27A}" srcOrd="0" destOrd="0" parTransId="{C1756E6B-CAAC-C04B-ADA3-72788FFFAD3D}" sibTransId="{44481919-9242-9843-87FE-7A0B4558A7F3}"/>
    <dgm:cxn modelId="{CAF5287E-48E7-274B-A761-18D758333295}" type="presOf" srcId="{C3C97189-AB44-1E42-A573-74271AD16E74}" destId="{6B416E7D-EDC3-174F-84BA-B1650FEAC2DA}" srcOrd="0" destOrd="0" presId="urn:microsoft.com/office/officeart/2005/8/layout/hierarchy1"/>
    <dgm:cxn modelId="{B9449F85-DB11-D143-BBFE-8289C7936754}" type="presOf" srcId="{FC5A157B-F078-DB40-A687-CB403A34C9F6}" destId="{0ED95255-B689-634F-806E-D56878E0217B}" srcOrd="0" destOrd="0" presId="urn:microsoft.com/office/officeart/2005/8/layout/hierarchy1"/>
    <dgm:cxn modelId="{EA2CF58D-8F40-5648-9894-04486F3019D8}" type="presOf" srcId="{66997A33-2067-9A4A-B191-837DFC575E2E}" destId="{6805836F-6903-7A42-A3E7-60EA36C8753A}" srcOrd="0" destOrd="0" presId="urn:microsoft.com/office/officeart/2005/8/layout/hierarchy1"/>
    <dgm:cxn modelId="{11DDD298-9683-E744-AE8C-D9B3CDC6AE2C}" type="presOf" srcId="{E4330008-561A-FF47-9429-80C1FB2946C9}" destId="{6D00D5DE-F0C3-6347-B970-CB9344977F84}" srcOrd="0" destOrd="0" presId="urn:microsoft.com/office/officeart/2005/8/layout/hierarchy1"/>
    <dgm:cxn modelId="{08FB269C-1C36-6C41-B16C-7BAF4F31996D}" type="presOf" srcId="{83C08F9C-F237-E34C-8EB7-C5D2E220E18E}" destId="{79E48340-C571-0640-8884-CC50D83D675D}" srcOrd="0" destOrd="0" presId="urn:microsoft.com/office/officeart/2005/8/layout/hierarchy1"/>
    <dgm:cxn modelId="{4A8B8F9F-08B4-7C4C-A818-F897FB70C81F}" type="presOf" srcId="{D39238BD-DBD8-3748-8F26-D0D4BC4461B9}" destId="{B1A4B539-6A8E-3E4D-AD11-8565D4507880}" srcOrd="0" destOrd="0" presId="urn:microsoft.com/office/officeart/2005/8/layout/hierarchy1"/>
    <dgm:cxn modelId="{6DFE07A9-AB0A-A14C-8195-018D8F3C706A}" type="presOf" srcId="{5715CE3B-095A-324F-BED7-DE979C56C27A}" destId="{173C8C57-C882-D846-ADE9-D236FE3A8038}" srcOrd="0" destOrd="0" presId="urn:microsoft.com/office/officeart/2005/8/layout/hierarchy1"/>
    <dgm:cxn modelId="{F11663AB-ADE5-3441-A347-82410E6CFD73}" srcId="{D5EF3873-C1F1-2B4A-9402-01061F088AC3}" destId="{4B784E26-89BF-2F4D-B4CE-1F563EBF97FB}" srcOrd="1" destOrd="0" parTransId="{BF21DD84-A235-AC41-A31E-10E9A7721890}" sibTransId="{C156175E-70BB-7D40-B9E3-53A1C5CCE209}"/>
    <dgm:cxn modelId="{CC0C61AC-8D9E-1D4D-BE04-059154BB7D94}" srcId="{D5EF3873-C1F1-2B4A-9402-01061F088AC3}" destId="{66997A33-2067-9A4A-B191-837DFC575E2E}" srcOrd="0" destOrd="0" parTransId="{06E3580D-76F4-C042-903B-8E7D3404D2B8}" sibTransId="{269F3EC3-6FA9-174F-BFD6-FE6D6C32E8A5}"/>
    <dgm:cxn modelId="{268BD7AE-F751-D84D-9217-A02B87BD648B}" type="presOf" srcId="{B2FFAC41-FE0B-7D4D-A587-93C2F41687E0}" destId="{8749953B-44FE-7547-9F36-9DDEF42E2A15}" srcOrd="0" destOrd="0" presId="urn:microsoft.com/office/officeart/2005/8/layout/hierarchy1"/>
    <dgm:cxn modelId="{6B7B6BAF-FA37-394A-96D0-44B92C4F45E3}" type="presOf" srcId="{93614328-2C35-7C4A-BA77-1F15C587EC98}" destId="{CAFC7312-8F86-0742-8276-77BAA9ABB189}" srcOrd="0" destOrd="0" presId="urn:microsoft.com/office/officeart/2005/8/layout/hierarchy1"/>
    <dgm:cxn modelId="{62B442BB-9646-D349-8F2A-956F603E38B8}" type="presOf" srcId="{D0E71EEA-4ABB-964D-88FE-579002745318}" destId="{86A0D80B-291F-B34D-86DC-61D120BE5E5D}" srcOrd="0" destOrd="0" presId="urn:microsoft.com/office/officeart/2005/8/layout/hierarchy1"/>
    <dgm:cxn modelId="{B212C5C9-0FDA-8E4E-83AE-74AA6E37BD18}" srcId="{5E4434E7-58D6-3F47-B1A4-FD883509B5E4}" destId="{93614328-2C35-7C4A-BA77-1F15C587EC98}" srcOrd="1" destOrd="0" parTransId="{E4330008-561A-FF47-9429-80C1FB2946C9}" sibTransId="{AADDA5BC-1217-D648-A24F-1361A7DB0687}"/>
    <dgm:cxn modelId="{D5D913CE-9361-0D45-AC23-6E7414C8BC4F}" srcId="{D39238BD-DBD8-3748-8F26-D0D4BC4461B9}" destId="{A4DA6B04-D504-9442-9452-2AD441EB2DFB}" srcOrd="3" destOrd="0" parTransId="{2BC11E27-B08D-AF44-B015-D611C2C12B52}" sibTransId="{2B647581-506E-A847-BF4C-65ACED049E58}"/>
    <dgm:cxn modelId="{E4C095DA-236C-194F-9E60-07CDCC4B09C5}" type="presOf" srcId="{A4DA6B04-D504-9442-9452-2AD441EB2DFB}" destId="{EF41146F-CC2F-F34B-9BD1-93AEBD983BEC}" srcOrd="0" destOrd="0" presId="urn:microsoft.com/office/officeart/2005/8/layout/hierarchy1"/>
    <dgm:cxn modelId="{4903DFE2-03BF-6E43-9361-18F708B8AF68}" type="presOf" srcId="{0E7FBA54-7DFC-154F-B63D-F6A466DCE168}" destId="{7F6FC05D-FCE6-944E-90C6-2513473D5000}" srcOrd="0" destOrd="0" presId="urn:microsoft.com/office/officeart/2005/8/layout/hierarchy1"/>
    <dgm:cxn modelId="{A30ECFE4-3BD5-644E-95BD-501C95CE9E0E}" srcId="{44177165-BA23-8F4C-AF35-C9872A03005F}" destId="{E87DCB0F-923B-F442-8598-C5FC483AF45A}" srcOrd="0" destOrd="0" parTransId="{78C73452-F529-984F-8C42-D11A6F9B178F}" sibTransId="{F4A4280F-8652-7E49-86D1-BA47617D14E0}"/>
    <dgm:cxn modelId="{2B7695F3-F66E-8F4E-8DD4-A0053BA5AD61}" type="presOf" srcId="{2BC11E27-B08D-AF44-B015-D611C2C12B52}" destId="{3CF3C3EF-E002-9A41-97CB-90E38D293BA4}" srcOrd="0" destOrd="0" presId="urn:microsoft.com/office/officeart/2005/8/layout/hierarchy1"/>
    <dgm:cxn modelId="{44D28AFC-B525-E94C-95BE-4C39645F60F9}" srcId="{D39238BD-DBD8-3748-8F26-D0D4BC4461B9}" destId="{302CA4EB-59F3-844F-BF61-30EC882E2490}" srcOrd="1" destOrd="0" parTransId="{C3C97189-AB44-1E42-A573-74271AD16E74}" sibTransId="{8EC9FA16-4E3C-704E-B40D-EB81D47AD849}"/>
    <dgm:cxn modelId="{E888ECF2-0206-6948-9202-8F234781654C}" type="presParOf" srcId="{6FAE4771-FD51-7347-9867-EA0789FB335A}" destId="{1EC6ACA0-75B7-804F-A64B-C866AD4B7C3A}" srcOrd="0" destOrd="0" presId="urn:microsoft.com/office/officeart/2005/8/layout/hierarchy1"/>
    <dgm:cxn modelId="{5774C650-8374-C84B-9244-89F323B1118F}" type="presParOf" srcId="{1EC6ACA0-75B7-804F-A64B-C866AD4B7C3A}" destId="{F8F1C33C-3A28-FF4C-B9B9-4F808CC42541}" srcOrd="0" destOrd="0" presId="urn:microsoft.com/office/officeart/2005/8/layout/hierarchy1"/>
    <dgm:cxn modelId="{AF394F67-C174-7C4B-A3EC-4909EE2BE6B9}" type="presParOf" srcId="{F8F1C33C-3A28-FF4C-B9B9-4F808CC42541}" destId="{14991F50-B5B4-1944-9DBF-7A741475CC81}" srcOrd="0" destOrd="0" presId="urn:microsoft.com/office/officeart/2005/8/layout/hierarchy1"/>
    <dgm:cxn modelId="{3C84D735-8492-6544-B37A-9F76B47BF134}" type="presParOf" srcId="{F8F1C33C-3A28-FF4C-B9B9-4F808CC42541}" destId="{B1A4B539-6A8E-3E4D-AD11-8565D4507880}" srcOrd="1" destOrd="0" presId="urn:microsoft.com/office/officeart/2005/8/layout/hierarchy1"/>
    <dgm:cxn modelId="{68CCF5D8-E111-1E44-8271-D500A6E7B2B7}" type="presParOf" srcId="{1EC6ACA0-75B7-804F-A64B-C866AD4B7C3A}" destId="{D94E2101-5501-524B-814D-01AFADE19816}" srcOrd="1" destOrd="0" presId="urn:microsoft.com/office/officeart/2005/8/layout/hierarchy1"/>
    <dgm:cxn modelId="{C2BC3316-0810-3946-AFB4-4BAF5EB884B3}" type="presParOf" srcId="{D94E2101-5501-524B-814D-01AFADE19816}" destId="{6FECB24B-3DF2-2540-9665-8A7CA8F082B5}" srcOrd="0" destOrd="0" presId="urn:microsoft.com/office/officeart/2005/8/layout/hierarchy1"/>
    <dgm:cxn modelId="{B5E78675-1150-8048-86EE-56AF8B672865}" type="presParOf" srcId="{D94E2101-5501-524B-814D-01AFADE19816}" destId="{E7C0F84C-7591-A342-8238-A3D2AD050546}" srcOrd="1" destOrd="0" presId="urn:microsoft.com/office/officeart/2005/8/layout/hierarchy1"/>
    <dgm:cxn modelId="{8D82D827-4CFC-684F-841D-0F400A3FCA4E}" type="presParOf" srcId="{E7C0F84C-7591-A342-8238-A3D2AD050546}" destId="{EE81F90C-74D5-B740-8380-3230183B3597}" srcOrd="0" destOrd="0" presId="urn:microsoft.com/office/officeart/2005/8/layout/hierarchy1"/>
    <dgm:cxn modelId="{F45992A1-CCF5-5E4A-8921-2095739FAD6D}" type="presParOf" srcId="{EE81F90C-74D5-B740-8380-3230183B3597}" destId="{FF94AB43-923F-7645-BF91-F5730F78DD92}" srcOrd="0" destOrd="0" presId="urn:microsoft.com/office/officeart/2005/8/layout/hierarchy1"/>
    <dgm:cxn modelId="{A372BE9A-03BE-E34D-97B1-BEA144680484}" type="presParOf" srcId="{EE81F90C-74D5-B740-8380-3230183B3597}" destId="{0F712A17-C9ED-0B41-9034-BB7B6076EFEC}" srcOrd="1" destOrd="0" presId="urn:microsoft.com/office/officeart/2005/8/layout/hierarchy1"/>
    <dgm:cxn modelId="{91168BB8-BEC6-2F43-9CD4-9B3F60103F81}" type="presParOf" srcId="{E7C0F84C-7591-A342-8238-A3D2AD050546}" destId="{3EC44106-9343-EF4A-BB1D-E7082B22268A}" srcOrd="1" destOrd="0" presId="urn:microsoft.com/office/officeart/2005/8/layout/hierarchy1"/>
    <dgm:cxn modelId="{ED655E27-B987-9849-A102-A83D33E3E7B3}" type="presParOf" srcId="{3EC44106-9343-EF4A-BB1D-E7082B22268A}" destId="{5A2E3480-879E-AB4D-9521-D546158461D0}" srcOrd="0" destOrd="0" presId="urn:microsoft.com/office/officeart/2005/8/layout/hierarchy1"/>
    <dgm:cxn modelId="{534C3F1E-55D7-7840-BCE9-E69B38A26914}" type="presParOf" srcId="{3EC44106-9343-EF4A-BB1D-E7082B22268A}" destId="{F0075E92-6AD5-1F48-84F0-BB1A1F3C894D}" srcOrd="1" destOrd="0" presId="urn:microsoft.com/office/officeart/2005/8/layout/hierarchy1"/>
    <dgm:cxn modelId="{02D611C2-D003-BE4C-80FB-504E62099B9B}" type="presParOf" srcId="{F0075E92-6AD5-1F48-84F0-BB1A1F3C894D}" destId="{ABE0E935-C6C7-414C-A5D7-2E900E1451B1}" srcOrd="0" destOrd="0" presId="urn:microsoft.com/office/officeart/2005/8/layout/hierarchy1"/>
    <dgm:cxn modelId="{C8435B1E-DF80-1743-947E-C81AA497F93D}" type="presParOf" srcId="{ABE0E935-C6C7-414C-A5D7-2E900E1451B1}" destId="{8CA453E8-0550-F84F-8FEA-3451FF6D21F6}" srcOrd="0" destOrd="0" presId="urn:microsoft.com/office/officeart/2005/8/layout/hierarchy1"/>
    <dgm:cxn modelId="{79C4939B-3D22-7F4D-8B8A-4A3E1BE1E6A9}" type="presParOf" srcId="{ABE0E935-C6C7-414C-A5D7-2E900E1451B1}" destId="{6805836F-6903-7A42-A3E7-60EA36C8753A}" srcOrd="1" destOrd="0" presId="urn:microsoft.com/office/officeart/2005/8/layout/hierarchy1"/>
    <dgm:cxn modelId="{180CCDE4-4A3E-F243-8761-15C754C3F18C}" type="presParOf" srcId="{F0075E92-6AD5-1F48-84F0-BB1A1F3C894D}" destId="{0287A9E3-220B-7841-AD1B-9B60987B5090}" srcOrd="1" destOrd="0" presId="urn:microsoft.com/office/officeart/2005/8/layout/hierarchy1"/>
    <dgm:cxn modelId="{157F2C34-5557-794F-BA92-A69D5BB25D9E}" type="presParOf" srcId="{3EC44106-9343-EF4A-BB1D-E7082B22268A}" destId="{ED591490-5693-1047-9CD4-624FFFBF2EA7}" srcOrd="2" destOrd="0" presId="urn:microsoft.com/office/officeart/2005/8/layout/hierarchy1"/>
    <dgm:cxn modelId="{CFF26198-5724-B541-A33E-8F0719B07056}" type="presParOf" srcId="{3EC44106-9343-EF4A-BB1D-E7082B22268A}" destId="{436FC338-D826-8442-B46D-5772E652A104}" srcOrd="3" destOrd="0" presId="urn:microsoft.com/office/officeart/2005/8/layout/hierarchy1"/>
    <dgm:cxn modelId="{410E4B7D-A364-7E48-866E-CC56D92F0EDA}" type="presParOf" srcId="{436FC338-D826-8442-B46D-5772E652A104}" destId="{B4E85AF0-B241-7F40-B5A0-27332586F30B}" srcOrd="0" destOrd="0" presId="urn:microsoft.com/office/officeart/2005/8/layout/hierarchy1"/>
    <dgm:cxn modelId="{28DCDFD0-0E5F-0C4A-BB9D-0F89412F36FB}" type="presParOf" srcId="{B4E85AF0-B241-7F40-B5A0-27332586F30B}" destId="{E44D358E-8708-FA41-8F40-110579B34357}" srcOrd="0" destOrd="0" presId="urn:microsoft.com/office/officeart/2005/8/layout/hierarchy1"/>
    <dgm:cxn modelId="{F9188886-7F03-F145-B380-834CCF876633}" type="presParOf" srcId="{B4E85AF0-B241-7F40-B5A0-27332586F30B}" destId="{2761E723-F48E-5346-B2F3-A35A6C05D07E}" srcOrd="1" destOrd="0" presId="urn:microsoft.com/office/officeart/2005/8/layout/hierarchy1"/>
    <dgm:cxn modelId="{68056130-30C2-E946-A363-E322887F4A22}" type="presParOf" srcId="{436FC338-D826-8442-B46D-5772E652A104}" destId="{6BFC7534-0CB5-CE48-A2A5-32AC5B0593A0}" srcOrd="1" destOrd="0" presId="urn:microsoft.com/office/officeart/2005/8/layout/hierarchy1"/>
    <dgm:cxn modelId="{108B88B5-5110-AF45-8FB1-5A0E962115E9}" type="presParOf" srcId="{D94E2101-5501-524B-814D-01AFADE19816}" destId="{6B416E7D-EDC3-174F-84BA-B1650FEAC2DA}" srcOrd="2" destOrd="0" presId="urn:microsoft.com/office/officeart/2005/8/layout/hierarchy1"/>
    <dgm:cxn modelId="{330D62FA-9BC2-1843-90C5-4A9492A6690D}" type="presParOf" srcId="{D94E2101-5501-524B-814D-01AFADE19816}" destId="{3B9EFADB-75E3-854B-A194-C5658D93756D}" srcOrd="3" destOrd="0" presId="urn:microsoft.com/office/officeart/2005/8/layout/hierarchy1"/>
    <dgm:cxn modelId="{57A49FD2-DBB6-F34D-98D3-4E116F1823A5}" type="presParOf" srcId="{3B9EFADB-75E3-854B-A194-C5658D93756D}" destId="{1D39D2E7-30DB-144C-A468-4E96021971C6}" srcOrd="0" destOrd="0" presId="urn:microsoft.com/office/officeart/2005/8/layout/hierarchy1"/>
    <dgm:cxn modelId="{1EE03C5A-FF46-E34E-9F0E-774030C319A6}" type="presParOf" srcId="{1D39D2E7-30DB-144C-A468-4E96021971C6}" destId="{FF538429-154A-8543-85D5-90D62A7E3E67}" srcOrd="0" destOrd="0" presId="urn:microsoft.com/office/officeart/2005/8/layout/hierarchy1"/>
    <dgm:cxn modelId="{4AFE58DB-89A5-0E49-8C4D-A171AEE14584}" type="presParOf" srcId="{1D39D2E7-30DB-144C-A468-4E96021971C6}" destId="{143D170A-56CA-D142-9ED6-3C6F84D82F73}" srcOrd="1" destOrd="0" presId="urn:microsoft.com/office/officeart/2005/8/layout/hierarchy1"/>
    <dgm:cxn modelId="{E688FF81-157B-DE4E-BA8D-2D98DC9F24E1}" type="presParOf" srcId="{3B9EFADB-75E3-854B-A194-C5658D93756D}" destId="{28B7D0C9-D9BF-0E48-9EC5-9CB66A06CC2E}" srcOrd="1" destOrd="0" presId="urn:microsoft.com/office/officeart/2005/8/layout/hierarchy1"/>
    <dgm:cxn modelId="{4098FD50-F643-614C-9187-3DD63C520161}" type="presParOf" srcId="{28B7D0C9-D9BF-0E48-9EC5-9CB66A06CC2E}" destId="{1434B4D3-09C6-3A4C-9886-DD4D0D7E847B}" srcOrd="0" destOrd="0" presId="urn:microsoft.com/office/officeart/2005/8/layout/hierarchy1"/>
    <dgm:cxn modelId="{DCAE297D-F594-5346-AEDC-31E1AB80E6B8}" type="presParOf" srcId="{28B7D0C9-D9BF-0E48-9EC5-9CB66A06CC2E}" destId="{64AC6961-3F34-FE49-8D81-7D42F38359B7}" srcOrd="1" destOrd="0" presId="urn:microsoft.com/office/officeart/2005/8/layout/hierarchy1"/>
    <dgm:cxn modelId="{C6F521D2-C9E9-E54F-8D1B-A9AD9EB834CE}" type="presParOf" srcId="{64AC6961-3F34-FE49-8D81-7D42F38359B7}" destId="{BCA3272E-26B6-484E-A2B7-0DEC1017FD72}" srcOrd="0" destOrd="0" presId="urn:microsoft.com/office/officeart/2005/8/layout/hierarchy1"/>
    <dgm:cxn modelId="{46245218-739A-8F47-ABDC-18B681087001}" type="presParOf" srcId="{BCA3272E-26B6-484E-A2B7-0DEC1017FD72}" destId="{E2808870-669C-2F49-8C2B-B634F727E437}" srcOrd="0" destOrd="0" presId="urn:microsoft.com/office/officeart/2005/8/layout/hierarchy1"/>
    <dgm:cxn modelId="{C67631D1-998F-C54E-ADB8-613CB12C838E}" type="presParOf" srcId="{BCA3272E-26B6-484E-A2B7-0DEC1017FD72}" destId="{173C8C57-C882-D846-ADE9-D236FE3A8038}" srcOrd="1" destOrd="0" presId="urn:microsoft.com/office/officeart/2005/8/layout/hierarchy1"/>
    <dgm:cxn modelId="{76BE788B-14FD-2942-BDD2-E24DA9B4A7CF}" type="presParOf" srcId="{64AC6961-3F34-FE49-8D81-7D42F38359B7}" destId="{A25ADB9A-028A-D343-8970-3E1CEFD22590}" srcOrd="1" destOrd="0" presId="urn:microsoft.com/office/officeart/2005/8/layout/hierarchy1"/>
    <dgm:cxn modelId="{349F8E9F-1F98-6149-979E-EF88438C8313}" type="presParOf" srcId="{D94E2101-5501-524B-814D-01AFADE19816}" destId="{0ED95255-B689-634F-806E-D56878E0217B}" srcOrd="4" destOrd="0" presId="urn:microsoft.com/office/officeart/2005/8/layout/hierarchy1"/>
    <dgm:cxn modelId="{DA80409C-0173-954B-90D5-FDA8302C57D4}" type="presParOf" srcId="{D94E2101-5501-524B-814D-01AFADE19816}" destId="{A3F399AD-1D7B-D848-B470-56152A88D2D5}" srcOrd="5" destOrd="0" presId="urn:microsoft.com/office/officeart/2005/8/layout/hierarchy1"/>
    <dgm:cxn modelId="{53C4B12E-4927-4440-9A8F-BA21046DD4C6}" type="presParOf" srcId="{A3F399AD-1D7B-D848-B470-56152A88D2D5}" destId="{A1591591-FD94-2846-B8DD-524AB1B10716}" srcOrd="0" destOrd="0" presId="urn:microsoft.com/office/officeart/2005/8/layout/hierarchy1"/>
    <dgm:cxn modelId="{872E1A62-CD05-4E43-BA95-FC376BA6BD55}" type="presParOf" srcId="{A1591591-FD94-2846-B8DD-524AB1B10716}" destId="{93760E47-2502-2944-B51F-8DA8852B45A3}" srcOrd="0" destOrd="0" presId="urn:microsoft.com/office/officeart/2005/8/layout/hierarchy1"/>
    <dgm:cxn modelId="{82882718-B35C-F146-A41E-F03213401134}" type="presParOf" srcId="{A1591591-FD94-2846-B8DD-524AB1B10716}" destId="{675C67D2-3AB2-C945-BFEC-B39210C170E0}" srcOrd="1" destOrd="0" presId="urn:microsoft.com/office/officeart/2005/8/layout/hierarchy1"/>
    <dgm:cxn modelId="{96AC9E76-0679-1B41-9FDD-30D28B3A186F}" type="presParOf" srcId="{A3F399AD-1D7B-D848-B470-56152A88D2D5}" destId="{778D5F3A-E083-B44F-830B-8654BD4A556E}" srcOrd="1" destOrd="0" presId="urn:microsoft.com/office/officeart/2005/8/layout/hierarchy1"/>
    <dgm:cxn modelId="{A37AAC1A-9FD2-C94C-AC4C-2079FB6C2AAD}" type="presParOf" srcId="{778D5F3A-E083-B44F-830B-8654BD4A556E}" destId="{79E48340-C571-0640-8884-CC50D83D675D}" srcOrd="0" destOrd="0" presId="urn:microsoft.com/office/officeart/2005/8/layout/hierarchy1"/>
    <dgm:cxn modelId="{C819E62D-08AF-2845-A70F-3CC2F7AF66BD}" type="presParOf" srcId="{778D5F3A-E083-B44F-830B-8654BD4A556E}" destId="{19D988FF-28F7-6544-A9AF-DE782B1C0100}" srcOrd="1" destOrd="0" presId="urn:microsoft.com/office/officeart/2005/8/layout/hierarchy1"/>
    <dgm:cxn modelId="{F3B8FC45-3B9A-E948-B5AC-A558690930F4}" type="presParOf" srcId="{19D988FF-28F7-6544-A9AF-DE782B1C0100}" destId="{0E31E33F-578A-1543-AC0E-77E0C80142F8}" srcOrd="0" destOrd="0" presId="urn:microsoft.com/office/officeart/2005/8/layout/hierarchy1"/>
    <dgm:cxn modelId="{755DDB29-7603-1F41-A4EB-159B5EB1A1D3}" type="presParOf" srcId="{0E31E33F-578A-1543-AC0E-77E0C80142F8}" destId="{09719D44-211A-4E42-867D-4FE404FF3FA3}" srcOrd="0" destOrd="0" presId="urn:microsoft.com/office/officeart/2005/8/layout/hierarchy1"/>
    <dgm:cxn modelId="{92A71F58-BF70-F640-87AF-06926A108E13}" type="presParOf" srcId="{0E31E33F-578A-1543-AC0E-77E0C80142F8}" destId="{7F6FC05D-FCE6-944E-90C6-2513473D5000}" srcOrd="1" destOrd="0" presId="urn:microsoft.com/office/officeart/2005/8/layout/hierarchy1"/>
    <dgm:cxn modelId="{E5020902-809C-944D-BF2C-FF8125C38A09}" type="presParOf" srcId="{19D988FF-28F7-6544-A9AF-DE782B1C0100}" destId="{8B73719F-61BA-464E-8DFB-28525D1F0CA3}" srcOrd="1" destOrd="0" presId="urn:microsoft.com/office/officeart/2005/8/layout/hierarchy1"/>
    <dgm:cxn modelId="{6434F809-8D4B-D444-B340-85A120FFA5DC}" type="presParOf" srcId="{778D5F3A-E083-B44F-830B-8654BD4A556E}" destId="{6D00D5DE-F0C3-6347-B970-CB9344977F84}" srcOrd="2" destOrd="0" presId="urn:microsoft.com/office/officeart/2005/8/layout/hierarchy1"/>
    <dgm:cxn modelId="{E7E4F0FD-3E4D-1341-994B-D98FA29FE5C2}" type="presParOf" srcId="{778D5F3A-E083-B44F-830B-8654BD4A556E}" destId="{F54AD8D4-1DD3-444E-9810-F27727BB1614}" srcOrd="3" destOrd="0" presId="urn:microsoft.com/office/officeart/2005/8/layout/hierarchy1"/>
    <dgm:cxn modelId="{F787DBF2-430D-9F41-BA12-EF0F6C1C2989}" type="presParOf" srcId="{F54AD8D4-1DD3-444E-9810-F27727BB1614}" destId="{0794284A-D2FD-2F4B-BCC9-3C936737B778}" srcOrd="0" destOrd="0" presId="urn:microsoft.com/office/officeart/2005/8/layout/hierarchy1"/>
    <dgm:cxn modelId="{5657BD97-7D8B-6945-87F1-1C7D09411E57}" type="presParOf" srcId="{0794284A-D2FD-2F4B-BCC9-3C936737B778}" destId="{BEA9EBF0-2F55-7B4B-9D2D-79C1AC78BE8B}" srcOrd="0" destOrd="0" presId="urn:microsoft.com/office/officeart/2005/8/layout/hierarchy1"/>
    <dgm:cxn modelId="{ABC13803-5519-A445-87D7-97C0D0D3CB9E}" type="presParOf" srcId="{0794284A-D2FD-2F4B-BCC9-3C936737B778}" destId="{CAFC7312-8F86-0742-8276-77BAA9ABB189}" srcOrd="1" destOrd="0" presId="urn:microsoft.com/office/officeart/2005/8/layout/hierarchy1"/>
    <dgm:cxn modelId="{E8EB77A1-CEA6-7A46-88A5-23441DF23D28}" type="presParOf" srcId="{F54AD8D4-1DD3-444E-9810-F27727BB1614}" destId="{F4623D6B-9D7F-F242-AB78-44C1E20B7BD7}" srcOrd="1" destOrd="0" presId="urn:microsoft.com/office/officeart/2005/8/layout/hierarchy1"/>
    <dgm:cxn modelId="{C8ADFAFB-5819-B547-9BAE-52186B03B64A}" type="presParOf" srcId="{D94E2101-5501-524B-814D-01AFADE19816}" destId="{3CF3C3EF-E002-9A41-97CB-90E38D293BA4}" srcOrd="6" destOrd="0" presId="urn:microsoft.com/office/officeart/2005/8/layout/hierarchy1"/>
    <dgm:cxn modelId="{C55F1774-2D78-0042-8C4B-42E2275C4A99}" type="presParOf" srcId="{D94E2101-5501-524B-814D-01AFADE19816}" destId="{53F9F03D-9546-2244-991B-739F8CBD2F4A}" srcOrd="7" destOrd="0" presId="urn:microsoft.com/office/officeart/2005/8/layout/hierarchy1"/>
    <dgm:cxn modelId="{A4DF3AB5-2466-EC48-846E-4515F5B0A23A}" type="presParOf" srcId="{53F9F03D-9546-2244-991B-739F8CBD2F4A}" destId="{5C66A033-B267-7C46-B9D4-ABCC6C4E98D4}" srcOrd="0" destOrd="0" presId="urn:microsoft.com/office/officeart/2005/8/layout/hierarchy1"/>
    <dgm:cxn modelId="{DC511F11-C38C-E843-9B36-75D8408FB31E}" type="presParOf" srcId="{5C66A033-B267-7C46-B9D4-ABCC6C4E98D4}" destId="{B403A59A-799D-7C4B-8FFE-4C02BA71BBEF}" srcOrd="0" destOrd="0" presId="urn:microsoft.com/office/officeart/2005/8/layout/hierarchy1"/>
    <dgm:cxn modelId="{63157197-B470-0A47-8715-5320538B4015}" type="presParOf" srcId="{5C66A033-B267-7C46-B9D4-ABCC6C4E98D4}" destId="{EF41146F-CC2F-F34B-9BD1-93AEBD983BEC}" srcOrd="1" destOrd="0" presId="urn:microsoft.com/office/officeart/2005/8/layout/hierarchy1"/>
    <dgm:cxn modelId="{1B10532F-9341-764C-B898-6DE975D9145B}" type="presParOf" srcId="{53F9F03D-9546-2244-991B-739F8CBD2F4A}" destId="{DF87FA0C-2067-E84A-B939-9B6BC2008687}" srcOrd="1" destOrd="0" presId="urn:microsoft.com/office/officeart/2005/8/layout/hierarchy1"/>
    <dgm:cxn modelId="{2A1AAAF5-0668-5349-AE8F-53B34A3A2B8C}" type="presParOf" srcId="{D94E2101-5501-524B-814D-01AFADE19816}" destId="{50CEBCB0-4E8C-9248-9D34-0CB21084B4D7}" srcOrd="8" destOrd="0" presId="urn:microsoft.com/office/officeart/2005/8/layout/hierarchy1"/>
    <dgm:cxn modelId="{E98F2FF4-80F1-5047-AF15-D86D605BA8E3}" type="presParOf" srcId="{D94E2101-5501-524B-814D-01AFADE19816}" destId="{F6D3B6BB-068D-0241-A94F-15D7D2F47E16}" srcOrd="9" destOrd="0" presId="urn:microsoft.com/office/officeart/2005/8/layout/hierarchy1"/>
    <dgm:cxn modelId="{53BC7B8A-6C90-EC4D-9EB6-68CEC4220DE9}" type="presParOf" srcId="{F6D3B6BB-068D-0241-A94F-15D7D2F47E16}" destId="{A97414EC-C16C-8B4E-A821-42668ACF0007}" srcOrd="0" destOrd="0" presId="urn:microsoft.com/office/officeart/2005/8/layout/hierarchy1"/>
    <dgm:cxn modelId="{4940060D-7BD1-7641-ACF5-DEDB167EDA77}" type="presParOf" srcId="{A97414EC-C16C-8B4E-A821-42668ACF0007}" destId="{9FBC662B-2215-1A4A-9ED8-30D54A65F0B0}" srcOrd="0" destOrd="0" presId="urn:microsoft.com/office/officeart/2005/8/layout/hierarchy1"/>
    <dgm:cxn modelId="{FC40EA2F-2E7D-4944-AAAC-50147ACAEE60}" type="presParOf" srcId="{A97414EC-C16C-8B4E-A821-42668ACF0007}" destId="{9753EDDD-91A0-2F47-9B51-9C3FF895593E}" srcOrd="1" destOrd="0" presId="urn:microsoft.com/office/officeart/2005/8/layout/hierarchy1"/>
    <dgm:cxn modelId="{9EE49327-06B6-1D4B-913D-B3BF74EA6D34}" type="presParOf" srcId="{F6D3B6BB-068D-0241-A94F-15D7D2F47E16}" destId="{C5753128-F834-4D4E-B74F-F9703D8ABA51}" srcOrd="1" destOrd="0" presId="urn:microsoft.com/office/officeart/2005/8/layout/hierarchy1"/>
    <dgm:cxn modelId="{0D67ED73-FC61-2946-95F8-4291E30DA7EA}" type="presParOf" srcId="{C5753128-F834-4D4E-B74F-F9703D8ABA51}" destId="{79A42E69-3C57-7042-B776-886ED7F60F2F}" srcOrd="0" destOrd="0" presId="urn:microsoft.com/office/officeart/2005/8/layout/hierarchy1"/>
    <dgm:cxn modelId="{AA0447F4-BFB9-6640-AFBA-814CE1F3D49B}" type="presParOf" srcId="{C5753128-F834-4D4E-B74F-F9703D8ABA51}" destId="{22B192D8-8A75-614C-B742-205CEA66A86F}" srcOrd="1" destOrd="0" presId="urn:microsoft.com/office/officeart/2005/8/layout/hierarchy1"/>
    <dgm:cxn modelId="{D9943FE9-A6DB-0349-A95C-F0796FA2D117}" type="presParOf" srcId="{22B192D8-8A75-614C-B742-205CEA66A86F}" destId="{6572176F-B6D4-1441-881A-4A271DAA3228}" srcOrd="0" destOrd="0" presId="urn:microsoft.com/office/officeart/2005/8/layout/hierarchy1"/>
    <dgm:cxn modelId="{67C2982F-46FB-714C-AD35-2E17B5AC14F4}" type="presParOf" srcId="{6572176F-B6D4-1441-881A-4A271DAA3228}" destId="{BD73844D-38A3-7748-8A8C-7E498C806692}" srcOrd="0" destOrd="0" presId="urn:microsoft.com/office/officeart/2005/8/layout/hierarchy1"/>
    <dgm:cxn modelId="{268A9641-9197-DB45-8F9B-3A7A318BA78E}" type="presParOf" srcId="{6572176F-B6D4-1441-881A-4A271DAA3228}" destId="{F2E0FAB1-5200-564A-97C5-147B023E69DD}" srcOrd="1" destOrd="0" presId="urn:microsoft.com/office/officeart/2005/8/layout/hierarchy1"/>
    <dgm:cxn modelId="{448606BB-2BAF-F24B-A763-D434F828F08A}" type="presParOf" srcId="{22B192D8-8A75-614C-B742-205CEA66A86F}" destId="{87460A43-B935-314D-9C87-56DC6399DD85}" srcOrd="1" destOrd="0" presId="urn:microsoft.com/office/officeart/2005/8/layout/hierarchy1"/>
    <dgm:cxn modelId="{3221E564-E10B-A348-B9AC-B5C90ACB7916}" type="presParOf" srcId="{C5753128-F834-4D4E-B74F-F9703D8ABA51}" destId="{8749953B-44FE-7547-9F36-9DDEF42E2A15}" srcOrd="2" destOrd="0" presId="urn:microsoft.com/office/officeart/2005/8/layout/hierarchy1"/>
    <dgm:cxn modelId="{DBD2C450-C7FE-9E47-99FD-ECFEE3137915}" type="presParOf" srcId="{C5753128-F834-4D4E-B74F-F9703D8ABA51}" destId="{B2AFD03D-9433-0F4A-8EF9-FB240F0863D3}" srcOrd="3" destOrd="0" presId="urn:microsoft.com/office/officeart/2005/8/layout/hierarchy1"/>
    <dgm:cxn modelId="{5763063B-A2CD-F84C-8333-D33CA0861564}" type="presParOf" srcId="{B2AFD03D-9433-0F4A-8EF9-FB240F0863D3}" destId="{1050CCFC-DDCE-594B-B1AA-6603782F2B48}" srcOrd="0" destOrd="0" presId="urn:microsoft.com/office/officeart/2005/8/layout/hierarchy1"/>
    <dgm:cxn modelId="{8F57E906-DD10-AE4C-A46E-4C3C9FBBF1BA}" type="presParOf" srcId="{1050CCFC-DDCE-594B-B1AA-6603782F2B48}" destId="{21CC58E4-0FCE-CA42-A234-7B2F6B4D014A}" srcOrd="0" destOrd="0" presId="urn:microsoft.com/office/officeart/2005/8/layout/hierarchy1"/>
    <dgm:cxn modelId="{76959DB3-3C6B-314F-A00B-DCBF4BE4EDE5}" type="presParOf" srcId="{1050CCFC-DDCE-594B-B1AA-6603782F2B48}" destId="{86A0D80B-291F-B34D-86DC-61D120BE5E5D}" srcOrd="1" destOrd="0" presId="urn:microsoft.com/office/officeart/2005/8/layout/hierarchy1"/>
    <dgm:cxn modelId="{2759FFA9-1E39-6343-826C-054DF8680912}" type="presParOf" srcId="{B2AFD03D-9433-0F4A-8EF9-FB240F0863D3}" destId="{9D059A76-ED2E-9F4B-802E-B8D35F6187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42444-94BD-A34E-BA17-D44D274E99B7}">
      <dsp:nvSpPr>
        <dsp:cNvPr id="0" name=""/>
        <dsp:cNvSpPr/>
      </dsp:nvSpPr>
      <dsp:spPr>
        <a:xfrm rot="16200000">
          <a:off x="590550" y="-590550"/>
          <a:ext cx="2315633" cy="3496733"/>
        </a:xfrm>
        <a:prstGeom prst="round1Rect">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err="1"/>
            <a:t>Payors</a:t>
          </a:r>
          <a:endParaRPr lang="en-US" sz="2800" kern="1200" dirty="0"/>
        </a:p>
      </dsp:txBody>
      <dsp:txXfrm rot="5400000">
        <a:off x="0" y="0"/>
        <a:ext cx="3496733" cy="1736724"/>
      </dsp:txXfrm>
    </dsp:sp>
    <dsp:sp modelId="{491EECFC-CA52-0A4C-A168-82E54457129E}">
      <dsp:nvSpPr>
        <dsp:cNvPr id="0" name=""/>
        <dsp:cNvSpPr/>
      </dsp:nvSpPr>
      <dsp:spPr>
        <a:xfrm>
          <a:off x="3496733" y="0"/>
          <a:ext cx="3496733" cy="2315633"/>
        </a:xfrm>
        <a:prstGeom prst="round1Rect">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Politics</a:t>
          </a:r>
        </a:p>
      </dsp:txBody>
      <dsp:txXfrm>
        <a:off x="3496733" y="0"/>
        <a:ext cx="3496733" cy="1736724"/>
      </dsp:txXfrm>
    </dsp:sp>
    <dsp:sp modelId="{C63AF217-CC8C-6749-8035-F0FA5C77E602}">
      <dsp:nvSpPr>
        <dsp:cNvPr id="0" name=""/>
        <dsp:cNvSpPr/>
      </dsp:nvSpPr>
      <dsp:spPr>
        <a:xfrm rot="10800000">
          <a:off x="0" y="2315633"/>
          <a:ext cx="3496733" cy="2315633"/>
        </a:xfrm>
        <a:prstGeom prst="round1Rect">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Policy</a:t>
          </a:r>
        </a:p>
      </dsp:txBody>
      <dsp:txXfrm rot="10800000">
        <a:off x="0" y="2894541"/>
        <a:ext cx="3496733" cy="1736724"/>
      </dsp:txXfrm>
    </dsp:sp>
    <dsp:sp modelId="{079E6B37-72BC-764E-B43E-02FEA9A8A47E}">
      <dsp:nvSpPr>
        <dsp:cNvPr id="0" name=""/>
        <dsp:cNvSpPr/>
      </dsp:nvSpPr>
      <dsp:spPr>
        <a:xfrm rot="5400000">
          <a:off x="4087283" y="1725082"/>
          <a:ext cx="2315633" cy="3496733"/>
        </a:xfrm>
        <a:prstGeom prst="round1Rect">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People</a:t>
          </a:r>
        </a:p>
      </dsp:txBody>
      <dsp:txXfrm rot="-5400000">
        <a:off x="3496733" y="2894540"/>
        <a:ext cx="3496733" cy="1736724"/>
      </dsp:txXfrm>
    </dsp:sp>
    <dsp:sp modelId="{02EFA282-AF6D-714A-9F77-DE8021143D9A}">
      <dsp:nvSpPr>
        <dsp:cNvPr id="0" name=""/>
        <dsp:cNvSpPr/>
      </dsp:nvSpPr>
      <dsp:spPr>
        <a:xfrm>
          <a:off x="2447713" y="1736724"/>
          <a:ext cx="2098040" cy="1157816"/>
        </a:xfrm>
        <a:prstGeom prst="roundRect">
          <a:avLst/>
        </a:prstGeom>
        <a:gradFill rotWithShape="0">
          <a:gsLst>
            <a:gs pos="38000">
              <a:schemeClr val="accent1">
                <a:tint val="60000"/>
                <a:hueOff val="0"/>
                <a:satOff val="0"/>
                <a:lumOff val="0"/>
                <a:alphaOff val="0"/>
                <a:satMod val="120000"/>
              </a:schemeClr>
            </a:gs>
            <a:gs pos="100000">
              <a:schemeClr val="accent1">
                <a:tint val="60000"/>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Healthcare</a:t>
          </a:r>
        </a:p>
      </dsp:txBody>
      <dsp:txXfrm>
        <a:off x="2504233" y="1793244"/>
        <a:ext cx="1985000" cy="1044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B7436-4778-9947-BBFD-EC092B9E91C7}">
      <dsp:nvSpPr>
        <dsp:cNvPr id="0" name=""/>
        <dsp:cNvSpPr/>
      </dsp:nvSpPr>
      <dsp:spPr>
        <a:xfrm>
          <a:off x="-27610" y="200969"/>
          <a:ext cx="6387887" cy="6332667"/>
        </a:xfrm>
        <a:prstGeom prst="ellipse">
          <a:avLst/>
        </a:prstGeom>
        <a:solidFill>
          <a:schemeClr val="tx2"/>
        </a:solidFill>
        <a:ln>
          <a:noFill/>
        </a:ln>
        <a:effectLst>
          <a:outerShdw blurRad="7620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rtl="0">
            <a:lnSpc>
              <a:spcPct val="90000"/>
            </a:lnSpc>
            <a:spcBef>
              <a:spcPct val="0"/>
            </a:spcBef>
            <a:spcAft>
              <a:spcPct val="35000"/>
            </a:spcAft>
            <a:buNone/>
          </a:pPr>
          <a:r>
            <a:rPr lang="en-US" sz="2100" b="1" kern="1200" dirty="0">
              <a:solidFill>
                <a:srgbClr val="7F7F7F"/>
              </a:solidFill>
            </a:rPr>
            <a:t>National Healthcare </a:t>
          </a:r>
        </a:p>
      </dsp:txBody>
      <dsp:txXfrm>
        <a:off x="2273306" y="517602"/>
        <a:ext cx="1786053" cy="949900"/>
      </dsp:txXfrm>
    </dsp:sp>
    <dsp:sp modelId="{F05C2A03-8137-934F-BE62-B58D9C564BAC}">
      <dsp:nvSpPr>
        <dsp:cNvPr id="0" name=""/>
        <dsp:cNvSpPr/>
      </dsp:nvSpPr>
      <dsp:spPr>
        <a:xfrm>
          <a:off x="633266" y="1467502"/>
          <a:ext cx="5066133" cy="5066133"/>
        </a:xfrm>
        <a:prstGeom prst="ellipse">
          <a:avLst/>
        </a:prstGeom>
        <a:solidFill>
          <a:schemeClr val="tx2">
            <a:lumMod val="25000"/>
          </a:schemeClr>
        </a:solidFill>
        <a:ln>
          <a:noFill/>
        </a:ln>
        <a:effectLst>
          <a:outerShdw blurRad="7620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rtl="0">
            <a:lnSpc>
              <a:spcPct val="90000"/>
            </a:lnSpc>
            <a:spcBef>
              <a:spcPct val="0"/>
            </a:spcBef>
            <a:spcAft>
              <a:spcPct val="35000"/>
            </a:spcAft>
            <a:buNone/>
          </a:pPr>
          <a:r>
            <a:rPr lang="en-US" sz="2200" b="1" kern="1200" dirty="0">
              <a:solidFill>
                <a:schemeClr val="bg1">
                  <a:lumMod val="50000"/>
                  <a:lumOff val="50000"/>
                </a:schemeClr>
              </a:solidFill>
            </a:rPr>
            <a:t>Health Systems</a:t>
          </a:r>
        </a:p>
      </dsp:txBody>
      <dsp:txXfrm>
        <a:off x="2281026" y="1771470"/>
        <a:ext cx="1770613" cy="911904"/>
      </dsp:txXfrm>
    </dsp:sp>
    <dsp:sp modelId="{B49EA3DC-314F-A344-8311-D748EE46C67F}">
      <dsp:nvSpPr>
        <dsp:cNvPr id="0" name=""/>
        <dsp:cNvSpPr/>
      </dsp:nvSpPr>
      <dsp:spPr>
        <a:xfrm>
          <a:off x="1266533" y="2734035"/>
          <a:ext cx="3799600" cy="3799600"/>
        </a:xfrm>
        <a:prstGeom prst="ellipse">
          <a:avLst/>
        </a:prstGeom>
        <a:solidFill>
          <a:schemeClr val="bg2">
            <a:lumMod val="60000"/>
            <a:lumOff val="40000"/>
          </a:schemeClr>
        </a:solidFill>
        <a:ln>
          <a:noFill/>
        </a:ln>
        <a:effectLst>
          <a:outerShdw blurRad="7620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n-US" sz="2000" b="1" i="0" kern="1200" dirty="0">
              <a:solidFill>
                <a:schemeClr val="bg1">
                  <a:lumMod val="50000"/>
                  <a:lumOff val="50000"/>
                </a:schemeClr>
              </a:solidFill>
            </a:rPr>
            <a:t>Provider Delivery Groups</a:t>
          </a:r>
        </a:p>
      </dsp:txBody>
      <dsp:txXfrm>
        <a:off x="2281026" y="3019005"/>
        <a:ext cx="1770613" cy="854910"/>
      </dsp:txXfrm>
    </dsp:sp>
    <dsp:sp modelId="{BF8078AC-FE6D-1D41-B66C-8FBC17018AD2}">
      <dsp:nvSpPr>
        <dsp:cNvPr id="0" name=""/>
        <dsp:cNvSpPr/>
      </dsp:nvSpPr>
      <dsp:spPr>
        <a:xfrm>
          <a:off x="1899800" y="4000569"/>
          <a:ext cx="2533066" cy="2533066"/>
        </a:xfrm>
        <a:prstGeom prst="ellipse">
          <a:avLst/>
        </a:prstGeom>
        <a:solidFill>
          <a:schemeClr val="tx2">
            <a:lumMod val="75000"/>
          </a:schemeClr>
        </a:solidFill>
        <a:ln>
          <a:noFill/>
        </a:ln>
        <a:effectLst>
          <a:outerShdw blurRad="76200" dist="25400" dir="5400000"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b="1" kern="1200" dirty="0">
              <a:solidFill>
                <a:schemeClr val="bg1">
                  <a:lumMod val="50000"/>
                  <a:lumOff val="50000"/>
                </a:schemeClr>
              </a:solidFill>
            </a:rPr>
            <a:t>Anesthesia</a:t>
          </a:r>
        </a:p>
      </dsp:txBody>
      <dsp:txXfrm>
        <a:off x="2270759" y="4633835"/>
        <a:ext cx="1791148" cy="1266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9953B-44FE-7547-9F36-9DDEF42E2A15}">
      <dsp:nvSpPr>
        <dsp:cNvPr id="0" name=""/>
        <dsp:cNvSpPr/>
      </dsp:nvSpPr>
      <dsp:spPr>
        <a:xfrm>
          <a:off x="7348604" y="3499469"/>
          <a:ext cx="649648" cy="1029824"/>
        </a:xfrm>
        <a:custGeom>
          <a:avLst/>
          <a:gdLst/>
          <a:ahLst/>
          <a:cxnLst/>
          <a:rect l="0" t="0" r="0" b="0"/>
          <a:pathLst>
            <a:path>
              <a:moveTo>
                <a:pt x="0" y="0"/>
              </a:moveTo>
              <a:lnTo>
                <a:pt x="0" y="981244"/>
              </a:lnTo>
              <a:lnTo>
                <a:pt x="649648" y="981244"/>
              </a:lnTo>
              <a:lnTo>
                <a:pt x="649648" y="1029824"/>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A42E69-3C57-7042-B776-886ED7F60F2F}">
      <dsp:nvSpPr>
        <dsp:cNvPr id="0" name=""/>
        <dsp:cNvSpPr/>
      </dsp:nvSpPr>
      <dsp:spPr>
        <a:xfrm>
          <a:off x="6785630" y="3499469"/>
          <a:ext cx="562973" cy="452916"/>
        </a:xfrm>
        <a:custGeom>
          <a:avLst/>
          <a:gdLst/>
          <a:ahLst/>
          <a:cxnLst/>
          <a:rect l="0" t="0" r="0" b="0"/>
          <a:pathLst>
            <a:path>
              <a:moveTo>
                <a:pt x="562973" y="0"/>
              </a:moveTo>
              <a:lnTo>
                <a:pt x="562973" y="404337"/>
              </a:lnTo>
              <a:lnTo>
                <a:pt x="0" y="404337"/>
              </a:lnTo>
              <a:lnTo>
                <a:pt x="0" y="45291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0CEBCB0-4E8C-9248-9D34-0CB21084B4D7}">
      <dsp:nvSpPr>
        <dsp:cNvPr id="0" name=""/>
        <dsp:cNvSpPr/>
      </dsp:nvSpPr>
      <dsp:spPr>
        <a:xfrm>
          <a:off x="7248840" y="1553539"/>
          <a:ext cx="91440" cy="1359998"/>
        </a:xfrm>
        <a:custGeom>
          <a:avLst/>
          <a:gdLst/>
          <a:ahLst/>
          <a:cxnLst/>
          <a:rect l="0" t="0" r="0" b="0"/>
          <a:pathLst>
            <a:path>
              <a:moveTo>
                <a:pt x="45720" y="0"/>
              </a:moveTo>
              <a:lnTo>
                <a:pt x="45720" y="1311419"/>
              </a:lnTo>
              <a:lnTo>
                <a:pt x="99763" y="1311419"/>
              </a:lnTo>
              <a:lnTo>
                <a:pt x="99763" y="135999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F3C3EF-E002-9A41-97CB-90E38D293BA4}">
      <dsp:nvSpPr>
        <dsp:cNvPr id="0" name=""/>
        <dsp:cNvSpPr/>
      </dsp:nvSpPr>
      <dsp:spPr>
        <a:xfrm>
          <a:off x="5419261" y="1553539"/>
          <a:ext cx="1875299" cy="1164932"/>
        </a:xfrm>
        <a:custGeom>
          <a:avLst/>
          <a:gdLst/>
          <a:ahLst/>
          <a:cxnLst/>
          <a:rect l="0" t="0" r="0" b="0"/>
          <a:pathLst>
            <a:path>
              <a:moveTo>
                <a:pt x="1875299" y="0"/>
              </a:moveTo>
              <a:lnTo>
                <a:pt x="1875299" y="1116352"/>
              </a:lnTo>
              <a:lnTo>
                <a:pt x="0" y="1116352"/>
              </a:lnTo>
              <a:lnTo>
                <a:pt x="0" y="116493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00D5DE-F0C3-6347-B970-CB9344977F84}">
      <dsp:nvSpPr>
        <dsp:cNvPr id="0" name=""/>
        <dsp:cNvSpPr/>
      </dsp:nvSpPr>
      <dsp:spPr>
        <a:xfrm>
          <a:off x="3489156" y="2836070"/>
          <a:ext cx="280986" cy="1469965"/>
        </a:xfrm>
        <a:custGeom>
          <a:avLst/>
          <a:gdLst/>
          <a:ahLst/>
          <a:cxnLst/>
          <a:rect l="0" t="0" r="0" b="0"/>
          <a:pathLst>
            <a:path>
              <a:moveTo>
                <a:pt x="280986" y="0"/>
              </a:moveTo>
              <a:lnTo>
                <a:pt x="280986" y="1421386"/>
              </a:lnTo>
              <a:lnTo>
                <a:pt x="0" y="1421386"/>
              </a:lnTo>
              <a:lnTo>
                <a:pt x="0" y="1469965"/>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E48340-C571-0640-8884-CC50D83D675D}">
      <dsp:nvSpPr>
        <dsp:cNvPr id="0" name=""/>
        <dsp:cNvSpPr/>
      </dsp:nvSpPr>
      <dsp:spPr>
        <a:xfrm>
          <a:off x="3460583" y="2836070"/>
          <a:ext cx="309559" cy="536927"/>
        </a:xfrm>
        <a:custGeom>
          <a:avLst/>
          <a:gdLst/>
          <a:ahLst/>
          <a:cxnLst/>
          <a:rect l="0" t="0" r="0" b="0"/>
          <a:pathLst>
            <a:path>
              <a:moveTo>
                <a:pt x="309559" y="0"/>
              </a:moveTo>
              <a:lnTo>
                <a:pt x="309559" y="488347"/>
              </a:lnTo>
              <a:lnTo>
                <a:pt x="0" y="488347"/>
              </a:lnTo>
              <a:lnTo>
                <a:pt x="0" y="53692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D95255-B689-634F-806E-D56878E0217B}">
      <dsp:nvSpPr>
        <dsp:cNvPr id="0" name=""/>
        <dsp:cNvSpPr/>
      </dsp:nvSpPr>
      <dsp:spPr>
        <a:xfrm>
          <a:off x="3770142" y="1553539"/>
          <a:ext cx="3524418" cy="925038"/>
        </a:xfrm>
        <a:custGeom>
          <a:avLst/>
          <a:gdLst/>
          <a:ahLst/>
          <a:cxnLst/>
          <a:rect l="0" t="0" r="0" b="0"/>
          <a:pathLst>
            <a:path>
              <a:moveTo>
                <a:pt x="3524418" y="0"/>
              </a:moveTo>
              <a:lnTo>
                <a:pt x="3524418" y="876459"/>
              </a:lnTo>
              <a:lnTo>
                <a:pt x="0" y="876459"/>
              </a:lnTo>
              <a:lnTo>
                <a:pt x="0" y="92503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34B4D3-09C6-3A4C-9886-DD4D0D7E847B}">
      <dsp:nvSpPr>
        <dsp:cNvPr id="0" name=""/>
        <dsp:cNvSpPr/>
      </dsp:nvSpPr>
      <dsp:spPr>
        <a:xfrm>
          <a:off x="2040675" y="2653171"/>
          <a:ext cx="220964" cy="720475"/>
        </a:xfrm>
        <a:custGeom>
          <a:avLst/>
          <a:gdLst/>
          <a:ahLst/>
          <a:cxnLst/>
          <a:rect l="0" t="0" r="0" b="0"/>
          <a:pathLst>
            <a:path>
              <a:moveTo>
                <a:pt x="220964" y="0"/>
              </a:moveTo>
              <a:lnTo>
                <a:pt x="220964" y="671895"/>
              </a:lnTo>
              <a:lnTo>
                <a:pt x="0" y="671895"/>
              </a:lnTo>
              <a:lnTo>
                <a:pt x="0" y="720475"/>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16E7D-EDC3-174F-84BA-B1650FEAC2DA}">
      <dsp:nvSpPr>
        <dsp:cNvPr id="0" name=""/>
        <dsp:cNvSpPr/>
      </dsp:nvSpPr>
      <dsp:spPr>
        <a:xfrm>
          <a:off x="2261640" y="1553539"/>
          <a:ext cx="5032920" cy="766641"/>
        </a:xfrm>
        <a:custGeom>
          <a:avLst/>
          <a:gdLst/>
          <a:ahLst/>
          <a:cxnLst/>
          <a:rect l="0" t="0" r="0" b="0"/>
          <a:pathLst>
            <a:path>
              <a:moveTo>
                <a:pt x="5032920" y="0"/>
              </a:moveTo>
              <a:lnTo>
                <a:pt x="5032920" y="718061"/>
              </a:lnTo>
              <a:lnTo>
                <a:pt x="0" y="718061"/>
              </a:lnTo>
              <a:lnTo>
                <a:pt x="0" y="766641"/>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591490-5693-1047-9CD4-624FFFBF2EA7}">
      <dsp:nvSpPr>
        <dsp:cNvPr id="0" name=""/>
        <dsp:cNvSpPr/>
      </dsp:nvSpPr>
      <dsp:spPr>
        <a:xfrm>
          <a:off x="682186" y="2592211"/>
          <a:ext cx="329323" cy="1754696"/>
        </a:xfrm>
        <a:custGeom>
          <a:avLst/>
          <a:gdLst/>
          <a:ahLst/>
          <a:cxnLst/>
          <a:rect l="0" t="0" r="0" b="0"/>
          <a:pathLst>
            <a:path>
              <a:moveTo>
                <a:pt x="0" y="0"/>
              </a:moveTo>
              <a:lnTo>
                <a:pt x="0" y="1706117"/>
              </a:lnTo>
              <a:lnTo>
                <a:pt x="329323" y="1706117"/>
              </a:lnTo>
              <a:lnTo>
                <a:pt x="329323" y="1754696"/>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A2E3480-879E-AB4D-9521-D546158461D0}">
      <dsp:nvSpPr>
        <dsp:cNvPr id="0" name=""/>
        <dsp:cNvSpPr/>
      </dsp:nvSpPr>
      <dsp:spPr>
        <a:xfrm>
          <a:off x="479753" y="2592211"/>
          <a:ext cx="202433" cy="937245"/>
        </a:xfrm>
        <a:custGeom>
          <a:avLst/>
          <a:gdLst/>
          <a:ahLst/>
          <a:cxnLst/>
          <a:rect l="0" t="0" r="0" b="0"/>
          <a:pathLst>
            <a:path>
              <a:moveTo>
                <a:pt x="202433" y="0"/>
              </a:moveTo>
              <a:lnTo>
                <a:pt x="202433" y="888666"/>
              </a:lnTo>
              <a:lnTo>
                <a:pt x="0" y="888666"/>
              </a:lnTo>
              <a:lnTo>
                <a:pt x="0" y="937245"/>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ECB24B-3DF2-2540-9665-8A7CA8F082B5}">
      <dsp:nvSpPr>
        <dsp:cNvPr id="0" name=""/>
        <dsp:cNvSpPr/>
      </dsp:nvSpPr>
      <dsp:spPr>
        <a:xfrm>
          <a:off x="682186" y="1553539"/>
          <a:ext cx="6612374" cy="494250"/>
        </a:xfrm>
        <a:custGeom>
          <a:avLst/>
          <a:gdLst/>
          <a:ahLst/>
          <a:cxnLst/>
          <a:rect l="0" t="0" r="0" b="0"/>
          <a:pathLst>
            <a:path>
              <a:moveTo>
                <a:pt x="6612374" y="0"/>
              </a:moveTo>
              <a:lnTo>
                <a:pt x="6612374" y="445671"/>
              </a:lnTo>
              <a:lnTo>
                <a:pt x="0" y="445671"/>
              </a:lnTo>
              <a:lnTo>
                <a:pt x="0" y="49425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991F50-B5B4-1944-9DBF-7A741475CC81}">
      <dsp:nvSpPr>
        <dsp:cNvPr id="0" name=""/>
        <dsp:cNvSpPr/>
      </dsp:nvSpPr>
      <dsp:spPr>
        <a:xfrm>
          <a:off x="6343844" y="992751"/>
          <a:ext cx="1901433" cy="560787"/>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B1A4B539-6A8E-3E4D-AD11-8565D4507880}">
      <dsp:nvSpPr>
        <dsp:cNvPr id="0" name=""/>
        <dsp:cNvSpPr/>
      </dsp:nvSpPr>
      <dsp:spPr>
        <a:xfrm>
          <a:off x="6402110" y="1048104"/>
          <a:ext cx="1901433" cy="5607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BENEFITS</a:t>
          </a:r>
        </a:p>
      </dsp:txBody>
      <dsp:txXfrm>
        <a:off x="6418535" y="1064529"/>
        <a:ext cx="1868583" cy="527937"/>
      </dsp:txXfrm>
    </dsp:sp>
    <dsp:sp modelId="{FF94AB43-923F-7645-BF91-F5730F78DD92}">
      <dsp:nvSpPr>
        <dsp:cNvPr id="0" name=""/>
        <dsp:cNvSpPr/>
      </dsp:nvSpPr>
      <dsp:spPr>
        <a:xfrm>
          <a:off x="-12567" y="2047790"/>
          <a:ext cx="1389507" cy="544420"/>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0F712A17-C9ED-0B41-9034-BB7B6076EFEC}">
      <dsp:nvSpPr>
        <dsp:cNvPr id="0" name=""/>
        <dsp:cNvSpPr/>
      </dsp:nvSpPr>
      <dsp:spPr>
        <a:xfrm>
          <a:off x="45699" y="2103143"/>
          <a:ext cx="1389507" cy="5444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2880" tIns="53340" rIns="18288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Legally Required</a:t>
          </a:r>
        </a:p>
      </dsp:txBody>
      <dsp:txXfrm>
        <a:off x="61645" y="2119089"/>
        <a:ext cx="1357615" cy="512528"/>
      </dsp:txXfrm>
    </dsp:sp>
    <dsp:sp modelId="{8CA453E8-0550-F84F-8FEA-3451FF6D21F6}">
      <dsp:nvSpPr>
        <dsp:cNvPr id="0" name=""/>
        <dsp:cNvSpPr/>
      </dsp:nvSpPr>
      <dsp:spPr>
        <a:xfrm>
          <a:off x="49468" y="3529457"/>
          <a:ext cx="860570" cy="474809"/>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6805836F-6903-7A42-A3E7-60EA36C8753A}">
      <dsp:nvSpPr>
        <dsp:cNvPr id="0" name=""/>
        <dsp:cNvSpPr/>
      </dsp:nvSpPr>
      <dsp:spPr>
        <a:xfrm>
          <a:off x="107734" y="3584809"/>
          <a:ext cx="860570" cy="47480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Social Security</a:t>
          </a:r>
        </a:p>
      </dsp:txBody>
      <dsp:txXfrm>
        <a:off x="121641" y="3598716"/>
        <a:ext cx="832756" cy="446995"/>
      </dsp:txXfrm>
    </dsp:sp>
    <dsp:sp modelId="{E44D358E-8708-FA41-8F40-110579B34357}">
      <dsp:nvSpPr>
        <dsp:cNvPr id="0" name=""/>
        <dsp:cNvSpPr/>
      </dsp:nvSpPr>
      <dsp:spPr>
        <a:xfrm>
          <a:off x="245247" y="4346907"/>
          <a:ext cx="1532526" cy="439525"/>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2761E723-F48E-5346-B2F3-A35A6C05D07E}">
      <dsp:nvSpPr>
        <dsp:cNvPr id="0" name=""/>
        <dsp:cNvSpPr/>
      </dsp:nvSpPr>
      <dsp:spPr>
        <a:xfrm>
          <a:off x="303513" y="4402260"/>
          <a:ext cx="1532526" cy="4395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Federal Unemployment</a:t>
          </a:r>
        </a:p>
      </dsp:txBody>
      <dsp:txXfrm>
        <a:off x="316386" y="4415133"/>
        <a:ext cx="1506780" cy="413779"/>
      </dsp:txXfrm>
    </dsp:sp>
    <dsp:sp modelId="{FF538429-154A-8543-85D5-90D62A7E3E67}">
      <dsp:nvSpPr>
        <dsp:cNvPr id="0" name=""/>
        <dsp:cNvSpPr/>
      </dsp:nvSpPr>
      <dsp:spPr>
        <a:xfrm>
          <a:off x="1632388" y="2320180"/>
          <a:ext cx="1258502" cy="332991"/>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143D170A-56CA-D142-9ED6-3C6F84D82F73}">
      <dsp:nvSpPr>
        <dsp:cNvPr id="0" name=""/>
        <dsp:cNvSpPr/>
      </dsp:nvSpPr>
      <dsp:spPr>
        <a:xfrm>
          <a:off x="1690654" y="2375533"/>
          <a:ext cx="1258502" cy="3329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Paid Leave</a:t>
          </a:r>
        </a:p>
      </dsp:txBody>
      <dsp:txXfrm>
        <a:off x="1700407" y="2385286"/>
        <a:ext cx="1238996" cy="313485"/>
      </dsp:txXfrm>
    </dsp:sp>
    <dsp:sp modelId="{E2808870-669C-2F49-8C2B-B634F727E437}">
      <dsp:nvSpPr>
        <dsp:cNvPr id="0" name=""/>
        <dsp:cNvSpPr/>
      </dsp:nvSpPr>
      <dsp:spPr>
        <a:xfrm>
          <a:off x="1590654" y="3373647"/>
          <a:ext cx="900041" cy="581406"/>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173C8C57-C882-D846-ADE9-D236FE3A8038}">
      <dsp:nvSpPr>
        <dsp:cNvPr id="0" name=""/>
        <dsp:cNvSpPr/>
      </dsp:nvSpPr>
      <dsp:spPr>
        <a:xfrm>
          <a:off x="1648920" y="3428999"/>
          <a:ext cx="900041" cy="5814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Vacation/Holiday/ Sick/PTO</a:t>
          </a:r>
        </a:p>
      </dsp:txBody>
      <dsp:txXfrm>
        <a:off x="1665949" y="3446028"/>
        <a:ext cx="865983" cy="547348"/>
      </dsp:txXfrm>
    </dsp:sp>
    <dsp:sp modelId="{93760E47-2502-2944-B51F-8DA8852B45A3}">
      <dsp:nvSpPr>
        <dsp:cNvPr id="0" name=""/>
        <dsp:cNvSpPr/>
      </dsp:nvSpPr>
      <dsp:spPr>
        <a:xfrm>
          <a:off x="3090939" y="2478577"/>
          <a:ext cx="1358405" cy="357492"/>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675C67D2-3AB2-C945-BFEC-B39210C170E0}">
      <dsp:nvSpPr>
        <dsp:cNvPr id="0" name=""/>
        <dsp:cNvSpPr/>
      </dsp:nvSpPr>
      <dsp:spPr>
        <a:xfrm>
          <a:off x="3149205" y="2533930"/>
          <a:ext cx="1358405" cy="3574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Supplemental Pay</a:t>
          </a:r>
        </a:p>
      </dsp:txBody>
      <dsp:txXfrm>
        <a:off x="3159676" y="2544401"/>
        <a:ext cx="1337463" cy="336550"/>
      </dsp:txXfrm>
    </dsp:sp>
    <dsp:sp modelId="{09719D44-211A-4E42-867D-4FE404FF3FA3}">
      <dsp:nvSpPr>
        <dsp:cNvPr id="0" name=""/>
        <dsp:cNvSpPr/>
      </dsp:nvSpPr>
      <dsp:spPr>
        <a:xfrm>
          <a:off x="2949260" y="3372997"/>
          <a:ext cx="1022645" cy="496460"/>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7F6FC05D-FCE6-944E-90C6-2513473D5000}">
      <dsp:nvSpPr>
        <dsp:cNvPr id="0" name=""/>
        <dsp:cNvSpPr/>
      </dsp:nvSpPr>
      <dsp:spPr>
        <a:xfrm>
          <a:off x="3007526" y="3428350"/>
          <a:ext cx="1022645" cy="4964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Premium Pay/Shift Pay</a:t>
          </a:r>
        </a:p>
      </dsp:txBody>
      <dsp:txXfrm>
        <a:off x="3022067" y="3442891"/>
        <a:ext cx="993563" cy="467378"/>
      </dsp:txXfrm>
    </dsp:sp>
    <dsp:sp modelId="{BEA9EBF0-2F55-7B4B-9D2D-79C1AC78BE8B}">
      <dsp:nvSpPr>
        <dsp:cNvPr id="0" name=""/>
        <dsp:cNvSpPr/>
      </dsp:nvSpPr>
      <dsp:spPr>
        <a:xfrm>
          <a:off x="2825478" y="4306036"/>
          <a:ext cx="1327356" cy="576294"/>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CAFC7312-8F86-0742-8276-77BAA9ABB189}">
      <dsp:nvSpPr>
        <dsp:cNvPr id="0" name=""/>
        <dsp:cNvSpPr/>
      </dsp:nvSpPr>
      <dsp:spPr>
        <a:xfrm>
          <a:off x="2883744" y="4361389"/>
          <a:ext cx="1327356" cy="5762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Non Production Bonuses</a:t>
          </a:r>
        </a:p>
      </dsp:txBody>
      <dsp:txXfrm>
        <a:off x="2900623" y="4378268"/>
        <a:ext cx="1293598" cy="542536"/>
      </dsp:txXfrm>
    </dsp:sp>
    <dsp:sp modelId="{B403A59A-799D-7C4B-8FFE-4C02BA71BBEF}">
      <dsp:nvSpPr>
        <dsp:cNvPr id="0" name=""/>
        <dsp:cNvSpPr/>
      </dsp:nvSpPr>
      <dsp:spPr>
        <a:xfrm>
          <a:off x="4733941" y="2718471"/>
          <a:ext cx="1370639" cy="235191"/>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EF41146F-CC2F-F34B-9BD1-93AEBD983BEC}">
      <dsp:nvSpPr>
        <dsp:cNvPr id="0" name=""/>
        <dsp:cNvSpPr/>
      </dsp:nvSpPr>
      <dsp:spPr>
        <a:xfrm>
          <a:off x="4792207" y="2773824"/>
          <a:ext cx="1370639" cy="235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Insurance</a:t>
          </a:r>
          <a:endParaRPr lang="en-US" sz="1400" b="1" kern="1200" dirty="0"/>
        </a:p>
      </dsp:txBody>
      <dsp:txXfrm>
        <a:off x="4799096" y="2780713"/>
        <a:ext cx="1356861" cy="221413"/>
      </dsp:txXfrm>
    </dsp:sp>
    <dsp:sp modelId="{9FBC662B-2215-1A4A-9ED8-30D54A65F0B0}">
      <dsp:nvSpPr>
        <dsp:cNvPr id="0" name=""/>
        <dsp:cNvSpPr/>
      </dsp:nvSpPr>
      <dsp:spPr>
        <a:xfrm>
          <a:off x="6649204" y="2913537"/>
          <a:ext cx="1398799" cy="585931"/>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9753EDDD-91A0-2F47-9B51-9C3FF895593E}">
      <dsp:nvSpPr>
        <dsp:cNvPr id="0" name=""/>
        <dsp:cNvSpPr/>
      </dsp:nvSpPr>
      <dsp:spPr>
        <a:xfrm>
          <a:off x="6707470" y="2968890"/>
          <a:ext cx="1398799" cy="585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Retirement &amp; Savings</a:t>
          </a:r>
        </a:p>
      </dsp:txBody>
      <dsp:txXfrm>
        <a:off x="6724631" y="2986051"/>
        <a:ext cx="1364477" cy="551609"/>
      </dsp:txXfrm>
    </dsp:sp>
    <dsp:sp modelId="{BD73844D-38A3-7748-8A8C-7E498C806692}">
      <dsp:nvSpPr>
        <dsp:cNvPr id="0" name=""/>
        <dsp:cNvSpPr/>
      </dsp:nvSpPr>
      <dsp:spPr>
        <a:xfrm>
          <a:off x="6258203" y="3952386"/>
          <a:ext cx="1054853" cy="434597"/>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F2E0FAB1-5200-564A-97C5-147B023E69DD}">
      <dsp:nvSpPr>
        <dsp:cNvPr id="0" name=""/>
        <dsp:cNvSpPr/>
      </dsp:nvSpPr>
      <dsp:spPr>
        <a:xfrm>
          <a:off x="6316469" y="4007738"/>
          <a:ext cx="1054853" cy="4345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Defined Benefits</a:t>
          </a:r>
        </a:p>
      </dsp:txBody>
      <dsp:txXfrm>
        <a:off x="6329198" y="4020467"/>
        <a:ext cx="1029395" cy="409139"/>
      </dsp:txXfrm>
    </dsp:sp>
    <dsp:sp modelId="{21CC58E4-0FCE-CA42-A234-7B2F6B4D014A}">
      <dsp:nvSpPr>
        <dsp:cNvPr id="0" name=""/>
        <dsp:cNvSpPr/>
      </dsp:nvSpPr>
      <dsp:spPr>
        <a:xfrm>
          <a:off x="7371324" y="4529293"/>
          <a:ext cx="1253856" cy="361905"/>
        </a:xfrm>
        <a:prstGeom prst="roundRect">
          <a:avLst>
            <a:gd name="adj" fmla="val 10000"/>
          </a:avLst>
        </a:prstGeom>
        <a:gradFill rotWithShape="0">
          <a:gsLst>
            <a:gs pos="38000">
              <a:schemeClr val="accent1">
                <a:hueOff val="0"/>
                <a:satOff val="0"/>
                <a:lumOff val="0"/>
                <a:alphaOff val="0"/>
                <a:satMod val="120000"/>
              </a:schemeClr>
            </a:gs>
            <a:gs pos="100000">
              <a:schemeClr val="accent1">
                <a:hueOff val="0"/>
                <a:satOff val="0"/>
                <a:lumOff val="0"/>
                <a:alphaOff val="0"/>
                <a:shade val="60000"/>
                <a:satMod val="180000"/>
                <a:lumMod val="70000"/>
              </a:scheme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sp:spPr>
      <dsp:style>
        <a:lnRef idx="0">
          <a:scrgbClr r="0" g="0" b="0"/>
        </a:lnRef>
        <a:fillRef idx="3">
          <a:scrgbClr r="0" g="0" b="0"/>
        </a:fillRef>
        <a:effectRef idx="2">
          <a:scrgbClr r="0" g="0" b="0"/>
        </a:effectRef>
        <a:fontRef idx="minor">
          <a:schemeClr val="lt1"/>
        </a:fontRef>
      </dsp:style>
    </dsp:sp>
    <dsp:sp modelId="{86A0D80B-291F-B34D-86DC-61D120BE5E5D}">
      <dsp:nvSpPr>
        <dsp:cNvPr id="0" name=""/>
        <dsp:cNvSpPr/>
      </dsp:nvSpPr>
      <dsp:spPr>
        <a:xfrm>
          <a:off x="7429590" y="4584646"/>
          <a:ext cx="1253856" cy="3619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Defined Contributions</a:t>
          </a:r>
        </a:p>
      </dsp:txBody>
      <dsp:txXfrm>
        <a:off x="7440190" y="4595246"/>
        <a:ext cx="1232656" cy="340705"/>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0.31631</cdr:x>
      <cdr:y>0.9579</cdr:y>
    </cdr:from>
    <cdr:to>
      <cdr:x>0.88327</cdr:x>
      <cdr:y>0.99679</cdr:y>
    </cdr:to>
    <cdr:sp macro="" textlink="">
      <cdr:nvSpPr>
        <cdr:cNvPr id="72705" name="Text Box 1"/>
        <cdr:cNvSpPr txBox="1">
          <a:spLocks xmlns:a="http://schemas.openxmlformats.org/drawingml/2006/main" noChangeArrowheads="1"/>
        </cdr:cNvSpPr>
      </cdr:nvSpPr>
      <cdr:spPr bwMode="auto">
        <a:xfrm xmlns:a="http://schemas.openxmlformats.org/drawingml/2006/main">
          <a:off x="1008132" y="4334691"/>
          <a:ext cx="1589704" cy="17887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sz="800" b="0" i="0" strike="noStrike" dirty="0">
              <a:solidFill>
                <a:srgbClr val="000000"/>
              </a:solidFill>
              <a:latin typeface="Arial"/>
              <a:cs typeface="Arial"/>
            </a:rPr>
            <a:t>Percentage of total population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09F9B5-CDA4-2D45-8766-D33CEB53237F}" type="datetimeFigureOut">
              <a:rPr lang="en-US" smtClean="0"/>
              <a:t>9/23/2023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BE663-22AB-3F41-A674-538379D204D1}" type="slidenum">
              <a:rPr lang="en-US" smtClean="0"/>
              <a:t>‹#›</a:t>
            </a:fld>
            <a:endParaRPr lang="en-US" dirty="0"/>
          </a:p>
        </p:txBody>
      </p:sp>
    </p:spTree>
    <p:extLst>
      <p:ext uri="{BB962C8B-B14F-4D97-AF65-F5344CB8AC3E}">
        <p14:creationId xmlns:p14="http://schemas.microsoft.com/office/powerpoint/2010/main" val="180070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macro (National</a:t>
            </a:r>
            <a:r>
              <a:rPr lang="en-US" baseline="0" dirty="0"/>
              <a:t> Healthcare) </a:t>
            </a:r>
            <a:r>
              <a:rPr lang="en-US" dirty="0"/>
              <a:t> to</a:t>
            </a:r>
            <a:r>
              <a:rPr lang="en-US" baseline="0" dirty="0"/>
              <a:t> the micro (anesthesia)</a:t>
            </a:r>
          </a:p>
          <a:p>
            <a:endParaRPr lang="en-US" dirty="0"/>
          </a:p>
        </p:txBody>
      </p:sp>
      <p:sp>
        <p:nvSpPr>
          <p:cNvPr id="4" name="Slide Number Placeholder 3"/>
          <p:cNvSpPr>
            <a:spLocks noGrp="1"/>
          </p:cNvSpPr>
          <p:nvPr>
            <p:ph type="sldNum" sz="quarter" idx="10"/>
          </p:nvPr>
        </p:nvSpPr>
        <p:spPr/>
        <p:txBody>
          <a:bodyPr/>
          <a:lstStyle/>
          <a:p>
            <a:fld id="{907BE663-22AB-3F41-A674-538379D204D1}" type="slidenum">
              <a:rPr lang="en-US" smtClean="0"/>
              <a:pPr/>
              <a:t>5</a:t>
            </a:fld>
            <a:endParaRPr lang="en-US" dirty="0"/>
          </a:p>
        </p:txBody>
      </p:sp>
    </p:spTree>
    <p:extLst>
      <p:ext uri="{BB962C8B-B14F-4D97-AF65-F5344CB8AC3E}">
        <p14:creationId xmlns:p14="http://schemas.microsoft.com/office/powerpoint/2010/main" val="223724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15</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16</a:t>
            </a:fld>
            <a:endParaRPr lang="en-US" dirty="0"/>
          </a:p>
        </p:txBody>
      </p:sp>
    </p:spTree>
    <p:extLst>
      <p:ext uri="{BB962C8B-B14F-4D97-AF65-F5344CB8AC3E}">
        <p14:creationId xmlns:p14="http://schemas.microsoft.com/office/powerpoint/2010/main" val="182378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17</a:t>
            </a:fld>
            <a:endParaRPr lang="en-US" dirty="0"/>
          </a:p>
        </p:txBody>
      </p:sp>
    </p:spTree>
    <p:extLst>
      <p:ext uri="{BB962C8B-B14F-4D97-AF65-F5344CB8AC3E}">
        <p14:creationId xmlns:p14="http://schemas.microsoft.com/office/powerpoint/2010/main" val="1312606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18</a:t>
            </a:fld>
            <a:endParaRPr lang="en-US" dirty="0"/>
          </a:p>
        </p:txBody>
      </p:sp>
    </p:spTree>
    <p:extLst>
      <p:ext uri="{BB962C8B-B14F-4D97-AF65-F5344CB8AC3E}">
        <p14:creationId xmlns:p14="http://schemas.microsoft.com/office/powerpoint/2010/main" val="3381097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19</a:t>
            </a:fld>
            <a:endParaRPr lang="en-US" dirty="0"/>
          </a:p>
        </p:txBody>
      </p:sp>
    </p:spTree>
    <p:extLst>
      <p:ext uri="{BB962C8B-B14F-4D97-AF65-F5344CB8AC3E}">
        <p14:creationId xmlns:p14="http://schemas.microsoft.com/office/powerpoint/2010/main" val="660720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20</a:t>
            </a:fld>
            <a:endParaRPr lang="en-US" dirty="0"/>
          </a:p>
        </p:txBody>
      </p:sp>
    </p:spTree>
    <p:extLst>
      <p:ext uri="{BB962C8B-B14F-4D97-AF65-F5344CB8AC3E}">
        <p14:creationId xmlns:p14="http://schemas.microsoft.com/office/powerpoint/2010/main" val="145775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22</a:t>
            </a:fld>
            <a:endParaRPr lang="en-US" dirty="0"/>
          </a:p>
        </p:txBody>
      </p:sp>
    </p:spTree>
    <p:extLst>
      <p:ext uri="{BB962C8B-B14F-4D97-AF65-F5344CB8AC3E}">
        <p14:creationId xmlns:p14="http://schemas.microsoft.com/office/powerpoint/2010/main" val="2233455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23</a:t>
            </a:fld>
            <a:endParaRPr lang="en-US" dirty="0"/>
          </a:p>
        </p:txBody>
      </p:sp>
    </p:spTree>
    <p:extLst>
      <p:ext uri="{BB962C8B-B14F-4D97-AF65-F5344CB8AC3E}">
        <p14:creationId xmlns:p14="http://schemas.microsoft.com/office/powerpoint/2010/main" val="212912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07BE663-22AB-3F41-A674-538379D204D1}" type="slidenum">
              <a:rPr lang="en-US" smtClean="0"/>
              <a:t>24</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31</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applies</a:t>
            </a:r>
            <a:r>
              <a:rPr lang="en-US" baseline="0" dirty="0"/>
              <a:t> two different measures of inflation to update each payment system</a:t>
            </a:r>
          </a:p>
          <a:p>
            <a:r>
              <a:rPr lang="en-US" dirty="0"/>
              <a:t>HOPDs</a:t>
            </a:r>
            <a:r>
              <a:rPr lang="en-US" baseline="0" dirty="0"/>
              <a:t>, CMS uses the hospital market basket, which measures the cost of medical expenses</a:t>
            </a:r>
          </a:p>
          <a:p>
            <a:r>
              <a:rPr lang="en-US" baseline="0" dirty="0"/>
              <a:t>ASC’s, CMS uses the Consumer Price Index – Urban (CPI-U) which measures the cost of goods such as milk and bread.  </a:t>
            </a:r>
          </a:p>
          <a:p>
            <a:r>
              <a:rPr lang="en-US" baseline="0" dirty="0"/>
              <a:t>CPI-U is totally unrelated to medical costs and historically lower than the hospital market basket</a:t>
            </a:r>
            <a:endParaRPr lang="en-US" dirty="0"/>
          </a:p>
        </p:txBody>
      </p:sp>
      <p:sp>
        <p:nvSpPr>
          <p:cNvPr id="4" name="Slide Number Placeholder 3"/>
          <p:cNvSpPr>
            <a:spLocks noGrp="1"/>
          </p:cNvSpPr>
          <p:nvPr>
            <p:ph type="sldNum" sz="quarter" idx="10"/>
          </p:nvPr>
        </p:nvSpPr>
        <p:spPr/>
        <p:txBody>
          <a:bodyPr/>
          <a:lstStyle/>
          <a:p>
            <a:fld id="{907BE663-22AB-3F41-A674-538379D204D1}" type="slidenum">
              <a:rPr lang="en-US" smtClean="0"/>
              <a:t>7</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32</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33</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34</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35</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7BE663-22AB-3F41-A674-538379D204D1}" type="slidenum">
              <a:rPr lang="en-US" smtClean="0"/>
              <a:t>37</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The payment for health benefits is always viewed as if it’s the employee’s own money.  This is regardless if contributions are made by the employer or the employee.</a:t>
            </a:r>
          </a:p>
          <a:p>
            <a:endParaRPr lang="en-US" dirty="0"/>
          </a:p>
        </p:txBody>
      </p:sp>
      <p:sp>
        <p:nvSpPr>
          <p:cNvPr id="4" name="Slide Number Placeholder 3"/>
          <p:cNvSpPr>
            <a:spLocks noGrp="1"/>
          </p:cNvSpPr>
          <p:nvPr>
            <p:ph type="sldNum" sz="quarter" idx="10"/>
          </p:nvPr>
        </p:nvSpPr>
        <p:spPr/>
        <p:txBody>
          <a:bodyPr/>
          <a:lstStyle/>
          <a:p>
            <a:fld id="{209046EA-DF26-C149-9C8E-4077DFA68025}" type="slidenum">
              <a:rPr lang="en-US" smtClean="0"/>
              <a:pPr/>
              <a:t>38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Turnkey</a:t>
            </a:r>
            <a:r>
              <a:rPr lang="en-US" baseline="0" dirty="0"/>
              <a:t>: $400/ </a:t>
            </a:r>
            <a:r>
              <a:rPr lang="en-US" baseline="0" dirty="0" err="1"/>
              <a:t>sq</a:t>
            </a:r>
            <a:r>
              <a:rPr lang="en-US" baseline="0" dirty="0"/>
              <a:t> </a:t>
            </a:r>
            <a:r>
              <a:rPr lang="en-US" baseline="0" dirty="0" err="1"/>
              <a:t>ft</a:t>
            </a:r>
            <a:endParaRPr lang="en-US" baseline="0" dirty="0"/>
          </a:p>
          <a:p>
            <a:endParaRPr lang="en-US" dirty="0"/>
          </a:p>
        </p:txBody>
      </p:sp>
      <p:sp>
        <p:nvSpPr>
          <p:cNvPr id="4" name="Slide Number Placeholder 3"/>
          <p:cNvSpPr>
            <a:spLocks noGrp="1"/>
          </p:cNvSpPr>
          <p:nvPr>
            <p:ph type="sldNum" sz="quarter" idx="10"/>
          </p:nvPr>
        </p:nvSpPr>
        <p:spPr/>
        <p:txBody>
          <a:bodyPr/>
          <a:lstStyle/>
          <a:p>
            <a:fld id="{907BE663-22AB-3F41-A674-538379D204D1}" type="slidenum">
              <a:rPr lang="en-US" smtClean="0"/>
              <a:t>39</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Turnkey</a:t>
            </a:r>
            <a:r>
              <a:rPr lang="en-US" baseline="0" dirty="0"/>
              <a:t>: $400/ </a:t>
            </a:r>
            <a:r>
              <a:rPr lang="en-US" baseline="0" dirty="0" err="1"/>
              <a:t>sq</a:t>
            </a:r>
            <a:r>
              <a:rPr lang="en-US" baseline="0" dirty="0"/>
              <a:t> </a:t>
            </a:r>
            <a:r>
              <a:rPr lang="en-US" baseline="0" dirty="0" err="1"/>
              <a:t>ft</a:t>
            </a:r>
            <a:endParaRPr lang="en-US" baseline="0" dirty="0"/>
          </a:p>
          <a:p>
            <a:endParaRPr lang="en-US" dirty="0"/>
          </a:p>
        </p:txBody>
      </p:sp>
      <p:sp>
        <p:nvSpPr>
          <p:cNvPr id="4" name="Slide Number Placeholder 3"/>
          <p:cNvSpPr>
            <a:spLocks noGrp="1"/>
          </p:cNvSpPr>
          <p:nvPr>
            <p:ph type="sldNum" sz="quarter" idx="10"/>
          </p:nvPr>
        </p:nvSpPr>
        <p:spPr/>
        <p:txBody>
          <a:bodyPr/>
          <a:lstStyle/>
          <a:p>
            <a:fld id="{907BE663-22AB-3F41-A674-538379D204D1}" type="slidenum">
              <a:rPr lang="en-US" smtClean="0"/>
              <a:t>40</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41</a:t>
            </a:fld>
            <a:endParaRPr lang="en-US" dirty="0"/>
          </a:p>
        </p:txBody>
      </p:sp>
    </p:spTree>
    <p:extLst>
      <p:ext uri="{BB962C8B-B14F-4D97-AF65-F5344CB8AC3E}">
        <p14:creationId xmlns:p14="http://schemas.microsoft.com/office/powerpoint/2010/main" val="200375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7BE663-22AB-3F41-A674-538379D204D1}" type="slidenum">
              <a:rPr lang="en-US" smtClean="0"/>
              <a:t>42</a:t>
            </a:fld>
            <a:endParaRPr lang="en-US" dirty="0"/>
          </a:p>
        </p:txBody>
      </p:sp>
    </p:spTree>
    <p:extLst>
      <p:ext uri="{BB962C8B-B14F-4D97-AF65-F5344CB8AC3E}">
        <p14:creationId xmlns:p14="http://schemas.microsoft.com/office/powerpoint/2010/main" val="343861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OASDI income rate—which includes payroll taxes, taxes on benefits, and any other transfers of revenues to the trust funds excepting interest payments—was 12.83 percent in 2012 and increases slowly over time, reaching 13.25 percent in 2087. The scheduled payroll tax rate remains unchanged from the current 12.4 percent level. Annual income from the other tax source, the taxation of OASDI benefits, will increase gradually relative to taxable payroll as a greater proportion of Social Security benefits is subject to taxation in future years, but will continue to be a relatively small component of program income.</a:t>
            </a:r>
          </a:p>
          <a:p>
            <a:r>
              <a:rPr lang="en-US" sz="1200" kern="1200" dirty="0">
                <a:solidFill>
                  <a:schemeClr val="tx1"/>
                </a:solidFill>
                <a:latin typeface="+mn-lt"/>
                <a:ea typeface="+mn-ea"/>
                <a:cs typeface="+mn-cs"/>
              </a:rPr>
              <a:t>The HI income rate—which includes payroll taxes and taxes on OASDI benefits, but excludes interest payments—rises gradually from 3.18 percent in 2012 to 4.30 percent in 2087 due to the Affordable Care Act’s increase in payroll tax rates for high earners beginning in 2013. Individual tax return filers with earnings above $200,000, and joint return filers with earnings above $250,000, will pay an additional 0.9 percent tax on earnings above these earnings thresholds. An increasing fraction of all earnings will be subject to the higher tax rate over time because the thresholds are not indexed.</a:t>
            </a:r>
          </a:p>
          <a:p>
            <a:r>
              <a:rPr lang="en-US" sz="1200" kern="1200" dirty="0">
                <a:solidFill>
                  <a:schemeClr val="tx1"/>
                </a:solidFill>
                <a:latin typeface="+mn-lt"/>
                <a:ea typeface="+mn-ea"/>
                <a:cs typeface="+mn-cs"/>
              </a:rPr>
              <a:t>As Medicare cost grows over time, general revenue and beneficiary premiums will play an increasing role in financing the program. Chart C shows scheduled cost and non-interest revenue sources under current law for HI and SMI combined as a percentage of GDP. Medicare cost rising to 6.5 percent of GDP by 2087.</a:t>
            </a:r>
          </a:p>
          <a:p>
            <a:endParaRPr lang="en-US" dirty="0"/>
          </a:p>
        </p:txBody>
      </p:sp>
      <p:sp>
        <p:nvSpPr>
          <p:cNvPr id="4" name="Slide Number Placeholder 3"/>
          <p:cNvSpPr>
            <a:spLocks noGrp="1"/>
          </p:cNvSpPr>
          <p:nvPr>
            <p:ph type="sldNum" sz="quarter" idx="10"/>
          </p:nvPr>
        </p:nvSpPr>
        <p:spPr/>
        <p:txBody>
          <a:bodyPr/>
          <a:lstStyle/>
          <a:p>
            <a:fld id="{22BC0728-F80D-AE4F-9A1A-6BCB7BCC1F9D}" type="slidenum">
              <a:rPr lang="en-US" smtClean="0"/>
              <a:pPr/>
              <a:t>8</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7BE663-22AB-3F41-A674-538379D204D1}" type="slidenum">
              <a:rPr lang="en-US" smtClean="0"/>
              <a:t>43</a:t>
            </a:fld>
            <a:endParaRPr lang="en-US" dirty="0"/>
          </a:p>
        </p:txBody>
      </p:sp>
    </p:spTree>
    <p:extLst>
      <p:ext uri="{BB962C8B-B14F-4D97-AF65-F5344CB8AC3E}">
        <p14:creationId xmlns:p14="http://schemas.microsoft.com/office/powerpoint/2010/main" val="3438614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07BE663-22AB-3F41-A674-538379D204D1}" type="slidenum">
              <a:rPr lang="en-US" smtClean="0"/>
              <a:t>45</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07BE663-22AB-3F41-A674-538379D204D1}" type="slidenum">
              <a:rPr lang="en-US" smtClean="0"/>
              <a:t>46</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9</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10</a:t>
            </a:fld>
            <a:endParaRPr lang="en-US" dirty="0"/>
          </a:p>
        </p:txBody>
      </p:sp>
    </p:spTree>
    <p:extLst>
      <p:ext uri="{BB962C8B-B14F-4D97-AF65-F5344CB8AC3E}">
        <p14:creationId xmlns:p14="http://schemas.microsoft.com/office/powerpoint/2010/main" val="1965772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sz="2400" dirty="0">
                <a:effectLst>
                  <a:outerShdw blurRad="38100" dist="38100" dir="2700000" algn="tl">
                    <a:srgbClr val="000000">
                      <a:alpha val="43137"/>
                    </a:srgbClr>
                  </a:outerShdw>
                </a:effectLst>
              </a:rPr>
              <a:t>Assumptions</a:t>
            </a:r>
          </a:p>
          <a:p>
            <a:pPr marL="914400" lvl="1" indent="-457200">
              <a:buFont typeface="Arial"/>
              <a:buChar char="•"/>
            </a:pPr>
            <a:r>
              <a:rPr lang="en-US" sz="2400" dirty="0">
                <a:effectLst>
                  <a:outerShdw blurRad="38100" dist="38100" dir="2700000" algn="tl">
                    <a:srgbClr val="000000">
                      <a:alpha val="43137"/>
                    </a:srgbClr>
                  </a:outerShdw>
                </a:effectLst>
              </a:rPr>
              <a:t>Commercial insured growth secondary to employment?</a:t>
            </a:r>
          </a:p>
        </p:txBody>
      </p:sp>
      <p:sp>
        <p:nvSpPr>
          <p:cNvPr id="4" name="Slide Number Placeholder 3"/>
          <p:cNvSpPr>
            <a:spLocks noGrp="1"/>
          </p:cNvSpPr>
          <p:nvPr>
            <p:ph type="sldNum" sz="quarter" idx="10"/>
          </p:nvPr>
        </p:nvSpPr>
        <p:spPr/>
        <p:txBody>
          <a:bodyPr/>
          <a:lstStyle/>
          <a:p>
            <a:fld id="{907BE663-22AB-3F41-A674-538379D204D1}" type="slidenum">
              <a:rPr lang="en-US" smtClean="0"/>
              <a:t>11</a:t>
            </a:fld>
            <a:endParaRPr lang="en-US" dirty="0"/>
          </a:p>
        </p:txBody>
      </p:sp>
    </p:spTree>
    <p:extLst>
      <p:ext uri="{BB962C8B-B14F-4D97-AF65-F5344CB8AC3E}">
        <p14:creationId xmlns:p14="http://schemas.microsoft.com/office/powerpoint/2010/main" val="149290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2003, Medicare</a:t>
            </a:r>
            <a:r>
              <a:rPr lang="en-US" baseline="0" dirty="0"/>
              <a:t> procedures performed at ASC’s cost 83% </a:t>
            </a:r>
            <a:r>
              <a:rPr lang="en-US" baseline="0" dirty="0" err="1"/>
              <a:t>fo</a:t>
            </a:r>
            <a:r>
              <a:rPr lang="en-US" baseline="0" dirty="0"/>
              <a:t> the amount paid to hospital outpatient departments for the same services.</a:t>
            </a:r>
          </a:p>
          <a:p>
            <a:r>
              <a:rPr lang="en-US" baseline="0" dirty="0"/>
              <a:t>In 2016, Medicare procedures performed at ASC’s cost 53% of the </a:t>
            </a:r>
            <a:r>
              <a:rPr lang="en-US" baseline="0"/>
              <a:t>amount paid to HOPD.  </a:t>
            </a:r>
            <a:endParaRPr lang="en-US"/>
          </a:p>
        </p:txBody>
      </p:sp>
      <p:sp>
        <p:nvSpPr>
          <p:cNvPr id="4" name="Slide Number Placeholder 3"/>
          <p:cNvSpPr>
            <a:spLocks noGrp="1"/>
          </p:cNvSpPr>
          <p:nvPr>
            <p:ph type="sldNum" sz="quarter" idx="10"/>
          </p:nvPr>
        </p:nvSpPr>
        <p:spPr/>
        <p:txBody>
          <a:bodyPr/>
          <a:lstStyle/>
          <a:p>
            <a:fld id="{907BE663-22AB-3F41-A674-538379D204D1}" type="slidenum">
              <a:rPr lang="en-US" smtClean="0"/>
              <a:t>12</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2003, Medicare</a:t>
            </a:r>
            <a:r>
              <a:rPr lang="en-US" baseline="0" dirty="0"/>
              <a:t> procedures performed at ASC’s cost 83% </a:t>
            </a:r>
            <a:r>
              <a:rPr lang="en-US" baseline="0" dirty="0" err="1"/>
              <a:t>fo</a:t>
            </a:r>
            <a:r>
              <a:rPr lang="en-US" baseline="0" dirty="0"/>
              <a:t> the amount paid to hospital outpatient departments for the same services.</a:t>
            </a:r>
          </a:p>
          <a:p>
            <a:r>
              <a:rPr lang="en-US" baseline="0" dirty="0"/>
              <a:t>In 2016, Medicare procedures performed at ASC’s cost 53% of the </a:t>
            </a:r>
            <a:r>
              <a:rPr lang="en-US" baseline="0"/>
              <a:t>amount paid to HOPD.  </a:t>
            </a:r>
            <a:endParaRPr lang="en-US"/>
          </a:p>
        </p:txBody>
      </p:sp>
      <p:sp>
        <p:nvSpPr>
          <p:cNvPr id="4" name="Slide Number Placeholder 3"/>
          <p:cNvSpPr>
            <a:spLocks noGrp="1"/>
          </p:cNvSpPr>
          <p:nvPr>
            <p:ph type="sldNum" sz="quarter" idx="10"/>
          </p:nvPr>
        </p:nvSpPr>
        <p:spPr/>
        <p:txBody>
          <a:bodyPr/>
          <a:lstStyle/>
          <a:p>
            <a:fld id="{907BE663-22AB-3F41-A674-538379D204D1}" type="slidenum">
              <a:rPr lang="en-US" smtClean="0"/>
              <a:t>13</a:t>
            </a:fld>
            <a:endParaRPr lang="en-US" dirty="0"/>
          </a:p>
        </p:txBody>
      </p:sp>
    </p:spTree>
    <p:extLst>
      <p:ext uri="{BB962C8B-B14F-4D97-AF65-F5344CB8AC3E}">
        <p14:creationId xmlns:p14="http://schemas.microsoft.com/office/powerpoint/2010/main" val="349431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2003, Medicare</a:t>
            </a:r>
            <a:r>
              <a:rPr lang="en-US" baseline="0" dirty="0"/>
              <a:t> procedures performed at ASC’s cost 83% </a:t>
            </a:r>
            <a:r>
              <a:rPr lang="en-US" baseline="0" dirty="0" err="1"/>
              <a:t>fo</a:t>
            </a:r>
            <a:r>
              <a:rPr lang="en-US" baseline="0" dirty="0"/>
              <a:t> the amount paid to hospital outpatient departments for the same services.</a:t>
            </a:r>
          </a:p>
          <a:p>
            <a:r>
              <a:rPr lang="en-US" baseline="0" dirty="0"/>
              <a:t>In 2016, Medicare procedures performed at ASC’s cost 53% of the </a:t>
            </a:r>
            <a:r>
              <a:rPr lang="en-US" baseline="0"/>
              <a:t>amount paid to HOPD.  </a:t>
            </a:r>
            <a:endParaRPr lang="en-US"/>
          </a:p>
        </p:txBody>
      </p:sp>
      <p:sp>
        <p:nvSpPr>
          <p:cNvPr id="4" name="Slide Number Placeholder 3"/>
          <p:cNvSpPr>
            <a:spLocks noGrp="1"/>
          </p:cNvSpPr>
          <p:nvPr>
            <p:ph type="sldNum" sz="quarter" idx="10"/>
          </p:nvPr>
        </p:nvSpPr>
        <p:spPr/>
        <p:txBody>
          <a:bodyPr/>
          <a:lstStyle/>
          <a:p>
            <a:fld id="{907BE663-22AB-3F41-A674-538379D204D1}" type="slidenum">
              <a:rPr lang="en-US" smtClean="0"/>
              <a:t>14</a:t>
            </a:fld>
            <a:endParaRPr lang="en-US" dirty="0"/>
          </a:p>
        </p:txBody>
      </p:sp>
    </p:spTree>
    <p:extLst>
      <p:ext uri="{BB962C8B-B14F-4D97-AF65-F5344CB8AC3E}">
        <p14:creationId xmlns:p14="http://schemas.microsoft.com/office/powerpoint/2010/main" val="349431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4EC5816F-D43D-40D1-9B38-E1A2C18F0972}" type="datetime1">
              <a:rPr lang="en-US" smtClean="0"/>
              <a:pPr/>
              <a:t>9/23/2023</a:t>
            </a:fld>
            <a:endParaRPr lang="en-US" dirty="0"/>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1AD20DFC-E2D5-4BD6-B744-D8DEEAB5F7C2}" type="slidenum">
              <a:rPr lang="en-US" smtClean="0"/>
              <a:pPr/>
              <a:t>‹#›</a:t>
            </a:fld>
            <a:endParaRPr lang="en-US" dirty="0"/>
          </a:p>
        </p:txBody>
      </p:sp>
    </p:spTree>
  </p:cSld>
  <p:clrMapOvr>
    <a:masterClrMapping/>
  </p:clrMapOv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3183882" y="4760430"/>
            <a:ext cx="5004753" cy="1299542"/>
          </a:xfrm>
        </p:spPr>
        <p:txBody>
          <a:bodyPr anchor="t"/>
          <a:lstStyle/>
          <a:p>
            <a:r>
              <a:rPr lang="en-US"/>
              <a:t>Click to edit Master title style</a:t>
            </a:r>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900000">
            <a:off x="6996405" y="6238502"/>
            <a:ext cx="1524000" cy="365125"/>
          </a:xfrm>
        </p:spPr>
        <p:txBody>
          <a:bodyPr/>
          <a:lstStyle/>
          <a:p>
            <a:fld id="{C45A9071-CFF5-4E3B-B0AB-39782972E256}" type="datetime1">
              <a:rPr lang="en-US" smtClean="0"/>
              <a:pPr/>
              <a:t>9/23/2023</a:t>
            </a:fld>
            <a:endParaRPr lang="en-US" dirty="0"/>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AD20DFC-E2D5-4BD6-B744-D8DEEAB5F7C2}" type="slidenum">
              <a:rPr lang="en-US" smtClean="0"/>
              <a:pPr/>
              <a:t>‹#›</a:t>
            </a:fld>
            <a:endParaRPr lang="en-US" dirty="0"/>
          </a:p>
        </p:txBody>
      </p:sp>
      <p:sp>
        <p:nvSpPr>
          <p:cNvPr id="11" name="Rounded Rectangle 11"/>
          <p:cNvSpPr/>
          <p:nvPr userDrawn="1"/>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2"/>
          <p:cNvSpPr/>
          <p:nvPr userDrawn="1"/>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3"/>
          <p:cNvSpPr/>
          <p:nvPr userDrawn="1"/>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4"/>
          <p:cNvSpPr/>
          <p:nvPr userDrawn="1"/>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rot="-900000">
            <a:off x="6793335" y="511413"/>
            <a:ext cx="1435608" cy="481888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53D8BD1F-DE98-4C29-8281-9EC9927620DF}" type="datetime1">
              <a:rPr lang="en-US" smtClean="0"/>
              <a:pPr/>
              <a:t>9/23/2023</a:t>
            </a:fld>
            <a:endParaRPr lang="en-US" dirty="0"/>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en-US" dirty="0"/>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
        <p:nvSpPr>
          <p:cNvPr id="11" name="Rounded Rectangle 11"/>
          <p:cNvSpPr/>
          <p:nvPr userDrawn="1"/>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2"/>
          <p:cNvSpPr/>
          <p:nvPr userDrawn="1"/>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3"/>
          <p:cNvSpPr/>
          <p:nvPr userDrawn="1"/>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4"/>
          <p:cNvSpPr/>
          <p:nvPr userDrawn="1"/>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3894" y="2921988"/>
            <a:ext cx="5064953" cy="1695631"/>
          </a:xfrm>
        </p:spPr>
        <p:txBody>
          <a:bodyPr/>
          <a:lstStyle/>
          <a:p>
            <a:r>
              <a:rPr lang="en-US"/>
              <a:t>Click to edit Master title style</a:t>
            </a:r>
          </a:p>
        </p:txBody>
      </p:sp>
      <p:sp>
        <p:nvSpPr>
          <p:cNvPr id="3" name="Content Placeholder 2"/>
          <p:cNvSpPr>
            <a:spLocks noGrp="1"/>
          </p:cNvSpPr>
          <p:nvPr>
            <p:ph idx="1"/>
          </p:nvPr>
        </p:nvSpPr>
        <p:spPr>
          <a:xfrm rot="900000">
            <a:off x="3479028" y="959716"/>
            <a:ext cx="4658735" cy="507762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3467CD6D-7520-4B34-A5A3-E8385FA3AFC6}" type="datetime1">
              <a:rPr lang="en-US" smtClean="0"/>
              <a:pPr/>
              <a:t>9/23/2023</a:t>
            </a:fld>
            <a:endParaRPr lang="en-US" dirty="0"/>
          </a:p>
        </p:txBody>
      </p:sp>
      <p:sp>
        <p:nvSpPr>
          <p:cNvPr id="5" name="Footer Placeholder 4"/>
          <p:cNvSpPr>
            <a:spLocks noGrp="1"/>
          </p:cNvSpPr>
          <p:nvPr>
            <p:ph type="ftr" sz="quarter" idx="11"/>
          </p:nvPr>
        </p:nvSpPr>
        <p:spPr>
          <a:xfrm rot="900000">
            <a:off x="3103620" y="6177546"/>
            <a:ext cx="2392237" cy="365125"/>
          </a:xfrm>
        </p:spPr>
        <p:txBody>
          <a:bodyPr/>
          <a:lstStyle/>
          <a:p>
            <a:endParaRPr lang="en-US" dirty="0"/>
          </a:p>
        </p:txBody>
      </p:sp>
      <p:sp>
        <p:nvSpPr>
          <p:cNvPr id="6" name="Slide Number Placeholder 5"/>
          <p:cNvSpPr>
            <a:spLocks noGrp="1"/>
          </p:cNvSpPr>
          <p:nvPr>
            <p:ph type="sldNum" sz="quarter" idx="12"/>
          </p:nvPr>
        </p:nvSpPr>
        <p:spPr>
          <a:xfrm rot="900000">
            <a:off x="1265370" y="300797"/>
            <a:ext cx="2287319" cy="365125"/>
          </a:xfrm>
        </p:spPr>
        <p:txBody>
          <a:bodyPr/>
          <a:lstStyle/>
          <a:p>
            <a:fld id="{1AD20DFC-E2D5-4BD6-B744-D8DEEAB5F7C2}" type="slidenum">
              <a:rPr lang="en-US" smtClean="0"/>
              <a:pPr/>
              <a:t>‹#›</a:t>
            </a:fld>
            <a:endParaRPr lang="en-US" dirty="0"/>
          </a:p>
        </p:txBody>
      </p:sp>
      <p:sp>
        <p:nvSpPr>
          <p:cNvPr id="11" name="Rounded Rectangle 8"/>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2"/>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3"/>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4"/>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42295D47-465E-4A05-802B-049480555B6D}" type="datetime1">
              <a:rPr lang="en-US" smtClean="0"/>
              <a:pPr/>
              <a:t>9/23/2023</a:t>
            </a:fld>
            <a:endParaRPr lang="en-US" dirty="0"/>
          </a:p>
        </p:txBody>
      </p:sp>
      <p:sp>
        <p:nvSpPr>
          <p:cNvPr id="5" name="Footer Placeholder 4"/>
          <p:cNvSpPr>
            <a:spLocks noGrp="1"/>
          </p:cNvSpPr>
          <p:nvPr>
            <p:ph type="ftr" sz="quarter" idx="11"/>
          </p:nvPr>
        </p:nvSpPr>
        <p:spPr>
          <a:xfrm rot="900000">
            <a:off x="7056965" y="3170795"/>
            <a:ext cx="1926305" cy="365125"/>
          </a:xfrm>
        </p:spPr>
        <p:txBody>
          <a:bodyPr/>
          <a:lstStyle/>
          <a:p>
            <a:endParaRPr lang="en-US" dirty="0"/>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D20DFC-E2D5-4BD6-B744-D8DEEAB5F7C2}" type="slidenum">
              <a:rPr lang="en-US" smtClean="0"/>
              <a:pPr/>
              <a:t>‹#›</a:t>
            </a:fld>
            <a:endParaRPr lang="en-US" dirty="0"/>
          </a:p>
        </p:txBody>
      </p:sp>
      <p:sp>
        <p:nvSpPr>
          <p:cNvPr id="11" name="Rounded Rectangle 16"/>
          <p:cNvSpPr/>
          <p:nvPr userDrawn="1"/>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7"/>
          <p:cNvSpPr/>
          <p:nvPr userDrawn="1"/>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8"/>
          <p:cNvSpPr/>
          <p:nvPr userDrawn="1"/>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9"/>
          <p:cNvSpPr/>
          <p:nvPr userDrawn="1"/>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1893" y="2231024"/>
            <a:ext cx="4820301" cy="1436159"/>
          </a:xfrm>
        </p:spPr>
        <p:txBody>
          <a:bodyPr/>
          <a:lstStyle/>
          <a:p>
            <a:r>
              <a:rPr lang="en-US"/>
              <a:t>Click to edit Master title style</a:t>
            </a:r>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64791DB0-D703-40B5-AE3D-532AFE0356D1}" type="datetime1">
              <a:rPr lang="en-US" smtClean="0"/>
              <a:pPr/>
              <a:t>9/23/2023</a:t>
            </a:fld>
            <a:endParaRPr lang="en-US" dirty="0"/>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AD20DFC-E2D5-4BD6-B744-D8DEEAB5F7C2}" type="slidenum">
              <a:rPr lang="en-US" smtClean="0"/>
              <a:pPr/>
              <a:t>‹#›</a:t>
            </a:fld>
            <a:endParaRPr lang="en-US" dirty="0"/>
          </a:p>
        </p:txBody>
      </p:sp>
      <p:sp>
        <p:nvSpPr>
          <p:cNvPr id="12" name="Rounded Rectangle 16"/>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7"/>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8"/>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9"/>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0F48C029-2200-4EB8-BDE8-5EE0E23571A6}" type="datetime1">
              <a:rPr lang="en-US" smtClean="0"/>
              <a:pPr/>
              <a:t>9/23/2023</a:t>
            </a:fld>
            <a:endParaRPr lang="en-US" dirty="0"/>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en-US" dirty="0"/>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
        <p:nvSpPr>
          <p:cNvPr id="14" name="Rounded Rectangle 52"/>
          <p:cNvSpPr/>
          <p:nvPr userDrawn="1"/>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53"/>
          <p:cNvSpPr/>
          <p:nvPr userDrawn="1"/>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54"/>
          <p:cNvSpPr/>
          <p:nvPr userDrawn="1"/>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55"/>
          <p:cNvSpPr/>
          <p:nvPr userDrawn="1"/>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630936" y="2926080"/>
            <a:ext cx="5065776" cy="1691640"/>
          </a:xfrm>
        </p:spPr>
        <p:txBody>
          <a:bodyPr/>
          <a:lstStyle/>
          <a:p>
            <a:r>
              <a:rPr lang="en-US"/>
              <a:t>Click to edit Master title style</a:t>
            </a:r>
          </a:p>
        </p:txBody>
      </p:sp>
      <p:sp>
        <p:nvSpPr>
          <p:cNvPr id="3" name="Date Placeholder 2"/>
          <p:cNvSpPr>
            <a:spLocks noGrp="1"/>
          </p:cNvSpPr>
          <p:nvPr>
            <p:ph type="dt" sz="half" idx="10"/>
          </p:nvPr>
        </p:nvSpPr>
        <p:spPr>
          <a:xfrm rot="900000">
            <a:off x="1691640" y="612648"/>
            <a:ext cx="1792224" cy="365125"/>
          </a:xfrm>
        </p:spPr>
        <p:txBody>
          <a:bodyPr/>
          <a:lstStyle/>
          <a:p>
            <a:fld id="{07E45A1C-C0DD-4ED6-B23E-A9D2DD110058}" type="datetime1">
              <a:rPr lang="en-US" smtClean="0"/>
              <a:pPr/>
              <a:t>9/23/2023</a:t>
            </a:fld>
            <a:endParaRPr lang="en-US" dirty="0"/>
          </a:p>
        </p:txBody>
      </p:sp>
      <p:sp>
        <p:nvSpPr>
          <p:cNvPr id="4" name="Footer Placeholder 3"/>
          <p:cNvSpPr>
            <a:spLocks noGrp="1"/>
          </p:cNvSpPr>
          <p:nvPr>
            <p:ph type="ftr" sz="quarter" idx="11"/>
          </p:nvPr>
        </p:nvSpPr>
        <p:spPr>
          <a:xfrm rot="900000">
            <a:off x="2493721" y="6101033"/>
            <a:ext cx="3052113" cy="365125"/>
          </a:xfrm>
        </p:spPr>
        <p:txBody>
          <a:bodyPr/>
          <a:lstStyle/>
          <a:p>
            <a:endParaRPr lang="en-US" dirty="0"/>
          </a:p>
        </p:txBody>
      </p:sp>
      <p:sp>
        <p:nvSpPr>
          <p:cNvPr id="5" name="Slide Number Placeholder 4"/>
          <p:cNvSpPr>
            <a:spLocks noGrp="1"/>
          </p:cNvSpPr>
          <p:nvPr>
            <p:ph type="sldNum" sz="quarter" idx="12"/>
          </p:nvPr>
        </p:nvSpPr>
        <p:spPr>
          <a:xfrm rot="900000">
            <a:off x="1261872" y="301752"/>
            <a:ext cx="2286000" cy="365125"/>
          </a:xfrm>
        </p:spPr>
        <p:txBody>
          <a:bodyPr/>
          <a:lstStyle/>
          <a:p>
            <a:fld id="{1AD20DFC-E2D5-4BD6-B744-D8DEEAB5F7C2}" type="slidenum">
              <a:rPr lang="en-US" smtClean="0"/>
              <a:pPr/>
              <a:t>‹#›</a:t>
            </a:fld>
            <a:endParaRPr lang="en-US" dirty="0"/>
          </a:p>
        </p:txBody>
      </p:sp>
      <p:sp>
        <p:nvSpPr>
          <p:cNvPr id="10" name="Rounded Rectangle 20"/>
          <p:cNvSpPr/>
          <p:nvPr userDrawn="1"/>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21"/>
          <p:cNvSpPr/>
          <p:nvPr userDrawn="1"/>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22"/>
          <p:cNvSpPr/>
          <p:nvPr userDrawn="1"/>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23"/>
          <p:cNvSpPr/>
          <p:nvPr userDrawn="1"/>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A44C1B50-C580-4CB7-BA07-14C66C34B76D}" type="datetime1">
              <a:rPr lang="en-US" smtClean="0"/>
              <a:pPr/>
              <a:t>9/23/2023</a:t>
            </a:fld>
            <a:endParaRPr lang="en-US" dirty="0"/>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en-US" dirty="0"/>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AD20DFC-E2D5-4BD6-B744-D8DEEAB5F7C2}" type="slidenum">
              <a:rPr lang="en-US" smtClean="0"/>
              <a:pPr/>
              <a:t>‹#›</a:t>
            </a:fld>
            <a:endParaRPr lang="en-US" dirty="0"/>
          </a:p>
        </p:txBody>
      </p:sp>
      <p:sp>
        <p:nvSpPr>
          <p:cNvPr id="9" name="Rounded Rectangle 11"/>
          <p:cNvSpPr/>
          <p:nvPr userDrawn="1"/>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12"/>
          <p:cNvSpPr/>
          <p:nvPr userDrawn="1"/>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3"/>
          <p:cNvSpPr/>
          <p:nvPr userDrawn="1"/>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4"/>
          <p:cNvSpPr/>
          <p:nvPr userDrawn="1"/>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4EC5816F-D43D-40D1-9B38-E1A2C18F0972}" type="datetime1">
              <a:rPr lang="en-US" smtClean="0"/>
              <a:pPr/>
              <a:t>9/23/2023</a:t>
            </a:fld>
            <a:endParaRPr lang="en-US" dirty="0"/>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1AD20DFC-E2D5-4BD6-B744-D8DEEAB5F7C2}" type="slidenum">
              <a:rPr lang="en-US" smtClean="0"/>
              <a:pPr/>
              <a:t>‹#›</a:t>
            </a:fld>
            <a:endParaRPr lang="en-US" dirty="0"/>
          </a:p>
        </p:txBody>
      </p:sp>
    </p:spTree>
  </p:cSld>
  <p:clrMapOvr>
    <a:masterClrMapping/>
  </p:clrMapOvr>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a:t>Click to edit Master title style</a:t>
            </a:r>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7EB273CF-8910-423E-9890-FC81E25E5084}" type="datetime1">
              <a:rPr lang="en-US" smtClean="0"/>
              <a:pPr/>
              <a:t>9/23/2023</a:t>
            </a:fld>
            <a:endParaRPr lang="en-US" dirty="0"/>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AD20DFC-E2D5-4BD6-B744-D8DEEAB5F7C2}" type="slidenum">
              <a:rPr lang="en-US" smtClean="0"/>
              <a:pPr/>
              <a:t>‹#›</a:t>
            </a:fld>
            <a:endParaRPr lang="en-US" dirty="0"/>
          </a:p>
        </p:txBody>
      </p:sp>
      <p:sp>
        <p:nvSpPr>
          <p:cNvPr id="12" name="Rounded Rectangle 14"/>
          <p:cNvSpPr/>
          <p:nvPr userDrawn="1"/>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5"/>
          <p:cNvSpPr/>
          <p:nvPr userDrawn="1"/>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6"/>
          <p:cNvSpPr/>
          <p:nvPr userDrawn="1"/>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7"/>
          <p:cNvSpPr/>
          <p:nvPr userDrawn="1"/>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25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5"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4EC5816F-D43D-40D1-9B38-E1A2C18F0972}" type="datetime1">
              <a:rPr lang="en-US" smtClean="0"/>
              <a:pPr/>
              <a:t>9/23/2023</a:t>
            </a:fld>
            <a:endParaRPr lang="en-US" dirty="0"/>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AD20DFC-E2D5-4BD6-B744-D8DEEAB5F7C2}"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hf sldNum="0" hdr="0" ft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4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4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4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4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2503288"/>
            <a:ext cx="8658710" cy="1606102"/>
          </a:xfrm>
        </p:spPr>
        <p:txBody>
          <a:bodyPr>
            <a:noAutofit/>
          </a:bodyPr>
          <a:lstStyle/>
          <a:p>
            <a:pPr algn="ctr"/>
            <a:r>
              <a:rPr lang="en-US" sz="4400" dirty="0"/>
              <a:t>Trends, Growth,</a:t>
            </a:r>
            <a:br>
              <a:rPr lang="en-US" sz="4400" dirty="0"/>
            </a:br>
            <a:r>
              <a:rPr lang="en-US" sz="4400" dirty="0"/>
              <a:t> and Financials of </a:t>
            </a:r>
            <a:br>
              <a:rPr lang="en-US" sz="4400" dirty="0"/>
            </a:br>
            <a:r>
              <a:rPr lang="en-US" sz="4400" dirty="0"/>
              <a:t>Anesthesia as an Industry</a:t>
            </a:r>
          </a:p>
        </p:txBody>
      </p:sp>
      <p:sp>
        <p:nvSpPr>
          <p:cNvPr id="3" name="Subtitle 2"/>
          <p:cNvSpPr>
            <a:spLocks noGrp="1"/>
          </p:cNvSpPr>
          <p:nvPr>
            <p:ph type="subTitle" idx="1"/>
          </p:nvPr>
        </p:nvSpPr>
        <p:spPr>
          <a:xfrm>
            <a:off x="1286933" y="4938443"/>
            <a:ext cx="6587067" cy="1128495"/>
          </a:xfrm>
        </p:spPr>
        <p:txBody>
          <a:bodyPr>
            <a:normAutofit/>
          </a:bodyPr>
          <a:lstStyle/>
          <a:p>
            <a:pPr algn="ctr"/>
            <a:r>
              <a:rPr lang="en-US" dirty="0"/>
              <a:t>Jason Trudell, DBA(c), MHA, MSN, CRNA</a:t>
            </a:r>
          </a:p>
        </p:txBody>
      </p:sp>
    </p:spTree>
    <p:extLst>
      <p:ext uri="{BB962C8B-B14F-4D97-AF65-F5344CB8AC3E}">
        <p14:creationId xmlns:p14="http://schemas.microsoft.com/office/powerpoint/2010/main" val="20422785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47155" y="1736624"/>
            <a:ext cx="8507378" cy="4315441"/>
          </a:xfrm>
          <a:prstGeom prst="rect">
            <a:avLst/>
          </a:prstGeom>
        </p:spPr>
      </p:pic>
      <p:sp>
        <p:nvSpPr>
          <p:cNvPr id="7" name="Title 1"/>
          <p:cNvSpPr txBox="1">
            <a:spLocks/>
          </p:cNvSpPr>
          <p:nvPr/>
        </p:nvSpPr>
        <p:spPr>
          <a:xfrm>
            <a:off x="0" y="6219108"/>
            <a:ext cx="9144000" cy="440267"/>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1400" i="1" dirty="0">
                <a:effectLst>
                  <a:outerShdw blurRad="50800" dist="38100" dir="2700000" algn="tl" rotWithShape="0">
                    <a:srgbClr val="000000">
                      <a:alpha val="43000"/>
                    </a:srgbClr>
                  </a:outerShdw>
                </a:effectLst>
              </a:rPr>
              <a:t>* CMS Provider </a:t>
            </a:r>
            <a:r>
              <a:rPr lang="en-US" sz="1400" i="1">
                <a:effectLst>
                  <a:outerShdw blurRad="50800" dist="38100" dir="2700000" algn="tl" rotWithShape="0">
                    <a:srgbClr val="000000">
                      <a:alpha val="43000"/>
                    </a:srgbClr>
                  </a:outerShdw>
                </a:effectLst>
              </a:rPr>
              <a:t>Data 2022</a:t>
            </a:r>
            <a:endParaRPr lang="en-US" sz="1400" i="1"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65439346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47155" y="1736833"/>
            <a:ext cx="8507378" cy="4315022"/>
          </a:xfrm>
          <a:prstGeom prst="rect">
            <a:avLst/>
          </a:prstGeom>
        </p:spPr>
      </p:pic>
      <p:sp>
        <p:nvSpPr>
          <p:cNvPr id="7" name="Title 1"/>
          <p:cNvSpPr txBox="1">
            <a:spLocks/>
          </p:cNvSpPr>
          <p:nvPr/>
        </p:nvSpPr>
        <p:spPr>
          <a:xfrm>
            <a:off x="0" y="6219108"/>
            <a:ext cx="9144000" cy="440267"/>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1400" i="1" dirty="0">
                <a:effectLst>
                  <a:outerShdw blurRad="50800" dist="38100" dir="2700000" algn="tl" rotWithShape="0">
                    <a:srgbClr val="000000">
                      <a:alpha val="43000"/>
                    </a:srgbClr>
                  </a:outerShdw>
                </a:effectLst>
              </a:rPr>
              <a:t>* CMS Provider </a:t>
            </a:r>
            <a:r>
              <a:rPr lang="en-US" sz="1400" i="1">
                <a:effectLst>
                  <a:outerShdw blurRad="50800" dist="38100" dir="2700000" algn="tl" rotWithShape="0">
                    <a:srgbClr val="000000">
                      <a:alpha val="43000"/>
                    </a:srgbClr>
                  </a:outerShdw>
                </a:effectLst>
              </a:rPr>
              <a:t>Data 2022</a:t>
            </a:r>
            <a:endParaRPr lang="en-US" sz="1400" i="1"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8580935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rPr>
              <a:t>Trends</a:t>
            </a:r>
            <a:br>
              <a:rPr lang="en-US" sz="4400" dirty="0"/>
            </a:br>
            <a:endParaRPr lang="en-US" sz="4400" dirty="0"/>
          </a:p>
        </p:txBody>
      </p:sp>
      <p:sp>
        <p:nvSpPr>
          <p:cNvPr id="4" name="TextBox 3"/>
          <p:cNvSpPr txBox="1"/>
          <p:nvPr/>
        </p:nvSpPr>
        <p:spPr>
          <a:xfrm>
            <a:off x="247155" y="1394275"/>
            <a:ext cx="8658710" cy="3600986"/>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Patients</a:t>
            </a:r>
          </a:p>
          <a:p>
            <a:endParaRPr lang="en-US" sz="2800" u="sng"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Consumerism will continue to expand</a:t>
            </a:r>
          </a:p>
          <a:p>
            <a:pPr marL="457200" indent="-457200">
              <a:buFont typeface="Arial"/>
              <a:buChar char="•"/>
            </a:pPr>
            <a:endParaRPr lang="en-US" sz="2400"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High deductible plans will continue to expand</a:t>
            </a:r>
          </a:p>
          <a:p>
            <a:pPr lvl="1"/>
            <a:endParaRPr lang="en-US" sz="2400"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Aging patient population will increase strain on narrowing tax base</a:t>
            </a:r>
          </a:p>
          <a:p>
            <a:endParaRPr lang="en-US" sz="2800" u="sng"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30465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br>
            <a:endParaRPr lang="en-US" sz="4400" dirty="0"/>
          </a:p>
        </p:txBody>
      </p:sp>
      <p:sp>
        <p:nvSpPr>
          <p:cNvPr id="4" name="TextBox 3"/>
          <p:cNvSpPr txBox="1"/>
          <p:nvPr/>
        </p:nvSpPr>
        <p:spPr>
          <a:xfrm>
            <a:off x="247155" y="1394275"/>
            <a:ext cx="8658710" cy="4708981"/>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Procedures</a:t>
            </a:r>
          </a:p>
          <a:p>
            <a:endParaRPr lang="en-US" sz="2800" u="sng"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Outpatient will grow relative to inpatient</a:t>
            </a:r>
          </a:p>
          <a:p>
            <a:pPr marL="457200" indent="-457200">
              <a:buFont typeface="Arial"/>
              <a:buChar char="•"/>
            </a:pPr>
            <a:endParaRPr lang="en-US" sz="2400"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Outpatient procedures will continue to expand</a:t>
            </a:r>
          </a:p>
          <a:p>
            <a:pPr lvl="1"/>
            <a:endParaRPr lang="en-US" sz="2400"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2005: 63% of all surgeries performed in the US did not require an overnight stay</a:t>
            </a:r>
          </a:p>
          <a:p>
            <a:pPr marL="457200" indent="-457200">
              <a:buFont typeface="Arial"/>
              <a:buChar char="•"/>
            </a:pPr>
            <a:endParaRPr lang="en-US" sz="2400"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2014: OIG found 68% of surgical procedures are considered to be low risk</a:t>
            </a:r>
          </a:p>
          <a:p>
            <a:endParaRPr lang="en-US" sz="2800" u="sng"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8123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br>
              <a:rPr lang="en-US" sz="4400" dirty="0"/>
            </a:br>
            <a:endParaRPr lang="en-US" sz="4400" dirty="0"/>
          </a:p>
        </p:txBody>
      </p:sp>
      <p:sp>
        <p:nvSpPr>
          <p:cNvPr id="4" name="TextBox 3"/>
          <p:cNvSpPr txBox="1"/>
          <p:nvPr/>
        </p:nvSpPr>
        <p:spPr>
          <a:xfrm>
            <a:off x="247155" y="1546223"/>
            <a:ext cx="5018527" cy="4708981"/>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Placement</a:t>
            </a:r>
          </a:p>
          <a:p>
            <a:endParaRPr lang="en-US" sz="1600" u="sng" dirty="0">
              <a:effectLst>
                <a:outerShdw blurRad="38100" dist="38100" dir="2700000" algn="tl">
                  <a:srgbClr val="000000">
                    <a:alpha val="43137"/>
                  </a:srgbClr>
                </a:outerShdw>
              </a:effectLst>
            </a:endParaRPr>
          </a:p>
          <a:p>
            <a:pPr marL="457200" indent="-457200">
              <a:buFont typeface="Arial"/>
              <a:buChar char="•"/>
            </a:pPr>
            <a:r>
              <a:rPr lang="en-US" sz="1600" dirty="0">
                <a:effectLst>
                  <a:outerShdw blurRad="38100" dist="38100" dir="2700000" algn="tl">
                    <a:srgbClr val="000000">
                      <a:alpha val="43137"/>
                    </a:srgbClr>
                  </a:outerShdw>
                </a:effectLst>
              </a:rPr>
              <a:t>60% of all ASCs are located in 10 states</a:t>
            </a:r>
          </a:p>
          <a:p>
            <a:pPr lvl="1"/>
            <a:endParaRPr lang="en-US" sz="1600" dirty="0">
              <a:effectLst>
                <a:outerShdw blurRad="38100" dist="38100" dir="2700000" algn="tl">
                  <a:srgbClr val="000000">
                    <a:alpha val="43137"/>
                  </a:srgbClr>
                </a:outerShdw>
              </a:effectLst>
            </a:endParaRPr>
          </a:p>
          <a:p>
            <a:pPr marL="457200" indent="-457200">
              <a:buFont typeface="Arial"/>
              <a:buChar char="•"/>
            </a:pPr>
            <a:r>
              <a:rPr lang="en-US" sz="1600" dirty="0">
                <a:effectLst>
                  <a:outerShdw blurRad="38100" dist="38100" dir="2700000" algn="tl">
                    <a:srgbClr val="000000">
                      <a:alpha val="43137"/>
                    </a:srgbClr>
                  </a:outerShdw>
                </a:effectLst>
              </a:rPr>
              <a:t>ASCs are getting larger:  Since 2010, the number of ASCs with 1 or 2 </a:t>
            </a:r>
            <a:r>
              <a:rPr lang="en-US" sz="1600" dirty="0" err="1">
                <a:effectLst>
                  <a:outerShdw blurRad="38100" dist="38100" dir="2700000" algn="tl">
                    <a:srgbClr val="000000">
                      <a:alpha val="43137"/>
                    </a:srgbClr>
                  </a:outerShdw>
                </a:effectLst>
              </a:rPr>
              <a:t>Ors</a:t>
            </a:r>
            <a:r>
              <a:rPr lang="en-US" sz="1600" dirty="0">
                <a:effectLst>
                  <a:outerShdw blurRad="38100" dist="38100" dir="2700000" algn="tl">
                    <a:srgbClr val="000000">
                      <a:alpha val="43137"/>
                    </a:srgbClr>
                  </a:outerShdw>
                </a:effectLst>
              </a:rPr>
              <a:t> has decreased, and those with &gt;3 ORs has increased</a:t>
            </a:r>
            <a:endParaRPr lang="en-US" sz="1600" u="sng" dirty="0">
              <a:effectLst>
                <a:outerShdw blurRad="38100" dist="38100" dir="2700000" algn="tl">
                  <a:srgbClr val="000000">
                    <a:alpha val="43137"/>
                  </a:srgbClr>
                </a:outerShdw>
              </a:effectLst>
            </a:endParaRPr>
          </a:p>
          <a:p>
            <a:pPr marL="457200" indent="-457200">
              <a:buFont typeface="Arial"/>
              <a:buChar char="•"/>
            </a:pPr>
            <a:endParaRPr lang="en-US" sz="1600" u="sng" dirty="0">
              <a:effectLst>
                <a:outerShdw blurRad="38100" dist="38100" dir="2700000" algn="tl">
                  <a:srgbClr val="000000">
                    <a:alpha val="43137"/>
                  </a:srgbClr>
                </a:outerShdw>
              </a:effectLst>
            </a:endParaRPr>
          </a:p>
          <a:p>
            <a:pPr marL="457200" indent="-457200">
              <a:buFont typeface="Arial"/>
              <a:buChar char="•"/>
            </a:pPr>
            <a:r>
              <a:rPr lang="en-US" sz="1600" dirty="0">
                <a:effectLst>
                  <a:outerShdw blurRad="38100" dist="38100" dir="2700000" algn="tl">
                    <a:srgbClr val="000000">
                      <a:alpha val="43137"/>
                    </a:srgbClr>
                  </a:outerShdw>
                </a:effectLst>
              </a:rPr>
              <a:t>(2015) 5450 certified Medicare ASCs in the U.S. </a:t>
            </a:r>
          </a:p>
          <a:p>
            <a:pPr marL="457200" indent="-457200">
              <a:buFont typeface="Arial"/>
              <a:buChar char="•"/>
            </a:pPr>
            <a:r>
              <a:rPr lang="en-US" sz="1600" dirty="0">
                <a:effectLst>
                  <a:outerShdw blurRad="38100" dist="38100" dir="2700000" algn="tl">
                    <a:srgbClr val="000000">
                      <a:alpha val="43137"/>
                    </a:srgbClr>
                  </a:outerShdw>
                </a:effectLst>
              </a:rPr>
              <a:t>(2022) 8469 certified Medicare ASCs in the U.S. </a:t>
            </a:r>
          </a:p>
          <a:p>
            <a:pPr marL="914400" lvl="1" indent="-457200">
              <a:buFont typeface="Arial"/>
              <a:buChar char="•"/>
            </a:pPr>
            <a:r>
              <a:rPr lang="en-US" sz="1600" dirty="0">
                <a:effectLst>
                  <a:outerShdw blurRad="38100" dist="38100" dir="2700000" algn="tl">
                    <a:srgbClr val="000000">
                      <a:alpha val="43137"/>
                    </a:srgbClr>
                  </a:outerShdw>
                </a:effectLst>
              </a:rPr>
              <a:t>increase of 14% from 2010-2015</a:t>
            </a:r>
          </a:p>
          <a:p>
            <a:pPr marL="914400" lvl="1" indent="-457200">
              <a:buFont typeface="Arial"/>
              <a:buChar char="•"/>
            </a:pPr>
            <a:r>
              <a:rPr lang="en-US" sz="1600" dirty="0">
                <a:effectLst>
                  <a:outerShdw blurRad="38100" dist="38100" dir="2700000" algn="tl">
                    <a:srgbClr val="000000">
                      <a:alpha val="43137"/>
                    </a:srgbClr>
                  </a:outerShdw>
                </a:effectLst>
              </a:rPr>
              <a:t>Increase of  35% from 2015-2022</a:t>
            </a:r>
          </a:p>
          <a:p>
            <a:pPr marL="457200" indent="-457200">
              <a:buFont typeface="Arial"/>
              <a:buChar char="•"/>
            </a:pPr>
            <a:endParaRPr lang="en-US" sz="1600" dirty="0">
              <a:effectLst>
                <a:outerShdw blurRad="38100" dist="38100" dir="2700000" algn="tl">
                  <a:srgbClr val="000000">
                    <a:alpha val="43137"/>
                  </a:srgbClr>
                </a:outerShdw>
              </a:effectLst>
            </a:endParaRPr>
          </a:p>
          <a:p>
            <a:pPr marL="457200" indent="-457200">
              <a:buFont typeface="Arial"/>
              <a:buChar char="•"/>
            </a:pPr>
            <a:r>
              <a:rPr lang="en-US" sz="1600" dirty="0">
                <a:effectLst>
                  <a:outerShdw blurRad="38100" dist="38100" dir="2700000" algn="tl">
                    <a:srgbClr val="000000">
                      <a:alpha val="43137"/>
                    </a:srgbClr>
                  </a:outerShdw>
                </a:effectLst>
              </a:rPr>
              <a:t>2022 – 35 states maintain  CON programs (vary greatly)</a:t>
            </a:r>
          </a:p>
          <a:p>
            <a:pPr marL="457200" indent="-457200">
              <a:buFont typeface="Arial"/>
              <a:buChar char="•"/>
            </a:pPr>
            <a:endParaRPr lang="en-US" sz="1600" dirty="0">
              <a:effectLst>
                <a:outerShdw blurRad="38100" dist="38100" dir="2700000" algn="tl">
                  <a:srgbClr val="000000">
                    <a:alpha val="43137"/>
                  </a:srgbClr>
                </a:outerShdw>
              </a:effectLst>
            </a:endParaRPr>
          </a:p>
          <a:p>
            <a:pPr marL="457200" indent="-457200">
              <a:buFont typeface="Arial"/>
              <a:buChar char="•"/>
            </a:pPr>
            <a:r>
              <a:rPr lang="en-US" sz="1600" dirty="0">
                <a:effectLst>
                  <a:outerShdw blurRad="38100" dist="38100" dir="2700000" algn="tl">
                    <a:srgbClr val="000000">
                      <a:alpha val="43137"/>
                    </a:srgbClr>
                  </a:outerShdw>
                </a:effectLst>
              </a:rPr>
              <a:t>2022 - 12 states have fully repealed CON programs</a:t>
            </a: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descr="Screen Shot 2017-01-27 at 11.56.0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6976" y="1569583"/>
            <a:ext cx="3568889" cy="4129762"/>
          </a:xfrm>
          <a:prstGeom prst="rect">
            <a:avLst/>
          </a:prstGeom>
        </p:spPr>
      </p:pic>
      <p:sp>
        <p:nvSpPr>
          <p:cNvPr id="7" name="Title 1"/>
          <p:cNvSpPr txBox="1">
            <a:spLocks/>
          </p:cNvSpPr>
          <p:nvPr/>
        </p:nvSpPr>
        <p:spPr>
          <a:xfrm>
            <a:off x="399555" y="171885"/>
            <a:ext cx="8658710" cy="875429"/>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br>
            <a:endParaRPr lang="en-US" sz="4400" dirty="0"/>
          </a:p>
        </p:txBody>
      </p:sp>
    </p:spTree>
    <p:extLst>
      <p:ext uri="{BB962C8B-B14F-4D97-AF65-F5344CB8AC3E}">
        <p14:creationId xmlns:p14="http://schemas.microsoft.com/office/powerpoint/2010/main" val="326760888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3"/>
            <a:ext cx="8658710" cy="1692771"/>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CRNA Workforce</a:t>
            </a:r>
          </a:p>
          <a:p>
            <a:pPr marL="457200" indent="-457200">
              <a:buFont typeface="Arial"/>
              <a:buChar char="•"/>
            </a:pPr>
            <a:r>
              <a:rPr lang="en-US" sz="2800" dirty="0">
                <a:effectLst>
                  <a:outerShdw blurRad="38100" dist="38100" dir="2700000" algn="tl">
                    <a:srgbClr val="000000">
                      <a:alpha val="43137"/>
                    </a:srgbClr>
                  </a:outerShdw>
                </a:effectLst>
              </a:rPr>
              <a:t>Aging workforce reflective of US population</a:t>
            </a:r>
          </a:p>
          <a:p>
            <a:endParaRPr lang="en-US" sz="2400" dirty="0">
              <a:effectLst>
                <a:outerShdw blurRad="38100" dist="38100" dir="2700000" algn="tl">
                  <a:srgbClr val="000000">
                    <a:alpha val="43137"/>
                  </a:srgbClr>
                </a:outerShdw>
              </a:effectLst>
            </a:endParaRP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30683" y="2269067"/>
            <a:ext cx="7882634" cy="4465530"/>
          </a:xfrm>
          <a:prstGeom prst="rect">
            <a:avLst/>
          </a:prstGeom>
        </p:spPr>
      </p:pic>
    </p:spTree>
    <p:extLst>
      <p:ext uri="{BB962C8B-B14F-4D97-AF65-F5344CB8AC3E}">
        <p14:creationId xmlns:p14="http://schemas.microsoft.com/office/powerpoint/2010/main" val="84671323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3"/>
            <a:ext cx="8658710" cy="1261884"/>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Anesthesia Workforce</a:t>
            </a: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Licensed clinicians but not working clinically </a:t>
            </a: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2280222"/>
            <a:ext cx="9144000" cy="4583555"/>
          </a:xfrm>
          <a:prstGeom prst="rect">
            <a:avLst/>
          </a:prstGeom>
        </p:spPr>
      </p:pic>
    </p:spTree>
    <p:extLst>
      <p:ext uri="{BB962C8B-B14F-4D97-AF65-F5344CB8AC3E}">
        <p14:creationId xmlns:p14="http://schemas.microsoft.com/office/powerpoint/2010/main" val="11656827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3"/>
            <a:ext cx="8658710" cy="1261884"/>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National Anesthesia Workforce</a:t>
            </a: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CRNA and Physician</a:t>
            </a: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2299368"/>
            <a:ext cx="9144000" cy="4545263"/>
          </a:xfrm>
          <a:prstGeom prst="rect">
            <a:avLst/>
          </a:prstGeom>
        </p:spPr>
      </p:pic>
    </p:spTree>
    <p:extLst>
      <p:ext uri="{BB962C8B-B14F-4D97-AF65-F5344CB8AC3E}">
        <p14:creationId xmlns:p14="http://schemas.microsoft.com/office/powerpoint/2010/main" val="24623421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3"/>
            <a:ext cx="8658710" cy="1261884"/>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National Anesthesia Workforce</a:t>
            </a: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AA’s</a:t>
            </a: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21688" y="2299368"/>
            <a:ext cx="8500624" cy="4545263"/>
          </a:xfrm>
          <a:prstGeom prst="rect">
            <a:avLst/>
          </a:prstGeom>
        </p:spPr>
      </p:pic>
    </p:spTree>
    <p:extLst>
      <p:ext uri="{BB962C8B-B14F-4D97-AF65-F5344CB8AC3E}">
        <p14:creationId xmlns:p14="http://schemas.microsoft.com/office/powerpoint/2010/main" val="48860179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3"/>
            <a:ext cx="8658710" cy="1261884"/>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National Anesthesia Workforce</a:t>
            </a:r>
          </a:p>
          <a:p>
            <a:pPr marL="342900" indent="-342900">
              <a:buFont typeface="Arial" panose="020B0604020202020204" pitchFamily="34" charset="0"/>
              <a:buChar char="•"/>
            </a:pPr>
            <a:r>
              <a:rPr lang="en-US" sz="2400" dirty="0">
                <a:effectLst>
                  <a:outerShdw blurRad="38100" dist="38100" dir="2700000" algn="tl">
                    <a:srgbClr val="000000">
                      <a:alpha val="43137"/>
                    </a:srgbClr>
                  </a:outerShdw>
                </a:effectLst>
              </a:rPr>
              <a:t>AA’s</a:t>
            </a: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21688" y="2299368"/>
            <a:ext cx="8500624" cy="4545263"/>
          </a:xfrm>
          <a:prstGeom prst="rect">
            <a:avLst/>
          </a:prstGeom>
        </p:spPr>
      </p:pic>
    </p:spTree>
    <p:extLst>
      <p:ext uri="{BB962C8B-B14F-4D97-AF65-F5344CB8AC3E}">
        <p14:creationId xmlns:p14="http://schemas.microsoft.com/office/powerpoint/2010/main" val="3111082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ctr" anchorCtr="0">
            <a:normAutofit fontScale="90000"/>
          </a:bodyPr>
          <a:lstStyle/>
          <a:p>
            <a:pPr algn="ctr">
              <a:lnSpc>
                <a:spcPct val="100000"/>
              </a:lnSpc>
            </a:pPr>
            <a:r>
              <a:rPr lang="en-US" sz="4400" dirty="0"/>
              <a:t>Conflict of Interest </a:t>
            </a:r>
            <a:br>
              <a:rPr lang="en-US" sz="4400" dirty="0"/>
            </a:br>
            <a:r>
              <a:rPr lang="en-US" sz="4400" dirty="0"/>
              <a:t>Disclosure Statement </a:t>
            </a:r>
          </a:p>
        </p:txBody>
      </p:sp>
      <p:sp>
        <p:nvSpPr>
          <p:cNvPr id="4" name="TextBox 3"/>
          <p:cNvSpPr txBox="1"/>
          <p:nvPr/>
        </p:nvSpPr>
        <p:spPr>
          <a:xfrm>
            <a:off x="247155" y="1288727"/>
            <a:ext cx="8658710" cy="4757866"/>
          </a:xfrm>
          <a:prstGeom prst="rect">
            <a:avLst/>
          </a:prstGeom>
          <a:noFill/>
        </p:spPr>
        <p:txBody>
          <a:bodyPr wrap="square" rtlCol="0">
            <a:normAutofit/>
          </a:bodyPr>
          <a:lstStyle/>
          <a:p>
            <a:pPr algn="ctr"/>
            <a:r>
              <a:rPr lang="en-US" sz="2800" dirty="0">
                <a:solidFill>
                  <a:srgbClr val="FFFFFF"/>
                </a:solidFill>
              </a:rPr>
              <a:t>Jason Trudell DBA(c), MHA, MSN, CRNA</a:t>
            </a:r>
          </a:p>
          <a:p>
            <a:pPr algn="ctr"/>
            <a:endParaRPr lang="en-US" sz="2800" dirty="0">
              <a:solidFill>
                <a:srgbClr val="FFFFFF"/>
              </a:solidFill>
            </a:endParaRPr>
          </a:p>
          <a:p>
            <a:pPr algn="just"/>
            <a:r>
              <a:rPr lang="en-US" sz="2400" dirty="0">
                <a:solidFill>
                  <a:srgbClr val="FFFFFF"/>
                </a:solidFill>
              </a:rPr>
              <a:t>I have the following relationships to disclose.</a:t>
            </a:r>
          </a:p>
          <a:p>
            <a:pPr marL="800100" lvl="1" indent="-342900" algn="just">
              <a:buFont typeface="Arial"/>
              <a:buChar char="•"/>
            </a:pPr>
            <a:endParaRPr lang="en-US" sz="2400" dirty="0">
              <a:solidFill>
                <a:srgbClr val="FFFFFF"/>
              </a:solidFill>
              <a:effectLst>
                <a:outerShdw blurRad="38100" dist="38100" dir="2700000" algn="tl">
                  <a:srgbClr val="000000">
                    <a:alpha val="43137"/>
                  </a:srgbClr>
                </a:outerShdw>
              </a:effectLst>
            </a:endParaRPr>
          </a:p>
          <a:p>
            <a:pPr marL="800100" lvl="1" indent="-342900" algn="just">
              <a:buFont typeface="Arial"/>
              <a:buChar char="•"/>
            </a:pPr>
            <a:r>
              <a:rPr lang="en-US" sz="2400" dirty="0">
                <a:solidFill>
                  <a:srgbClr val="FFFFFF"/>
                </a:solidFill>
                <a:effectLst>
                  <a:outerShdw blurRad="38100" dist="38100" dir="2700000" algn="tl">
                    <a:srgbClr val="000000">
                      <a:alpha val="43137"/>
                    </a:srgbClr>
                  </a:outerShdw>
                </a:effectLst>
              </a:rPr>
              <a:t>I am the CEO of Executive Anesthesia, Inc. </a:t>
            </a:r>
          </a:p>
          <a:p>
            <a:pPr marL="800100" lvl="1" indent="-342900" algn="just">
              <a:buFont typeface="Arial"/>
              <a:buChar char="•"/>
            </a:pPr>
            <a:r>
              <a:rPr lang="en-US" sz="2400" dirty="0">
                <a:solidFill>
                  <a:srgbClr val="FFFFFF"/>
                </a:solidFill>
                <a:effectLst>
                  <a:outerShdw blurRad="38100" dist="38100" dir="2700000" algn="tl">
                    <a:srgbClr val="000000">
                      <a:alpha val="43137"/>
                    </a:srgbClr>
                  </a:outerShdw>
                </a:effectLst>
              </a:rPr>
              <a:t>The views expressed in this presentation do not reflect official policy of Executive Anesthesia, Inc.</a:t>
            </a:r>
            <a:endParaRPr lang="en-US" sz="2400" dirty="0">
              <a:effectLst>
                <a:outerShdw blurRad="38100" dist="38100" dir="2700000" algn="tl">
                  <a:srgbClr val="000000">
                    <a:alpha val="43137"/>
                  </a:srgbClr>
                </a:outerShdw>
              </a:effectLst>
            </a:endParaRPr>
          </a:p>
          <a:p>
            <a:endParaRPr lang="en-US" sz="2800" u="sng"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81205" y="4567083"/>
            <a:ext cx="5781589" cy="1867583"/>
          </a:xfrm>
          <a:prstGeom prst="rect">
            <a:avLst/>
          </a:prstGeom>
        </p:spPr>
      </p:pic>
    </p:spTree>
    <p:extLst>
      <p:ext uri="{BB962C8B-B14F-4D97-AF65-F5344CB8AC3E}">
        <p14:creationId xmlns:p14="http://schemas.microsoft.com/office/powerpoint/2010/main" val="115185960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094964"/>
            <a:ext cx="8658710" cy="2369880"/>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CRNA Workforce</a:t>
            </a:r>
          </a:p>
          <a:p>
            <a:pPr marL="342900" indent="-342900">
              <a:buFont typeface="Arial"/>
              <a:buChar char="•"/>
            </a:pPr>
            <a:r>
              <a:rPr lang="en-US" sz="2400" dirty="0">
                <a:effectLst>
                  <a:outerShdw blurRad="38100" dist="38100" dir="2700000" algn="tl">
                    <a:srgbClr val="000000">
                      <a:alpha val="43137"/>
                    </a:srgbClr>
                  </a:outerShdw>
                </a:effectLst>
              </a:rPr>
              <a:t>Within 5-10 years 22-33% of the CRNA workforce is projected to retire</a:t>
            </a:r>
          </a:p>
          <a:p>
            <a:pPr marL="342900" indent="-342900">
              <a:buFont typeface="Arial"/>
              <a:buChar char="•"/>
            </a:pPr>
            <a:r>
              <a:rPr lang="en-US" sz="2400" dirty="0">
                <a:effectLst>
                  <a:outerShdw blurRad="38100" dist="38100" dir="2700000" algn="tl">
                    <a:srgbClr val="000000">
                      <a:alpha val="43137"/>
                    </a:srgbClr>
                  </a:outerShdw>
                </a:effectLst>
              </a:rPr>
              <a:t>Certain states will be effected more then others</a:t>
            </a:r>
          </a:p>
          <a:p>
            <a:pPr marL="342900" indent="-342900">
              <a:buFont typeface="Arial"/>
              <a:buChar char="•"/>
            </a:pPr>
            <a:endParaRPr lang="en-US" sz="2400" dirty="0">
              <a:effectLst>
                <a:outerShdw blurRad="38100" dist="38100" dir="2700000" algn="tl">
                  <a:srgbClr val="000000">
                    <a:alpha val="43137"/>
                  </a:srgbClr>
                </a:outerShdw>
              </a:effectLst>
            </a:endParaRP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046894"/>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880534" y="2861734"/>
            <a:ext cx="7089293" cy="3837324"/>
          </a:xfrm>
          <a:prstGeom prst="rect">
            <a:avLst/>
          </a:prstGeom>
        </p:spPr>
      </p:pic>
    </p:spTree>
    <p:extLst>
      <p:ext uri="{BB962C8B-B14F-4D97-AF65-F5344CB8AC3E}">
        <p14:creationId xmlns:p14="http://schemas.microsoft.com/office/powerpoint/2010/main" val="68703850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0" y="1101937"/>
            <a:ext cx="9144000" cy="5173211"/>
          </a:xfrm>
          <a:prstGeom prst="rect">
            <a:avLst/>
          </a:prstGeom>
        </p:spPr>
      </p:pic>
    </p:spTree>
    <p:extLst>
      <p:ext uri="{BB962C8B-B14F-4D97-AF65-F5344CB8AC3E}">
        <p14:creationId xmlns:p14="http://schemas.microsoft.com/office/powerpoint/2010/main" val="37979572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3"/>
            <a:ext cx="8658710" cy="2000548"/>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CRNA Compensation</a:t>
            </a:r>
          </a:p>
          <a:p>
            <a:pPr marL="342900" indent="-342900">
              <a:buFont typeface="Arial"/>
              <a:buChar char="•"/>
            </a:pPr>
            <a:r>
              <a:rPr lang="en-US" sz="2400" dirty="0">
                <a:effectLst>
                  <a:outerShdw blurRad="38100" dist="38100" dir="2700000" algn="tl">
                    <a:srgbClr val="000000">
                      <a:alpha val="43137"/>
                    </a:srgbClr>
                  </a:outerShdw>
                </a:effectLst>
              </a:rPr>
              <a:t>Significant increase in CRNA compensation in the last 3 years</a:t>
            </a:r>
          </a:p>
          <a:p>
            <a:pPr marL="342900" indent="-342900">
              <a:buFont typeface="Arial"/>
              <a:buChar char="•"/>
            </a:pPr>
            <a:r>
              <a:rPr lang="en-US" sz="2400" dirty="0">
                <a:effectLst>
                  <a:outerShdw blurRad="38100" dist="38100" dir="2700000" algn="tl">
                    <a:srgbClr val="000000">
                      <a:alpha val="43137"/>
                    </a:srgbClr>
                  </a:outerShdw>
                </a:effectLst>
              </a:rPr>
              <a:t>Stagnant from 2008-2014 (recession)</a:t>
            </a: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0" y="6434666"/>
            <a:ext cx="9144000" cy="440267"/>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1400" i="1" dirty="0">
                <a:effectLst>
                  <a:outerShdw blurRad="50800" dist="38100" dir="2700000" algn="tl" rotWithShape="0">
                    <a:srgbClr val="000000">
                      <a:alpha val="43000"/>
                    </a:srgbClr>
                  </a:outerShdw>
                </a:effectLst>
              </a:rPr>
              <a:t>* AANA Annual Report 2023</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330036" y="3065679"/>
            <a:ext cx="6390409" cy="3273394"/>
          </a:xfrm>
          <a:prstGeom prst="rect">
            <a:avLst/>
          </a:prstGeom>
        </p:spPr>
      </p:pic>
    </p:spTree>
    <p:extLst>
      <p:ext uri="{BB962C8B-B14F-4D97-AF65-F5344CB8AC3E}">
        <p14:creationId xmlns:p14="http://schemas.microsoft.com/office/powerpoint/2010/main" val="148816456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3"/>
            <a:ext cx="8658710" cy="1692771"/>
          </a:xfrm>
          <a:prstGeom prst="rect">
            <a:avLst/>
          </a:prstGeom>
          <a:noFill/>
        </p:spPr>
        <p:txBody>
          <a:bodyPr wrap="square" rtlCol="0">
            <a:spAutoFit/>
          </a:bodyPr>
          <a:lstStyle/>
          <a:p>
            <a:r>
              <a:rPr lang="en-US" sz="2000" u="sng" dirty="0">
                <a:effectLst>
                  <a:outerShdw blurRad="38100" dist="38100" dir="2700000" algn="tl">
                    <a:srgbClr val="000000">
                      <a:alpha val="43137"/>
                    </a:srgbClr>
                  </a:outerShdw>
                </a:effectLst>
              </a:rPr>
              <a:t>Anesthesiologist Compensation</a:t>
            </a:r>
          </a:p>
          <a:p>
            <a:pPr marL="342900" indent="-342900">
              <a:buFont typeface="Arial"/>
              <a:buChar char="•"/>
            </a:pPr>
            <a:r>
              <a:rPr lang="en-US" sz="2000" dirty="0">
                <a:effectLst>
                  <a:outerShdw blurRad="38100" dist="38100" dir="2700000" algn="tl">
                    <a:srgbClr val="000000">
                      <a:alpha val="43137"/>
                    </a:srgbClr>
                  </a:outerShdw>
                </a:effectLst>
              </a:rPr>
              <a:t>Significant increase in Anesthesiologist compensation in the last 5 years</a:t>
            </a:r>
          </a:p>
          <a:p>
            <a:pPr marL="342900" indent="-342900">
              <a:buFont typeface="Arial"/>
              <a:buChar char="•"/>
            </a:pPr>
            <a:r>
              <a:rPr lang="en-US" sz="2000" dirty="0">
                <a:effectLst>
                  <a:outerShdw blurRad="38100" dist="38100" dir="2700000" algn="tl">
                    <a:srgbClr val="000000">
                      <a:alpha val="43137"/>
                    </a:srgbClr>
                  </a:outerShdw>
                </a:effectLst>
              </a:rPr>
              <a:t>Parallel growth to that of CRNA Compensation</a:t>
            </a: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0" y="6434666"/>
            <a:ext cx="9144000" cy="440267"/>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1400" i="1" dirty="0">
                <a:effectLst>
                  <a:outerShdw blurRad="50800" dist="38100" dir="2700000" algn="tl" rotWithShape="0">
                    <a:srgbClr val="000000">
                      <a:alpha val="43000"/>
                    </a:srgbClr>
                  </a:outerShdw>
                </a:effectLst>
              </a:rPr>
              <a:t>* CMS Provider Data 2022</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94855" y="2743202"/>
            <a:ext cx="8104909" cy="3655301"/>
          </a:xfrm>
          <a:prstGeom prst="rect">
            <a:avLst/>
          </a:prstGeom>
        </p:spPr>
      </p:pic>
    </p:spTree>
    <p:extLst>
      <p:ext uri="{BB962C8B-B14F-4D97-AF65-F5344CB8AC3E}">
        <p14:creationId xmlns:p14="http://schemas.microsoft.com/office/powerpoint/2010/main" val="13733357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a:xfrm>
            <a:off x="0" y="6434666"/>
            <a:ext cx="9144000" cy="440267"/>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1400" i="1" dirty="0">
                <a:effectLst>
                  <a:outerShdw blurRad="50800" dist="38100" dir="2700000" algn="tl" rotWithShape="0">
                    <a:srgbClr val="000000">
                      <a:alpha val="43000"/>
                    </a:srgbClr>
                  </a:outerShdw>
                </a:effectLst>
              </a:rPr>
              <a:t>* AANA Annual Report 2013</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612485"/>
            <a:ext cx="4419600" cy="246434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4419600" y="3599654"/>
            <a:ext cx="4724400" cy="2672825"/>
          </a:xfrm>
          <a:prstGeom prst="rect">
            <a:avLst/>
          </a:prstGeom>
        </p:spPr>
      </p:pic>
      <p:sp>
        <p:nvSpPr>
          <p:cNvPr id="9" name="TextBox 8"/>
          <p:cNvSpPr txBox="1"/>
          <p:nvPr/>
        </p:nvSpPr>
        <p:spPr>
          <a:xfrm>
            <a:off x="4419599" y="1284203"/>
            <a:ext cx="4486265" cy="1815882"/>
          </a:xfrm>
          <a:prstGeom prst="rect">
            <a:avLst/>
          </a:prstGeom>
          <a:noFill/>
        </p:spPr>
        <p:txBody>
          <a:bodyPr wrap="square" rtlCol="0">
            <a:spAutoFit/>
          </a:bodyPr>
          <a:lstStyle/>
          <a:p>
            <a:pPr algn="ctr"/>
            <a:r>
              <a:rPr lang="en-US" sz="2800" u="sng" dirty="0">
                <a:effectLst>
                  <a:outerShdw blurRad="38100" dist="38100" dir="2700000" algn="tl">
                    <a:srgbClr val="000000">
                      <a:alpha val="43137"/>
                    </a:srgbClr>
                  </a:outerShdw>
                </a:effectLst>
              </a:rPr>
              <a:t>IC (1099) CRNA</a:t>
            </a:r>
          </a:p>
          <a:p>
            <a:pPr marL="457200" indent="-457200">
              <a:buFont typeface="Arial"/>
              <a:buChar char="•"/>
            </a:pPr>
            <a:r>
              <a:rPr lang="en-US" sz="2000" dirty="0">
                <a:effectLst>
                  <a:outerShdw blurRad="38100" dist="38100" dir="2700000" algn="tl">
                    <a:srgbClr val="000000">
                      <a:alpha val="43137"/>
                    </a:srgbClr>
                  </a:outerShdw>
                </a:effectLst>
              </a:rPr>
              <a:t>Significant increase in the last 3 years (30+% nationally) </a:t>
            </a:r>
          </a:p>
          <a:p>
            <a:endParaRPr lang="en-US" sz="2000" dirty="0">
              <a:effectLst>
                <a:outerShdw blurRad="38100" dist="38100" dir="2700000" algn="tl">
                  <a:srgbClr val="000000">
                    <a:alpha val="43137"/>
                  </a:srgbClr>
                </a:outerShdw>
              </a:effectLst>
            </a:endParaRPr>
          </a:p>
          <a:p>
            <a:pPr marL="457200" indent="-457200">
              <a:buFont typeface="Arial"/>
              <a:buChar char="•"/>
            </a:pPr>
            <a:endParaRPr lang="en-US" sz="2400" dirty="0">
              <a:effectLst>
                <a:outerShdw blurRad="38100" dist="38100" dir="2700000" algn="tl">
                  <a:srgbClr val="000000">
                    <a:alpha val="43137"/>
                  </a:srgbClr>
                </a:outerShdw>
              </a:effectLst>
            </a:endParaRPr>
          </a:p>
        </p:txBody>
      </p:sp>
      <p:sp>
        <p:nvSpPr>
          <p:cNvPr id="10" name="TextBox 9"/>
          <p:cNvSpPr txBox="1"/>
          <p:nvPr/>
        </p:nvSpPr>
        <p:spPr>
          <a:xfrm>
            <a:off x="0" y="4315597"/>
            <a:ext cx="4486265" cy="2123658"/>
          </a:xfrm>
          <a:prstGeom prst="rect">
            <a:avLst/>
          </a:prstGeom>
          <a:noFill/>
        </p:spPr>
        <p:txBody>
          <a:bodyPr wrap="square" rtlCol="0">
            <a:spAutoFit/>
          </a:bodyPr>
          <a:lstStyle/>
          <a:p>
            <a:pPr algn="ctr"/>
            <a:r>
              <a:rPr lang="en-US" sz="2800" u="sng" dirty="0">
                <a:effectLst>
                  <a:outerShdw blurRad="38100" dist="38100" dir="2700000" algn="tl">
                    <a:srgbClr val="000000">
                      <a:alpha val="43137"/>
                    </a:srgbClr>
                  </a:outerShdw>
                </a:effectLst>
              </a:rPr>
              <a:t>W2 (employed) CRNA</a:t>
            </a:r>
          </a:p>
          <a:p>
            <a:pPr marL="457200" indent="-457200">
              <a:buFont typeface="Arial"/>
              <a:buChar char="•"/>
            </a:pPr>
            <a:r>
              <a:rPr lang="en-US" sz="2000" dirty="0">
                <a:effectLst>
                  <a:outerShdw blurRad="38100" dist="38100" dir="2700000" algn="tl">
                    <a:srgbClr val="000000">
                      <a:alpha val="43137"/>
                    </a:srgbClr>
                  </a:outerShdw>
                </a:effectLst>
              </a:rPr>
              <a:t>Overall national increase in total compensation package but typically lags behind IC comp rates</a:t>
            </a:r>
          </a:p>
          <a:p>
            <a:pPr marL="457200" indent="-457200">
              <a:buFont typeface="Arial"/>
              <a:buChar cha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69051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0" y="842394"/>
            <a:ext cx="9144000" cy="5173211"/>
          </a:xfrm>
          <a:prstGeom prst="rect">
            <a:avLst/>
          </a:prstGeom>
        </p:spPr>
      </p:pic>
    </p:spTree>
    <p:extLst>
      <p:ext uri="{BB962C8B-B14F-4D97-AF65-F5344CB8AC3E}">
        <p14:creationId xmlns:p14="http://schemas.microsoft.com/office/powerpoint/2010/main" val="29831159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0" y="842395"/>
            <a:ext cx="9144000" cy="5173211"/>
          </a:xfrm>
          <a:prstGeom prst="rect">
            <a:avLst/>
          </a:prstGeom>
        </p:spPr>
      </p:pic>
    </p:spTree>
    <p:extLst>
      <p:ext uri="{BB962C8B-B14F-4D97-AF65-F5344CB8AC3E}">
        <p14:creationId xmlns:p14="http://schemas.microsoft.com/office/powerpoint/2010/main" val="7246379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0" y="1093439"/>
            <a:ext cx="9144000" cy="5173211"/>
          </a:xfrm>
          <a:prstGeom prst="rect">
            <a:avLst/>
          </a:prstGeom>
        </p:spPr>
      </p:pic>
    </p:spTree>
    <p:extLst>
      <p:ext uri="{BB962C8B-B14F-4D97-AF65-F5344CB8AC3E}">
        <p14:creationId xmlns:p14="http://schemas.microsoft.com/office/powerpoint/2010/main" val="20124931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0" y="1093439"/>
            <a:ext cx="9144000" cy="5173211"/>
          </a:xfrm>
          <a:prstGeom prst="rect">
            <a:avLst/>
          </a:prstGeom>
        </p:spPr>
      </p:pic>
    </p:spTree>
    <p:extLst>
      <p:ext uri="{BB962C8B-B14F-4D97-AF65-F5344CB8AC3E}">
        <p14:creationId xmlns:p14="http://schemas.microsoft.com/office/powerpoint/2010/main" val="33195402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0" y="885878"/>
            <a:ext cx="9144000" cy="5173211"/>
          </a:xfrm>
          <a:prstGeom prst="rect">
            <a:avLst/>
          </a:prstGeom>
        </p:spPr>
      </p:pic>
    </p:spTree>
    <p:extLst>
      <p:ext uri="{BB962C8B-B14F-4D97-AF65-F5344CB8AC3E}">
        <p14:creationId xmlns:p14="http://schemas.microsoft.com/office/powerpoint/2010/main" val="10201112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rmAutofit/>
          </a:bodyPr>
          <a:lstStyle/>
          <a:p>
            <a:pPr algn="ctr">
              <a:lnSpc>
                <a:spcPct val="100000"/>
              </a:lnSpc>
            </a:pPr>
            <a:r>
              <a:rPr lang="en-US" sz="3600" b="1" dirty="0">
                <a:effectLst>
                  <a:outerShdw blurRad="50800" dist="38100" dir="2700000" algn="tl" rotWithShape="0">
                    <a:srgbClr val="000000">
                      <a:alpha val="43000"/>
                    </a:srgbClr>
                  </a:outerShdw>
                </a:effectLst>
              </a:rPr>
              <a:t>Lecture Content</a:t>
            </a: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4"/>
            <a:ext cx="8658709" cy="4842712"/>
          </a:xfrm>
          <a:prstGeom prst="rect">
            <a:avLst/>
          </a:prstGeom>
          <a:noFill/>
        </p:spPr>
        <p:txBody>
          <a:bodyPr wrap="square" rtlCol="0">
            <a:normAutofit/>
          </a:bodyPr>
          <a:lstStyle/>
          <a:p>
            <a:pPr marL="514350" indent="-514350">
              <a:lnSpc>
                <a:spcPct val="200000"/>
              </a:lnSpc>
              <a:buFont typeface="+mj-lt"/>
              <a:buAutoNum type="arabicPeriod"/>
            </a:pPr>
            <a:r>
              <a:rPr lang="en-US" sz="3300" dirty="0">
                <a:effectLst>
                  <a:outerShdw blurRad="38100" dist="38100" dir="2700000" algn="tl" rotWithShape="0">
                    <a:srgbClr val="000000">
                      <a:alpha val="43000"/>
                    </a:srgbClr>
                  </a:outerShdw>
                </a:effectLst>
              </a:rPr>
              <a:t>Trends</a:t>
            </a:r>
          </a:p>
          <a:p>
            <a:pPr marL="514350" indent="-514350">
              <a:lnSpc>
                <a:spcPct val="200000"/>
              </a:lnSpc>
              <a:buFont typeface="+mj-lt"/>
              <a:buAutoNum type="arabicPeriod"/>
            </a:pPr>
            <a:r>
              <a:rPr lang="en-US" sz="3300" dirty="0">
                <a:effectLst>
                  <a:outerShdw blurRad="38100" dist="38100" dir="2700000" algn="tl" rotWithShape="0">
                    <a:srgbClr val="000000">
                      <a:alpha val="43000"/>
                    </a:srgbClr>
                  </a:outerShdw>
                </a:effectLst>
              </a:rPr>
              <a:t>Growth</a:t>
            </a:r>
          </a:p>
          <a:p>
            <a:pPr marL="514350" indent="-514350">
              <a:lnSpc>
                <a:spcPct val="200000"/>
              </a:lnSpc>
              <a:buFont typeface="+mj-lt"/>
              <a:buAutoNum type="arabicPeriod"/>
            </a:pPr>
            <a:r>
              <a:rPr lang="en-US" sz="3300" dirty="0">
                <a:effectLst>
                  <a:outerShdw blurRad="38100" dist="38100" dir="2700000" algn="tl" rotWithShape="0">
                    <a:srgbClr val="000000">
                      <a:alpha val="43000"/>
                    </a:srgbClr>
                  </a:outerShdw>
                </a:effectLst>
              </a:rPr>
              <a:t>Feasibility</a:t>
            </a:r>
          </a:p>
          <a:p>
            <a:pPr marL="514350" indent="-514350">
              <a:lnSpc>
                <a:spcPct val="200000"/>
              </a:lnSpc>
              <a:buFont typeface="+mj-lt"/>
              <a:buAutoNum type="arabicPeriod"/>
            </a:pPr>
            <a:r>
              <a:rPr lang="en-US" sz="3300" dirty="0">
                <a:effectLst>
                  <a:outerShdw blurRad="38100" dist="38100" dir="2700000" algn="tl" rotWithShape="0">
                    <a:srgbClr val="000000">
                      <a:alpha val="43000"/>
                    </a:srgbClr>
                  </a:outerShdw>
                </a:effectLst>
              </a:rPr>
              <a:t>Econometrics</a:t>
            </a:r>
          </a:p>
          <a:p>
            <a:endParaRPr lang="en-US" sz="2800" dirty="0">
              <a:effectLst>
                <a:outerShdw blurRad="38100" dist="38100" dir="2700000" algn="tl">
                  <a:srgbClr val="000000">
                    <a:alpha val="43137"/>
                  </a:srgbClr>
                </a:outerShdw>
              </a:effectLst>
            </a:endParaRPr>
          </a:p>
          <a:p>
            <a:endParaRPr lang="en-US" sz="2800" u="sng"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808098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0730184">
            <a:off x="547835" y="3319078"/>
            <a:ext cx="5985159" cy="1606102"/>
          </a:xfrm>
        </p:spPr>
        <p:txBody>
          <a:bodyPr anchor="ctr" anchorCtr="0">
            <a:normAutofit/>
          </a:bodyPr>
          <a:lstStyle/>
          <a:p>
            <a:pPr algn="ctr"/>
            <a:r>
              <a:rPr lang="en-US" dirty="0"/>
              <a:t>Growth</a:t>
            </a:r>
          </a:p>
        </p:txBody>
      </p:sp>
    </p:spTree>
    <p:extLst>
      <p:ext uri="{BB962C8B-B14F-4D97-AF65-F5344CB8AC3E}">
        <p14:creationId xmlns:p14="http://schemas.microsoft.com/office/powerpoint/2010/main" val="40591692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Growth</a:t>
            </a:r>
            <a:br>
              <a:rPr lang="en-US" sz="4400" dirty="0"/>
            </a:br>
            <a:endParaRPr lang="en-US" sz="4400" dirty="0"/>
          </a:p>
        </p:txBody>
      </p:sp>
      <p:sp>
        <p:nvSpPr>
          <p:cNvPr id="4" name="TextBox 3"/>
          <p:cNvSpPr txBox="1"/>
          <p:nvPr/>
        </p:nvSpPr>
        <p:spPr>
          <a:xfrm>
            <a:off x="247155" y="1394275"/>
            <a:ext cx="8658710" cy="5324534"/>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Politics</a:t>
            </a:r>
          </a:p>
          <a:p>
            <a:pPr marL="457200" indent="-457200">
              <a:buFont typeface="Arial"/>
              <a:buChar char="•"/>
            </a:pPr>
            <a:endParaRPr lang="en-US" sz="2400"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Great unknown!</a:t>
            </a:r>
          </a:p>
          <a:p>
            <a:pPr marL="457200" indent="-457200">
              <a:buFont typeface="Arial"/>
              <a:buChar char="•"/>
            </a:pPr>
            <a:endParaRPr lang="en-US" sz="2400" dirty="0">
              <a:effectLst>
                <a:outerShdw blurRad="38100" dist="38100" dir="2700000" algn="tl">
                  <a:srgbClr val="000000">
                    <a:alpha val="43137"/>
                  </a:srgbClr>
                </a:outerShdw>
              </a:effectLst>
            </a:endParaRPr>
          </a:p>
          <a:p>
            <a:pPr marL="457200" indent="-457200">
              <a:buFont typeface="Arial"/>
              <a:buChar char="•"/>
            </a:pPr>
            <a:r>
              <a:rPr lang="en-US" sz="2400" dirty="0">
                <a:effectLst>
                  <a:outerShdw blurRad="38100" dist="38100" dir="2700000" algn="tl">
                    <a:srgbClr val="000000">
                      <a:alpha val="43137"/>
                    </a:srgbClr>
                  </a:outerShdw>
                </a:effectLst>
              </a:rPr>
              <a:t>Givens</a:t>
            </a:r>
          </a:p>
          <a:p>
            <a:pPr marL="914400" lvl="1" indent="-457200">
              <a:buFont typeface="Arial"/>
              <a:buChar char="•"/>
            </a:pPr>
            <a:r>
              <a:rPr lang="en-US" sz="2400" dirty="0">
                <a:effectLst>
                  <a:outerShdw blurRad="38100" dist="38100" dir="2700000" algn="tl">
                    <a:srgbClr val="000000">
                      <a:alpha val="43137"/>
                    </a:srgbClr>
                  </a:outerShdw>
                </a:effectLst>
              </a:rPr>
              <a:t>Value agenda will continue to grow</a:t>
            </a:r>
          </a:p>
          <a:p>
            <a:pPr marL="914400" lvl="1" indent="-457200">
              <a:buFont typeface="Arial"/>
              <a:buChar char="•"/>
            </a:pPr>
            <a:r>
              <a:rPr lang="en-US" sz="2400" dirty="0">
                <a:effectLst>
                  <a:outerShdw blurRad="38100" dist="38100" dir="2700000" algn="tl">
                    <a:srgbClr val="000000">
                      <a:alpha val="43137"/>
                    </a:srgbClr>
                  </a:outerShdw>
                </a:effectLst>
              </a:rPr>
              <a:t>Administration will continue push to drive down healthcare costs.</a:t>
            </a:r>
          </a:p>
          <a:p>
            <a:pPr marL="914400" lvl="1" indent="-457200">
              <a:buFont typeface="Arial"/>
              <a:buChar char="•"/>
            </a:pPr>
            <a:r>
              <a:rPr lang="en-US" sz="2400" dirty="0">
                <a:effectLst>
                  <a:outerShdw blurRad="38100" dist="38100" dir="2700000" algn="tl">
                    <a:srgbClr val="000000">
                      <a:alpha val="43137"/>
                    </a:srgbClr>
                  </a:outerShdw>
                </a:effectLst>
              </a:rPr>
              <a:t>Push to create jobs and promote policy of intrinsic economic growth</a:t>
            </a:r>
          </a:p>
          <a:p>
            <a:pPr marL="914400" lvl="1" indent="-457200">
              <a:buFont typeface="Arial"/>
              <a:buChar char="•"/>
            </a:pPr>
            <a:r>
              <a:rPr lang="en-US" sz="2400" dirty="0">
                <a:effectLst>
                  <a:outerShdw blurRad="38100" dist="38100" dir="2700000" algn="tl">
                    <a:srgbClr val="000000">
                      <a:alpha val="43137"/>
                    </a:srgbClr>
                  </a:outerShdw>
                </a:effectLst>
              </a:rPr>
              <a:t>Unlikely to repeal merit incentivized payment structure.  Commercial and government </a:t>
            </a:r>
            <a:r>
              <a:rPr lang="en-US" sz="2400" dirty="0" err="1">
                <a:effectLst>
                  <a:outerShdw blurRad="38100" dist="38100" dir="2700000" algn="tl">
                    <a:srgbClr val="000000">
                      <a:alpha val="43137"/>
                    </a:srgbClr>
                  </a:outerShdw>
                </a:effectLst>
              </a:rPr>
              <a:t>payors</a:t>
            </a:r>
            <a:r>
              <a:rPr lang="en-US" sz="2400" dirty="0">
                <a:effectLst>
                  <a:outerShdw blurRad="38100" dist="38100" dir="2700000" algn="tl">
                    <a:srgbClr val="000000">
                      <a:alpha val="43137"/>
                    </a:srgbClr>
                  </a:outerShdw>
                </a:effectLst>
              </a:rPr>
              <a:t> don’t want an unchecked system.  </a:t>
            </a:r>
          </a:p>
          <a:p>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2842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Growth</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394275"/>
            <a:ext cx="8658710" cy="5632311"/>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Payors</a:t>
            </a:r>
          </a:p>
          <a:p>
            <a:pPr marL="457200" indent="-457200">
              <a:buFont typeface="Arial"/>
              <a:buChar char="•"/>
            </a:pPr>
            <a:endParaRPr lang="en-US" sz="24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CMS will continue to experience funding shortfalls as tax base continues to narrow and retirees grow</a:t>
            </a:r>
          </a:p>
          <a:p>
            <a:pPr marL="457200"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Recession has equated to more government insured</a:t>
            </a:r>
          </a:p>
          <a:p>
            <a:pPr marL="457200"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Healthcare exchanges and ACA tax penalties end result TBD?</a:t>
            </a:r>
          </a:p>
          <a:p>
            <a:pPr marL="457200"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High deductible plans will continue to exist and likely expand.</a:t>
            </a:r>
          </a:p>
          <a:p>
            <a:pPr marL="457200"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Pre-existing conditions as grounds for cancellation are unlikely</a:t>
            </a:r>
          </a:p>
          <a:p>
            <a:pPr marL="457200"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ANB is a must and narrow provider networks will likely expand</a:t>
            </a:r>
          </a:p>
          <a:p>
            <a:pPr marL="457200"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NO SURPRISE ACT and IDR process will grow in complexity and cost</a:t>
            </a:r>
            <a:endParaRPr lang="en-US" sz="2400" dirty="0">
              <a:effectLst>
                <a:outerShdw blurRad="38100" dist="38100" dir="2700000" algn="tl">
                  <a:srgbClr val="000000">
                    <a:alpha val="43137"/>
                  </a:srgbClr>
                </a:outerShdw>
              </a:effectLst>
            </a:endParaRPr>
          </a:p>
          <a:p>
            <a:pPr marL="457200" indent="-457200">
              <a:buFont typeface="Arial"/>
              <a:buChar char="•"/>
            </a:pPr>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68002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Growth</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284203"/>
            <a:ext cx="8658710" cy="1261884"/>
          </a:xfrm>
          <a:prstGeom prst="rect">
            <a:avLst/>
          </a:prstGeom>
          <a:noFill/>
        </p:spPr>
        <p:txBody>
          <a:bodyPr wrap="square" rtlCol="0">
            <a:spAutoFit/>
          </a:bodyPr>
          <a:lstStyle/>
          <a:p>
            <a:pPr algn="ctr"/>
            <a:r>
              <a:rPr lang="en-US" sz="2800" u="sng" dirty="0">
                <a:effectLst>
                  <a:outerShdw blurRad="38100" dist="38100" dir="2700000" algn="tl">
                    <a:srgbClr val="000000">
                      <a:alpha val="43137"/>
                    </a:srgbClr>
                  </a:outerShdw>
                </a:effectLst>
              </a:rPr>
              <a:t>Clinician Supply vs. Service Demand</a:t>
            </a:r>
          </a:p>
          <a:p>
            <a:pPr marL="457200" indent="-457200">
              <a:buFont typeface="Arial"/>
              <a:buChar char="•"/>
            </a:pPr>
            <a:endParaRPr lang="en-US" sz="2400" dirty="0">
              <a:effectLst>
                <a:outerShdw blurRad="38100" dist="38100" dir="2700000" algn="tl">
                  <a:srgbClr val="000000">
                    <a:alpha val="43137"/>
                  </a:srgbClr>
                </a:outerShdw>
              </a:effectLst>
            </a:endParaRPr>
          </a:p>
          <a:p>
            <a:endParaRPr lang="en-US" sz="2400" dirty="0">
              <a:effectLst>
                <a:outerShdw blurRad="38100" dist="38100" dir="2700000" algn="tl">
                  <a:srgbClr val="000000">
                    <a:alpha val="43137"/>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descr="main-qimg-43e896f19b766b61f31efaa9d20e13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200" y="1896533"/>
            <a:ext cx="6858000" cy="4775200"/>
          </a:xfrm>
          <a:prstGeom prst="rect">
            <a:avLst/>
          </a:prstGeom>
          <a:solidFill>
            <a:schemeClr val="tx1"/>
          </a:solidFill>
        </p:spPr>
      </p:pic>
    </p:spTree>
    <p:extLst>
      <p:ext uri="{BB962C8B-B14F-4D97-AF65-F5344CB8AC3E}">
        <p14:creationId xmlns:p14="http://schemas.microsoft.com/office/powerpoint/2010/main" val="22684983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Growth</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086502"/>
            <a:ext cx="8658710" cy="4770537"/>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Clinicians =  Reduction in Supply</a:t>
            </a:r>
            <a:endParaRPr lang="en-US" sz="2400" dirty="0">
              <a:effectLst>
                <a:outerShdw blurRad="38100" dist="38100" dir="2700000" algn="tl">
                  <a:srgbClr val="000000">
                    <a:alpha val="43137"/>
                  </a:srgbClr>
                </a:outerShdw>
              </a:effectLst>
            </a:endParaRPr>
          </a:p>
          <a:p>
            <a:pPr marL="457200" indent="-457200">
              <a:buFont typeface="Arial"/>
              <a:buChar char="•"/>
            </a:pPr>
            <a:endParaRPr lang="en-US" sz="2800" dirty="0">
              <a:solidFill>
                <a:srgbClr val="FFFF00"/>
              </a:solidFill>
              <a:effectLst>
                <a:outerShdw blurRad="38100" dist="38100" dir="2700000" algn="tl">
                  <a:srgbClr val="000000">
                    <a:alpha val="43137"/>
                  </a:srgbClr>
                </a:outerShdw>
              </a:effectLst>
            </a:endParaRPr>
          </a:p>
          <a:p>
            <a:pPr marL="457200" indent="-457200">
              <a:buFont typeface="Arial"/>
              <a:buChar char="•"/>
            </a:pPr>
            <a:r>
              <a:rPr lang="en-US" sz="2800" dirty="0">
                <a:solidFill>
                  <a:srgbClr val="FFFF00"/>
                </a:solidFill>
                <a:effectLst>
                  <a:outerShdw blurRad="38100" dist="38100" dir="2700000" algn="tl">
                    <a:srgbClr val="000000">
                      <a:alpha val="43137"/>
                    </a:srgbClr>
                  </a:outerShdw>
                </a:effectLst>
              </a:rPr>
              <a:t>Stagnation</a:t>
            </a:r>
            <a:r>
              <a:rPr lang="en-US" sz="2000" dirty="0">
                <a:effectLst>
                  <a:outerShdw blurRad="38100" dist="38100" dir="2700000" algn="tl">
                    <a:srgbClr val="000000">
                      <a:alpha val="43137"/>
                    </a:srgbClr>
                  </a:outerShdw>
                </a:effectLst>
              </a:rPr>
              <a:t> or overall </a:t>
            </a:r>
            <a:r>
              <a:rPr lang="en-US" sz="2800" dirty="0">
                <a:solidFill>
                  <a:srgbClr val="FF0000"/>
                </a:solidFill>
                <a:effectLst>
                  <a:outerShdw blurRad="38100" dist="38100" dir="2700000" algn="tl">
                    <a:srgbClr val="000000">
                      <a:alpha val="43137"/>
                    </a:srgbClr>
                  </a:outerShdw>
                </a:effectLst>
              </a:rPr>
              <a:t>Decrease</a:t>
            </a:r>
            <a:r>
              <a:rPr lang="en-US" sz="2000" dirty="0">
                <a:effectLst>
                  <a:outerShdw blurRad="38100" dist="38100" dir="2700000" algn="tl">
                    <a:srgbClr val="000000">
                      <a:alpha val="43137"/>
                    </a:srgbClr>
                  </a:outerShdw>
                </a:effectLst>
              </a:rPr>
              <a:t> in the number of CRNAs and Anesthesiologists relative to per capita surgical growth</a:t>
            </a:r>
          </a:p>
          <a:p>
            <a:pPr marL="914400" lvl="1"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GME (graduate medical education) funding has been decreased in the last 4 budgetary cycles thereby decreasing the amount of funding available for resident training</a:t>
            </a:r>
          </a:p>
          <a:p>
            <a:pPr marL="457200"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CRNA education requirements have increased (transition to DNP)</a:t>
            </a:r>
          </a:p>
          <a:p>
            <a:pPr marL="914400" lvl="1" indent="-457200">
              <a:buFont typeface="Arial"/>
              <a:buChar char="•"/>
            </a:pPr>
            <a:r>
              <a:rPr lang="en-US" sz="2000" dirty="0">
                <a:effectLst>
                  <a:outerShdw blurRad="38100" dist="38100" dir="2700000" algn="tl">
                    <a:srgbClr val="000000">
                      <a:alpha val="43137"/>
                    </a:srgbClr>
                  </a:outerShdw>
                </a:effectLst>
              </a:rPr>
              <a:t>Increased cost of education by ~30% </a:t>
            </a:r>
          </a:p>
          <a:p>
            <a:pPr marL="914400" lvl="1" indent="-457200">
              <a:buFont typeface="Arial"/>
              <a:buChar char="•"/>
            </a:pPr>
            <a:r>
              <a:rPr lang="en-US" sz="2000" dirty="0">
                <a:effectLst>
                  <a:outerShdw blurRad="38100" dist="38100" dir="2700000" algn="tl">
                    <a:srgbClr val="000000">
                      <a:alpha val="43137"/>
                    </a:srgbClr>
                  </a:outerShdw>
                </a:effectLst>
              </a:rPr>
              <a:t>Increased time commitment (36 months vs. 28 on average)</a:t>
            </a:r>
          </a:p>
          <a:p>
            <a:pPr lvl="1"/>
            <a:endParaRPr lang="en-US" sz="2000" dirty="0">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p:txBody>
      </p:sp>
      <p:cxnSp>
        <p:nvCxnSpPr>
          <p:cNvPr id="12" name="Straight Connector 11"/>
          <p:cNvCxnSpPr/>
          <p:nvPr/>
        </p:nvCxnSpPr>
        <p:spPr>
          <a:xfrm>
            <a:off x="247155" y="1029960"/>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04277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Growth</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47155" y="1086502"/>
            <a:ext cx="8658710" cy="3600986"/>
          </a:xfrm>
          <a:prstGeom prst="rect">
            <a:avLst/>
          </a:prstGeom>
          <a:noFill/>
        </p:spPr>
        <p:txBody>
          <a:bodyPr wrap="square" rtlCol="0">
            <a:spAutoFit/>
          </a:bodyPr>
          <a:lstStyle/>
          <a:p>
            <a:r>
              <a:rPr lang="en-US" sz="2800" u="sng" dirty="0">
                <a:effectLst>
                  <a:outerShdw blurRad="38100" dist="38100" dir="2700000" algn="tl">
                    <a:srgbClr val="000000">
                      <a:alpha val="43137"/>
                    </a:srgbClr>
                  </a:outerShdw>
                </a:effectLst>
              </a:rPr>
              <a:t>Clinicians cont.</a:t>
            </a:r>
            <a:endParaRPr lang="en-US" sz="2400" dirty="0">
              <a:effectLst>
                <a:outerShdw blurRad="38100" dist="38100" dir="2700000" algn="tl">
                  <a:srgbClr val="000000">
                    <a:alpha val="43137"/>
                  </a:srgbClr>
                </a:outerShdw>
              </a:effectLst>
            </a:endParaRPr>
          </a:p>
          <a:p>
            <a:pPr marL="457200" indent="-457200">
              <a:buFont typeface="Arial"/>
              <a:buChar char="•"/>
            </a:pPr>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Increase testing requirements (NBCRNA) transitioning to longitudinal assessment</a:t>
            </a:r>
          </a:p>
          <a:p>
            <a:endParaRPr lang="en-US" sz="2000" dirty="0">
              <a:effectLst>
                <a:outerShdw blurRad="38100" dist="38100" dir="2700000" algn="tl">
                  <a:srgbClr val="000000">
                    <a:alpha val="43137"/>
                  </a:srgbClr>
                </a:outerShdw>
              </a:effectLst>
            </a:endParaRPr>
          </a:p>
          <a:p>
            <a:pPr marL="457200" indent="-457200">
              <a:buFont typeface="Arial"/>
              <a:buChar char="•"/>
            </a:pPr>
            <a:r>
              <a:rPr lang="en-US" sz="2000" dirty="0">
                <a:effectLst>
                  <a:outerShdw blurRad="38100" dist="38100" dir="2700000" algn="tl">
                    <a:srgbClr val="000000">
                      <a:alpha val="43137"/>
                    </a:srgbClr>
                  </a:outerShdw>
                </a:effectLst>
              </a:rPr>
              <a:t>Risk/Benefit of other ARNP fields</a:t>
            </a:r>
          </a:p>
          <a:p>
            <a:pPr marL="914400" lvl="1" indent="-457200">
              <a:buFont typeface="Arial"/>
              <a:buChar char="•"/>
            </a:pPr>
            <a:r>
              <a:rPr lang="en-US" sz="2000" dirty="0">
                <a:effectLst>
                  <a:outerShdw blurRad="38100" dist="38100" dir="2700000" algn="tl">
                    <a:srgbClr val="000000">
                      <a:alpha val="43137"/>
                    </a:srgbClr>
                  </a:outerShdw>
                </a:effectLst>
              </a:rPr>
              <a:t>Nurse Practitioner demand up 70% </a:t>
            </a:r>
          </a:p>
          <a:p>
            <a:pPr marL="914400" lvl="1" indent="-457200">
              <a:buFont typeface="Arial"/>
              <a:buChar char="•"/>
            </a:pPr>
            <a:r>
              <a:rPr lang="en-US" sz="2000" dirty="0">
                <a:effectLst>
                  <a:outerShdw blurRad="38100" dist="38100" dir="2700000" algn="tl">
                    <a:srgbClr val="000000">
                      <a:alpha val="43137"/>
                    </a:srgbClr>
                  </a:outerShdw>
                </a:effectLst>
              </a:rPr>
              <a:t>Resultant salaries up 30% in last 5 years</a:t>
            </a:r>
          </a:p>
          <a:p>
            <a:pPr marL="914400" lvl="1" indent="-457200">
              <a:buFont typeface="Arial"/>
              <a:buChar char="•"/>
            </a:pPr>
            <a:r>
              <a:rPr lang="en-US" sz="2000" dirty="0">
                <a:effectLst>
                  <a:outerShdw blurRad="38100" dist="38100" dir="2700000" algn="tl">
                    <a:srgbClr val="000000">
                      <a:alpha val="43137"/>
                    </a:srgbClr>
                  </a:outerShdw>
                </a:effectLst>
              </a:rPr>
              <a:t>Shorter time frame to completion</a:t>
            </a:r>
          </a:p>
          <a:p>
            <a:pPr marL="914400" lvl="1" indent="-457200">
              <a:buFont typeface="Arial"/>
              <a:buChar char="•"/>
            </a:pPr>
            <a:r>
              <a:rPr lang="en-US" sz="2000" dirty="0">
                <a:effectLst>
                  <a:outerShdw blurRad="38100" dist="38100" dir="2700000" algn="tl">
                    <a:srgbClr val="000000">
                      <a:alpha val="43137"/>
                    </a:srgbClr>
                  </a:outerShdw>
                </a:effectLst>
              </a:rPr>
              <a:t>1/5</a:t>
            </a:r>
            <a:r>
              <a:rPr lang="en-US" sz="2000" baseline="30000" dirty="0">
                <a:effectLst>
                  <a:outerShdw blurRad="38100" dist="38100" dir="2700000" algn="tl">
                    <a:srgbClr val="000000">
                      <a:alpha val="43137"/>
                    </a:srgbClr>
                  </a:outerShdw>
                </a:effectLst>
              </a:rPr>
              <a:t>th</a:t>
            </a:r>
            <a:r>
              <a:rPr lang="en-US" sz="2000" dirty="0">
                <a:effectLst>
                  <a:outerShdw blurRad="38100" dist="38100" dir="2700000" algn="tl">
                    <a:srgbClr val="000000">
                      <a:alpha val="43137"/>
                    </a:srgbClr>
                  </a:outerShdw>
                </a:effectLst>
              </a:rPr>
              <a:t> the number of clinical hour requirements (mean: 600 vs. 3000)</a:t>
            </a:r>
          </a:p>
        </p:txBody>
      </p:sp>
      <p:cxnSp>
        <p:nvCxnSpPr>
          <p:cNvPr id="12" name="Straight Connector 11"/>
          <p:cNvCxnSpPr/>
          <p:nvPr/>
        </p:nvCxnSpPr>
        <p:spPr>
          <a:xfrm>
            <a:off x="247155" y="1029960"/>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1327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0694379">
            <a:off x="547835" y="3319078"/>
            <a:ext cx="5985159" cy="1606102"/>
          </a:xfrm>
        </p:spPr>
        <p:txBody>
          <a:bodyPr anchor="ctr" anchorCtr="0">
            <a:normAutofit/>
          </a:bodyPr>
          <a:lstStyle/>
          <a:p>
            <a:pPr algn="ctr"/>
            <a:r>
              <a:rPr lang="en-US" dirty="0"/>
              <a:t>Financials</a:t>
            </a:r>
          </a:p>
        </p:txBody>
      </p:sp>
    </p:spTree>
    <p:extLst>
      <p:ext uri="{BB962C8B-B14F-4D97-AF65-F5344CB8AC3E}">
        <p14:creationId xmlns:p14="http://schemas.microsoft.com/office/powerpoint/2010/main" val="38404434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Financials</a:t>
            </a: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57698" y="1231207"/>
            <a:ext cx="8658710" cy="5262980"/>
          </a:xfrm>
          <a:prstGeom prst="rect">
            <a:avLst/>
          </a:prstGeom>
          <a:noFill/>
        </p:spPr>
        <p:txBody>
          <a:bodyPr wrap="square" rtlCol="0">
            <a:spAutoFit/>
          </a:bodyPr>
          <a:lstStyle/>
          <a:p>
            <a:r>
              <a:rPr lang="en-US" sz="2800" u="sng" dirty="0">
                <a:effectLst>
                  <a:outerShdw blurRad="50800" dist="38100" dir="2700000" algn="tl" rotWithShape="0">
                    <a:srgbClr val="000000">
                      <a:alpha val="43000"/>
                    </a:srgbClr>
                  </a:outerShdw>
                </a:effectLst>
              </a:rPr>
              <a:t>Anesthesia by the numbers:</a:t>
            </a:r>
          </a:p>
          <a:p>
            <a:pPr marL="457200" indent="-457200">
              <a:buFont typeface="Arial"/>
              <a:buChar char="•"/>
            </a:pPr>
            <a:endParaRPr lang="en-US" sz="2800" dirty="0">
              <a:effectLst>
                <a:outerShdw blurRad="50800" dist="38100" dir="2700000" algn="tl" rotWithShape="0">
                  <a:srgbClr val="000000">
                    <a:alpha val="43000"/>
                  </a:srgbClr>
                </a:outerShdw>
              </a:effectLst>
            </a:endParaRPr>
          </a:p>
          <a:p>
            <a:pPr marL="457200" indent="-457200">
              <a:buFont typeface="Arial"/>
              <a:buChar char="•"/>
            </a:pPr>
            <a:r>
              <a:rPr lang="en-US" sz="2800" dirty="0">
                <a:effectLst>
                  <a:outerShdw blurRad="50800" dist="38100" dir="2700000" algn="tl" rotWithShape="0">
                    <a:srgbClr val="000000">
                      <a:alpha val="43000"/>
                    </a:srgbClr>
                  </a:outerShdw>
                </a:effectLst>
              </a:rPr>
              <a:t>$38 Billion dollar a year industry</a:t>
            </a:r>
          </a:p>
          <a:p>
            <a:pPr marL="457200" indent="-457200">
              <a:buFont typeface="Arial"/>
              <a:buChar char="•"/>
            </a:pPr>
            <a:endParaRPr lang="en-US" sz="2800" dirty="0">
              <a:effectLst>
                <a:outerShdw blurRad="50800" dist="38100" dir="2700000" algn="tl" rotWithShape="0">
                  <a:srgbClr val="000000">
                    <a:alpha val="43000"/>
                  </a:srgbClr>
                </a:outerShdw>
              </a:effectLst>
            </a:endParaRPr>
          </a:p>
          <a:p>
            <a:pPr marL="457200" indent="-457200">
              <a:buFont typeface="Arial"/>
              <a:buChar char="•"/>
            </a:pPr>
            <a:r>
              <a:rPr lang="en-US" sz="2800" dirty="0">
                <a:effectLst>
                  <a:outerShdw blurRad="50800" dist="38100" dir="2700000" algn="tl" rotWithShape="0">
                    <a:srgbClr val="000000">
                      <a:alpha val="43000"/>
                    </a:srgbClr>
                  </a:outerShdw>
                </a:effectLst>
              </a:rPr>
              <a:t>22-27% of total anesthesia market is controlled by large PPAMCs</a:t>
            </a:r>
          </a:p>
          <a:p>
            <a:pPr marL="457200" indent="-457200">
              <a:buFont typeface="Arial"/>
              <a:buChar char="•"/>
            </a:pPr>
            <a:endParaRPr lang="en-US" sz="2800" dirty="0">
              <a:effectLst>
                <a:outerShdw blurRad="50800" dist="38100" dir="2700000" algn="tl" rotWithShape="0">
                  <a:srgbClr val="000000">
                    <a:alpha val="43000"/>
                  </a:srgbClr>
                </a:outerShdw>
              </a:effectLst>
            </a:endParaRPr>
          </a:p>
          <a:p>
            <a:pPr marL="457200" indent="-457200">
              <a:buFont typeface="Arial"/>
              <a:buChar char="•"/>
            </a:pPr>
            <a:r>
              <a:rPr lang="en-US" sz="2800" dirty="0">
                <a:effectLst>
                  <a:outerShdw blurRad="50800" dist="38100" dir="2700000" algn="tl" rotWithShape="0">
                    <a:srgbClr val="000000">
                      <a:alpha val="43000"/>
                    </a:srgbClr>
                  </a:outerShdw>
                </a:effectLst>
              </a:rPr>
              <a:t>65% of  all anesthesia practices are located in MSAs less then 250,000 people with hospitals typically less then 150 beds</a:t>
            </a:r>
          </a:p>
          <a:p>
            <a:pPr marL="457200" indent="-457200">
              <a:buFont typeface="Arial"/>
              <a:buChar char="•"/>
            </a:pPr>
            <a:endParaRPr lang="en-US" sz="2800" dirty="0">
              <a:effectLst>
                <a:outerShdw blurRad="50800" dist="38100" dir="2700000" algn="tl" rotWithShape="0">
                  <a:srgbClr val="000000">
                    <a:alpha val="43000"/>
                  </a:srgbClr>
                </a:outerShdw>
              </a:effectLst>
            </a:endParaRPr>
          </a:p>
          <a:p>
            <a:pPr marL="457200" indent="-457200">
              <a:buFont typeface="Arial"/>
              <a:buChar char="•"/>
            </a:pPr>
            <a:r>
              <a:rPr lang="en-US" sz="2800" dirty="0">
                <a:solidFill>
                  <a:srgbClr val="FF0000"/>
                </a:solidFill>
                <a:effectLst>
                  <a:outerShdw blurRad="50800" dist="38100" dir="2700000" algn="tl" rotWithShape="0">
                    <a:srgbClr val="000000">
                      <a:alpha val="43000"/>
                    </a:srgbClr>
                  </a:outerShdw>
                </a:effectLst>
              </a:rPr>
              <a:t>Hospital and ASC </a:t>
            </a:r>
            <a:r>
              <a:rPr lang="en-US" sz="2800" dirty="0">
                <a:effectLst>
                  <a:outerShdw blurRad="50800" dist="38100" dir="2700000" algn="tl" rotWithShape="0">
                    <a:srgbClr val="000000">
                      <a:alpha val="43000"/>
                    </a:srgbClr>
                  </a:outerShdw>
                </a:effectLst>
              </a:rPr>
              <a:t>subsidization is increasing</a:t>
            </a:r>
          </a:p>
        </p:txBody>
      </p:sp>
      <p:cxnSp>
        <p:nvCxnSpPr>
          <p:cNvPr id="12" name="Straight Connector 11"/>
          <p:cNvCxnSpPr/>
          <p:nvPr/>
        </p:nvCxnSpPr>
        <p:spPr>
          <a:xfrm>
            <a:off x="257698" y="998824"/>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000166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28648939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hart 4"/>
          <p:cNvGraphicFramePr>
            <a:graphicFrameLocks/>
          </p:cNvGraphicFramePr>
          <p:nvPr/>
        </p:nvGraphicFramePr>
        <p:xfrm>
          <a:off x="3571875" y="2476500"/>
          <a:ext cx="0" cy="0"/>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p:cNvSpPr txBox="1"/>
          <p:nvPr/>
        </p:nvSpPr>
        <p:spPr>
          <a:xfrm>
            <a:off x="999067" y="5362529"/>
            <a:ext cx="6353759" cy="1200329"/>
          </a:xfrm>
          <a:prstGeom prst="rect">
            <a:avLst/>
          </a:prstGeom>
          <a:solidFill>
            <a:schemeClr val="bg1"/>
          </a:solidFill>
          <a:ln w="38100" cmpd="sng">
            <a:solidFill>
              <a:schemeClr val="tx2">
                <a:lumMod val="60000"/>
                <a:lumOff val="40000"/>
              </a:schemeClr>
            </a:solidFill>
          </a:ln>
        </p:spPr>
        <p:txBody>
          <a:bodyPr wrap="square" rtlCol="0">
            <a:spAutoFit/>
          </a:bodyPr>
          <a:lstStyle/>
          <a:p>
            <a:pPr lvl="0" algn="ctr">
              <a:defRPr/>
            </a:pPr>
            <a:r>
              <a:rPr lang="en-US" b="1" dirty="0"/>
              <a:t>The payment for health benefits is always viewed as if it’s the employee’s own money.  This is regardless if contributions are made by the employer or the employee.</a:t>
            </a:r>
          </a:p>
        </p:txBody>
      </p:sp>
      <p:cxnSp>
        <p:nvCxnSpPr>
          <p:cNvPr id="25" name="Straight Arrow Connector 24"/>
          <p:cNvCxnSpPr/>
          <p:nvPr/>
        </p:nvCxnSpPr>
        <p:spPr>
          <a:xfrm rot="5400000">
            <a:off x="3905803" y="3798865"/>
            <a:ext cx="2229862" cy="897467"/>
          </a:xfrm>
          <a:prstGeom prst="straightConnector1">
            <a:avLst/>
          </a:prstGeom>
          <a:ln w="57150" cmpd="sng">
            <a:prstDash val="dash"/>
            <a:round/>
            <a:tailEnd type="stealth" w="lg" len="lg"/>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135467" y="1136246"/>
            <a:ext cx="5130800" cy="246221"/>
          </a:xfrm>
          <a:prstGeom prst="rect">
            <a:avLst/>
          </a:prstGeom>
          <a:noFill/>
          <a:ln w="38100" cmpd="sng">
            <a:noFill/>
          </a:ln>
        </p:spPr>
        <p:txBody>
          <a:bodyPr wrap="square" lIns="0" tIns="0" rIns="0" bIns="0" rtlCol="0">
            <a:spAutoFit/>
          </a:bodyPr>
          <a:lstStyle/>
          <a:p>
            <a:pPr lvl="0" algn="ctr">
              <a:defRPr/>
            </a:pPr>
            <a:r>
              <a:rPr lang="en-US" sz="1600" b="1" dirty="0"/>
              <a:t>Employee Total Compensation = Wages (or Salary)  </a:t>
            </a:r>
          </a:p>
        </p:txBody>
      </p:sp>
      <p:sp>
        <p:nvSpPr>
          <p:cNvPr id="36" name="Title 5"/>
          <p:cNvSpPr>
            <a:spLocks noGrp="1"/>
          </p:cNvSpPr>
          <p:nvPr>
            <p:ph type="title"/>
          </p:nvPr>
        </p:nvSpPr>
        <p:spPr>
          <a:xfrm>
            <a:off x="0" y="84889"/>
            <a:ext cx="9144000" cy="575285"/>
          </a:xfrm>
        </p:spPr>
        <p:txBody>
          <a:bodyPr>
            <a:normAutofit/>
          </a:bodyPr>
          <a:lstStyle/>
          <a:p>
            <a:pPr algn="ctr"/>
            <a:r>
              <a:rPr lang="en-US" sz="2800" dirty="0"/>
              <a:t>Employee Compensation</a:t>
            </a:r>
          </a:p>
        </p:txBody>
      </p:sp>
      <p:sp>
        <p:nvSpPr>
          <p:cNvPr id="9" name="TextBox 8"/>
          <p:cNvSpPr txBox="1"/>
          <p:nvPr/>
        </p:nvSpPr>
        <p:spPr>
          <a:xfrm>
            <a:off x="5638839" y="1108669"/>
            <a:ext cx="338629"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2067636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Financials</a:t>
            </a:r>
            <a:endParaRPr lang="en-US" sz="4400"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57698" y="998824"/>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47155" y="1191673"/>
            <a:ext cx="8658710" cy="5503648"/>
          </a:xfrm>
          <a:prstGeom prst="rect">
            <a:avLst/>
          </a:prstGeom>
          <a:noFill/>
        </p:spPr>
        <p:txBody>
          <a:bodyPr wrap="square" rtlCol="0">
            <a:normAutofit lnSpcReduction="10000"/>
          </a:bodyPr>
          <a:lstStyle/>
          <a:p>
            <a:r>
              <a:rPr lang="en-US" sz="2800" u="sng" dirty="0">
                <a:effectLst>
                  <a:outerShdw blurRad="38100" dist="38100" dir="2700000" algn="tl">
                    <a:srgbClr val="000000">
                      <a:alpha val="43137"/>
                    </a:srgbClr>
                  </a:outerShdw>
                </a:effectLst>
              </a:rPr>
              <a:t>Health Systems</a:t>
            </a:r>
          </a:p>
          <a:p>
            <a:endParaRPr lang="en-US" sz="2800" u="sng"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Put together with asset roll up (</a:t>
            </a:r>
            <a:r>
              <a:rPr lang="en-US" sz="2800" i="1" dirty="0">
                <a:effectLst>
                  <a:outerShdw blurRad="38100" dist="38100" dir="2700000" algn="tl">
                    <a:srgbClr val="000000">
                      <a:alpha val="43137"/>
                    </a:srgbClr>
                  </a:outerShdw>
                </a:effectLst>
              </a:rPr>
              <a:t>mergers/acquisitions)</a:t>
            </a:r>
            <a:endParaRPr lang="en-US" sz="2800" dirty="0">
              <a:effectLst>
                <a:outerShdw blurRad="38100" dist="38100" dir="2700000" algn="tl">
                  <a:srgbClr val="000000">
                    <a:alpha val="43137"/>
                  </a:srgbClr>
                </a:outerShdw>
              </a:effectLst>
            </a:endParaRPr>
          </a:p>
          <a:p>
            <a:endParaRPr lang="en-US" sz="2800"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Currently undergoing a transition phase from a “Holding company” to an “Operational company”</a:t>
            </a:r>
          </a:p>
          <a:p>
            <a:pPr marL="914400" lvl="1" indent="-457200">
              <a:buFont typeface="Arial"/>
              <a:buChar char="•"/>
            </a:pPr>
            <a:r>
              <a:rPr lang="en-US" sz="2600" dirty="0">
                <a:effectLst>
                  <a:outerShdw blurRad="38100" dist="38100" dir="2700000" algn="tl">
                    <a:srgbClr val="000000">
                      <a:alpha val="43137"/>
                    </a:srgbClr>
                  </a:outerShdw>
                </a:effectLst>
              </a:rPr>
              <a:t>Strategic shift to trimming assets that aren’t useful to a sustainable cost model</a:t>
            </a:r>
          </a:p>
          <a:p>
            <a:pPr lvl="1"/>
            <a:endParaRPr lang="en-US" sz="2600" dirty="0">
              <a:effectLst>
                <a:outerShdw blurRad="38100" dist="38100" dir="2700000" algn="tl">
                  <a:srgbClr val="000000">
                    <a:alpha val="43137"/>
                  </a:srgbClr>
                </a:outerShdw>
              </a:effectLst>
            </a:endParaRPr>
          </a:p>
          <a:p>
            <a:pPr marL="914400" lvl="1" indent="-457200">
              <a:buFont typeface="Arial"/>
              <a:buChar char="•"/>
            </a:pPr>
            <a:r>
              <a:rPr lang="en-US" sz="2600" dirty="0">
                <a:effectLst>
                  <a:outerShdw blurRad="38100" dist="38100" dir="2700000" algn="tl">
                    <a:srgbClr val="000000">
                      <a:alpha val="43137"/>
                    </a:srgbClr>
                  </a:outerShdw>
                </a:effectLst>
              </a:rPr>
              <a:t>Hospitals rationalize service lines based on need/cost structure, e.g. interventional cardiology at a regional site vs. all hospitals within system</a:t>
            </a:r>
          </a:p>
          <a:p>
            <a:endParaRPr lang="en-US" sz="2800" dirty="0">
              <a:effectLst>
                <a:outerShdw blurRad="38100" dist="38100" dir="2700000" algn="tl">
                  <a:srgbClr val="000000">
                    <a:alpha val="43137"/>
                  </a:srgbClr>
                </a:outerShdw>
              </a:effectLst>
            </a:endParaRPr>
          </a:p>
          <a:p>
            <a:endParaRPr lang="en-US" sz="2600" dirty="0">
              <a:effectLst>
                <a:outerShdw blurRad="38100" dist="38100" dir="2700000" algn="tl">
                  <a:srgbClr val="000000">
                    <a:alpha val="43137"/>
                  </a:srgbClr>
                </a:outerShdw>
              </a:effectLst>
            </a:endParaRPr>
          </a:p>
          <a:p>
            <a:endParaRPr 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637789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rmAutofit/>
          </a:bodyPr>
          <a:lstStyle/>
          <a:p>
            <a:pPr algn="ctr">
              <a:lnSpc>
                <a:spcPct val="100000"/>
              </a:lnSpc>
            </a:pPr>
            <a:r>
              <a:rPr lang="en-US" sz="3600" b="1" dirty="0">
                <a:effectLst>
                  <a:outerShdw blurRad="50800" dist="38100" dir="2700000" algn="tl" rotWithShape="0">
                    <a:srgbClr val="000000">
                      <a:alpha val="43000"/>
                    </a:srgbClr>
                  </a:outerShdw>
                </a:effectLst>
              </a:rPr>
              <a:t>Lecture Content</a:t>
            </a:r>
            <a:endParaRPr lang="en-US" sz="4400"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74156023"/>
              </p:ext>
            </p:extLst>
          </p:nvPr>
        </p:nvGraphicFramePr>
        <p:xfrm>
          <a:off x="1083732" y="1625600"/>
          <a:ext cx="6993467" cy="46312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305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Financials</a:t>
            </a:r>
            <a:endParaRPr lang="en-US" sz="4400"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57698" y="998824"/>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47155" y="1388645"/>
            <a:ext cx="8658710" cy="5154276"/>
          </a:xfrm>
          <a:prstGeom prst="rect">
            <a:avLst/>
          </a:prstGeom>
          <a:noFill/>
        </p:spPr>
        <p:txBody>
          <a:bodyPr wrap="square" rtlCol="0">
            <a:normAutofit fontScale="92500" lnSpcReduction="10000"/>
          </a:bodyPr>
          <a:lstStyle/>
          <a:p>
            <a:r>
              <a:rPr lang="en-US" sz="2800" u="sng" dirty="0">
                <a:effectLst>
                  <a:outerShdw blurRad="38100" dist="38100" dir="2700000" algn="tl">
                    <a:srgbClr val="000000">
                      <a:alpha val="43137"/>
                    </a:srgbClr>
                  </a:outerShdw>
                </a:effectLst>
              </a:rPr>
              <a:t>Health Systems</a:t>
            </a:r>
          </a:p>
          <a:p>
            <a:endParaRPr lang="en-US" sz="2800"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High rates of capital used on depreciated curve compression.</a:t>
            </a:r>
          </a:p>
          <a:p>
            <a:endParaRPr lang="en-US" sz="2800"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60-70% of operational cost structure is personnel (Facility) </a:t>
            </a:r>
          </a:p>
          <a:p>
            <a:pPr marL="914400" lvl="1" indent="-457200">
              <a:buFont typeface="Arial"/>
              <a:buChar char="•"/>
            </a:pPr>
            <a:r>
              <a:rPr lang="en-US" sz="2800" dirty="0">
                <a:effectLst>
                  <a:outerShdw blurRad="38100" dist="38100" dir="2700000" algn="tl">
                    <a:srgbClr val="000000">
                      <a:alpha val="43137"/>
                    </a:srgbClr>
                  </a:outerShdw>
                </a:effectLst>
              </a:rPr>
              <a:t>Significant double digit increase post Covid </a:t>
            </a:r>
            <a:r>
              <a:rPr lang="en-US" sz="2800" dirty="0">
                <a:solidFill>
                  <a:srgbClr val="FF0000"/>
                </a:solidFill>
                <a:effectLst>
                  <a:outerShdw blurRad="38100" dist="38100" dir="2700000" algn="tl">
                    <a:srgbClr val="000000">
                      <a:alpha val="43137"/>
                    </a:srgbClr>
                  </a:outerShdw>
                </a:effectLst>
              </a:rPr>
              <a:t>(10%+)</a:t>
            </a:r>
          </a:p>
          <a:p>
            <a:r>
              <a:rPr lang="en-US" sz="2800" dirty="0">
                <a:effectLst>
                  <a:outerShdw blurRad="38100" dist="38100" dir="2700000" algn="tl">
                    <a:srgbClr val="000000">
                      <a:alpha val="43137"/>
                    </a:srgbClr>
                  </a:outerShdw>
                </a:effectLst>
              </a:rPr>
              <a:t> </a:t>
            </a:r>
          </a:p>
          <a:p>
            <a:pPr marL="457200" indent="-457200">
              <a:buFont typeface="Arial"/>
              <a:buChar char="•"/>
            </a:pPr>
            <a:r>
              <a:rPr lang="en-US" sz="2800" dirty="0">
                <a:effectLst>
                  <a:outerShdw blurRad="38100" dist="38100" dir="2700000" algn="tl">
                    <a:srgbClr val="000000">
                      <a:alpha val="43137"/>
                    </a:srgbClr>
                  </a:outerShdw>
                </a:effectLst>
              </a:rPr>
              <a:t>60% of revenue is derived from outpatient services</a:t>
            </a:r>
          </a:p>
          <a:p>
            <a:pPr marL="457200" indent="-457200">
              <a:buFont typeface="Arial"/>
              <a:buChar char="•"/>
            </a:pPr>
            <a:endParaRPr lang="en-US" sz="2800"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An overall depreciation in capital (liquid and reserves) relative to operational costs</a:t>
            </a:r>
          </a:p>
        </p:txBody>
      </p:sp>
    </p:spTree>
    <p:extLst>
      <p:ext uri="{BB962C8B-B14F-4D97-AF65-F5344CB8AC3E}">
        <p14:creationId xmlns:p14="http://schemas.microsoft.com/office/powerpoint/2010/main" val="72786159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Growth</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318933" y="2705251"/>
            <a:ext cx="5435600" cy="2942205"/>
          </a:xfrm>
          <a:prstGeom prst="rect">
            <a:avLst/>
          </a:prstGeom>
        </p:spPr>
      </p:pic>
      <p:sp>
        <p:nvSpPr>
          <p:cNvPr id="7" name="Title 1"/>
          <p:cNvSpPr txBox="1">
            <a:spLocks/>
          </p:cNvSpPr>
          <p:nvPr/>
        </p:nvSpPr>
        <p:spPr>
          <a:xfrm>
            <a:off x="0" y="6219108"/>
            <a:ext cx="9144000" cy="440267"/>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1400" i="1" dirty="0">
                <a:effectLst>
                  <a:outerShdw blurRad="50800" dist="38100" dir="2700000" algn="tl" rotWithShape="0">
                    <a:srgbClr val="000000">
                      <a:alpha val="43000"/>
                    </a:srgbClr>
                  </a:outerShdw>
                </a:effectLst>
              </a:rPr>
              <a:t>* AANA Annual Report 2023</a:t>
            </a:r>
          </a:p>
        </p:txBody>
      </p:sp>
      <p:sp>
        <p:nvSpPr>
          <p:cNvPr id="8" name="TextBox 7"/>
          <p:cNvSpPr txBox="1"/>
          <p:nvPr/>
        </p:nvSpPr>
        <p:spPr>
          <a:xfrm>
            <a:off x="247156" y="3069102"/>
            <a:ext cx="3071778" cy="1754326"/>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21% of CRNAs plan to retire in the next 6 years</a:t>
            </a:r>
          </a:p>
          <a:p>
            <a:pPr marL="457200" indent="-457200">
              <a:buFont typeface="Arial"/>
              <a:buChar char="•"/>
            </a:pPr>
            <a:endParaRPr lang="en-US"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046794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155" y="1253067"/>
            <a:ext cx="8658710" cy="5301135"/>
          </a:xfrm>
          <a:prstGeom prst="rect">
            <a:avLst/>
          </a:prstGeom>
          <a:noFill/>
        </p:spPr>
        <p:txBody>
          <a:bodyPr wrap="square" rtlCol="0">
            <a:normAutofit fontScale="85000" lnSpcReduction="20000"/>
          </a:bodyPr>
          <a:lstStyle/>
          <a:p>
            <a:r>
              <a:rPr lang="en-US" sz="2800" u="sng" dirty="0">
                <a:effectLst>
                  <a:outerShdw blurRad="38100" dist="38100" dir="2700000" algn="tl">
                    <a:srgbClr val="000000">
                      <a:alpha val="43137"/>
                    </a:srgbClr>
                  </a:outerShdw>
                </a:effectLst>
              </a:rPr>
              <a:t>Health System Demands in the Future:</a:t>
            </a:r>
          </a:p>
          <a:p>
            <a:endParaRPr lang="en-US" sz="2800" u="sng"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Cardiology </a:t>
            </a:r>
          </a:p>
          <a:p>
            <a:pPr marL="914400" lvl="1" indent="-457200">
              <a:buFont typeface="Arial"/>
              <a:buChar char="•"/>
            </a:pPr>
            <a:r>
              <a:rPr lang="en-US" sz="2800" dirty="0">
                <a:effectLst>
                  <a:outerShdw blurRad="38100" dist="38100" dir="2700000" algn="tl">
                    <a:srgbClr val="000000">
                      <a:alpha val="43137"/>
                    </a:srgbClr>
                  </a:outerShdw>
                </a:effectLst>
              </a:rPr>
              <a:t>includes EP but not traditional cardiac surgery (OH)</a:t>
            </a:r>
          </a:p>
          <a:p>
            <a:pPr marL="914400" lvl="1" indent="-457200">
              <a:buFont typeface="Arial"/>
              <a:buChar char="•"/>
            </a:pPr>
            <a:r>
              <a:rPr lang="en-US" sz="2800" dirty="0">
                <a:effectLst>
                  <a:outerShdw blurRad="38100" dist="38100" dir="2700000" algn="tl">
                    <a:srgbClr val="000000">
                      <a:alpha val="43137"/>
                    </a:srgbClr>
                  </a:outerShdw>
                </a:effectLst>
              </a:rPr>
              <a:t>Structural heart programs</a:t>
            </a:r>
          </a:p>
          <a:p>
            <a:pPr lvl="1"/>
            <a:endParaRPr lang="en-US" sz="2800"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Orthopedics</a:t>
            </a:r>
          </a:p>
          <a:p>
            <a:pPr marL="914400" lvl="1" indent="-457200">
              <a:buFont typeface="Arial"/>
              <a:buChar char="•"/>
            </a:pPr>
            <a:r>
              <a:rPr lang="en-US" sz="2800" dirty="0">
                <a:effectLst>
                  <a:outerShdw blurRad="38100" dist="38100" dir="2700000" algn="tl">
                    <a:srgbClr val="000000">
                      <a:alpha val="43137"/>
                    </a:srgbClr>
                  </a:outerShdw>
                </a:effectLst>
              </a:rPr>
              <a:t>Total joint</a:t>
            </a:r>
          </a:p>
          <a:p>
            <a:pPr marL="914400" lvl="1" indent="-457200">
              <a:buFont typeface="Arial"/>
              <a:buChar char="•"/>
            </a:pPr>
            <a:r>
              <a:rPr lang="en-US" sz="2800" dirty="0">
                <a:effectLst>
                  <a:outerShdw blurRad="38100" dist="38100" dir="2700000" algn="tl">
                    <a:srgbClr val="000000">
                      <a:alpha val="43137"/>
                    </a:srgbClr>
                  </a:outerShdw>
                </a:effectLst>
              </a:rPr>
              <a:t>Spine</a:t>
            </a:r>
          </a:p>
          <a:p>
            <a:pPr marL="457200" indent="-457200">
              <a:buFont typeface="Arial"/>
              <a:buChar char="•"/>
            </a:pPr>
            <a:endParaRPr lang="en-US" sz="2800"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Endocrinology*</a:t>
            </a:r>
          </a:p>
          <a:p>
            <a:endParaRPr lang="en-US" sz="2800"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Cancer Care </a:t>
            </a:r>
          </a:p>
          <a:p>
            <a:pPr marL="457200" indent="-457200">
              <a:buFont typeface="Arial"/>
              <a:buChar char="•"/>
            </a:pPr>
            <a:endParaRPr lang="en-US" sz="2800"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rPr>
              <a:t>GI</a:t>
            </a:r>
          </a:p>
          <a:p>
            <a:endParaRPr lang="en-US" sz="2800" dirty="0">
              <a:effectLst>
                <a:outerShdw blurRad="38100" dist="38100" dir="2700000" algn="tl">
                  <a:srgbClr val="000000">
                    <a:alpha val="43137"/>
                  </a:srgbClr>
                </a:outerShdw>
              </a:effectLst>
            </a:endParaRPr>
          </a:p>
          <a:p>
            <a:pPr marL="457200" indent="-457200">
              <a:buFont typeface="Arial"/>
              <a:buChar char="•"/>
            </a:pPr>
            <a:endParaRPr lang="en-US" sz="2800" dirty="0">
              <a:effectLst>
                <a:outerShdw blurRad="38100" dist="38100" dir="2700000" algn="tl">
                  <a:srgbClr val="000000">
                    <a:alpha val="43137"/>
                  </a:srgbClr>
                </a:outerShdw>
              </a:effectLst>
            </a:endParaRPr>
          </a:p>
          <a:p>
            <a:pPr algn="ctr"/>
            <a:r>
              <a:rPr lang="en-US" i="1" dirty="0">
                <a:effectLst>
                  <a:outerShdw blurRad="38100" dist="38100" dir="2700000" algn="tl">
                    <a:srgbClr val="000000">
                      <a:alpha val="43137"/>
                    </a:srgbClr>
                  </a:outerShdw>
                </a:effectLst>
              </a:rPr>
              <a:t>*Non surgical*</a:t>
            </a:r>
          </a:p>
          <a:p>
            <a:pPr marL="457200" indent="-457200">
              <a:buFont typeface="Arial"/>
              <a:buChar char="•"/>
            </a:pPr>
            <a:endParaRPr lang="en-US" sz="2800" dirty="0">
              <a:effectLst>
                <a:outerShdw blurRad="38100" dist="38100" dir="2700000" algn="tl">
                  <a:srgbClr val="000000">
                    <a:alpha val="43137"/>
                  </a:srgbClr>
                </a:outerShdw>
              </a:effectLst>
            </a:endParaRPr>
          </a:p>
        </p:txBody>
      </p:sp>
      <p:cxnSp>
        <p:nvCxnSpPr>
          <p:cNvPr id="12" name="Straight Connector 11"/>
          <p:cNvCxnSpPr/>
          <p:nvPr/>
        </p:nvCxnSpPr>
        <p:spPr>
          <a:xfrm>
            <a:off x="247155" y="998824"/>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247155" y="123395"/>
            <a:ext cx="8658710" cy="875429"/>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4400" b="1" dirty="0">
                <a:effectLst>
                  <a:outerShdw blurRad="50800" dist="38100" dir="2700000" algn="tl" rotWithShape="0">
                    <a:srgbClr val="000000">
                      <a:alpha val="43000"/>
                    </a:srgbClr>
                  </a:outerShdw>
                </a:effectLst>
              </a:rPr>
              <a:t>Financials</a:t>
            </a:r>
            <a:endParaRPr lang="en-US" sz="44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9935899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7155" y="1253067"/>
            <a:ext cx="8658710" cy="5301135"/>
          </a:xfrm>
          <a:prstGeom prst="rect">
            <a:avLst/>
          </a:prstGeom>
          <a:noFill/>
        </p:spPr>
        <p:txBody>
          <a:bodyPr wrap="square" rtlCol="0">
            <a:normAutofit/>
          </a:bodyPr>
          <a:lstStyle/>
          <a:p>
            <a:r>
              <a:rPr lang="en-US" sz="2800" u="sng" dirty="0">
                <a:effectLst>
                  <a:outerShdw blurRad="38100" dist="38100" dir="2700000" algn="tl">
                    <a:srgbClr val="000000">
                      <a:alpha val="43137"/>
                    </a:srgbClr>
                  </a:outerShdw>
                </a:effectLst>
              </a:rPr>
              <a:t>Anesthesia</a:t>
            </a:r>
          </a:p>
          <a:p>
            <a:endParaRPr lang="en-US" sz="2800" u="sng" dirty="0">
              <a:effectLst>
                <a:outerShdw blurRad="38100" dist="38100" dir="2700000" algn="tl">
                  <a:srgbClr val="000000">
                    <a:alpha val="43137"/>
                  </a:srgbClr>
                </a:outerShdw>
              </a:effectLst>
            </a:endParaRPr>
          </a:p>
          <a:p>
            <a:pPr marL="285750" indent="-285750">
              <a:buFont typeface="Arial"/>
              <a:buChar char="•"/>
            </a:pPr>
            <a:r>
              <a:rPr lang="en-US" sz="2800" dirty="0">
                <a:effectLst>
                  <a:outerShdw blurRad="38100" dist="38100" dir="2700000" algn="tl">
                    <a:srgbClr val="000000">
                      <a:alpha val="43137"/>
                    </a:srgbClr>
                  </a:outerShdw>
                </a:effectLst>
              </a:rPr>
              <a:t>Increased demand for clinicians with reduced workforce</a:t>
            </a:r>
          </a:p>
          <a:p>
            <a:pPr marL="285750" indent="-285750">
              <a:buFont typeface="Arial"/>
              <a:buChar char="•"/>
            </a:pPr>
            <a:r>
              <a:rPr lang="en-US" sz="2800" dirty="0">
                <a:effectLst>
                  <a:outerShdw blurRad="38100" dist="38100" dir="2700000" algn="tl">
                    <a:srgbClr val="000000">
                      <a:alpha val="43137"/>
                    </a:srgbClr>
                  </a:outerShdw>
                </a:effectLst>
              </a:rPr>
              <a:t>Increased compensation indicative of increased demand vs. decreasing supply</a:t>
            </a:r>
          </a:p>
          <a:p>
            <a:pPr marL="285750" indent="-285750">
              <a:buFont typeface="Arial"/>
              <a:buChar char="•"/>
            </a:pPr>
            <a:r>
              <a:rPr lang="en-US" sz="2800" dirty="0">
                <a:effectLst>
                  <a:outerShdw blurRad="38100" dist="38100" dir="2700000" algn="tl">
                    <a:srgbClr val="000000">
                      <a:alpha val="43137"/>
                    </a:srgbClr>
                  </a:outerShdw>
                </a:effectLst>
              </a:rPr>
              <a:t>Heavy reliance on “locum staffing” to fill in staffing shortages</a:t>
            </a:r>
          </a:p>
          <a:p>
            <a:pPr marL="285750" indent="-285750">
              <a:buFont typeface="Arial"/>
              <a:buChar char="•"/>
            </a:pPr>
            <a:r>
              <a:rPr lang="en-US" sz="2800" i="1" dirty="0">
                <a:solidFill>
                  <a:schemeClr val="tx2">
                    <a:lumMod val="75000"/>
                  </a:schemeClr>
                </a:solidFill>
                <a:effectLst>
                  <a:outerShdw blurRad="38100" dist="38100" dir="2700000" algn="tl">
                    <a:srgbClr val="000000">
                      <a:alpha val="43137"/>
                    </a:srgbClr>
                  </a:outerShdw>
                </a:effectLst>
              </a:rPr>
              <a:t>Increased work week hours to offset FTE shortages</a:t>
            </a:r>
            <a:endParaRPr lang="en-US" i="1" dirty="0">
              <a:solidFill>
                <a:schemeClr val="tx2">
                  <a:lumMod val="75000"/>
                </a:schemeClr>
              </a:solidFill>
              <a:effectLst>
                <a:outerShdw blurRad="38100" dist="38100" dir="2700000" algn="tl">
                  <a:srgbClr val="000000">
                    <a:alpha val="43137"/>
                  </a:srgbClr>
                </a:outerShdw>
              </a:effectLst>
            </a:endParaRPr>
          </a:p>
          <a:p>
            <a:pPr marL="457200" indent="-457200">
              <a:buFont typeface="Arial"/>
              <a:buChar char="•"/>
            </a:pPr>
            <a:endParaRPr lang="en-US" sz="2800" dirty="0">
              <a:effectLst>
                <a:outerShdw blurRad="38100" dist="38100" dir="2700000" algn="tl">
                  <a:srgbClr val="000000">
                    <a:alpha val="43137"/>
                  </a:srgbClr>
                </a:outerShdw>
              </a:effectLst>
            </a:endParaRPr>
          </a:p>
        </p:txBody>
      </p:sp>
      <p:cxnSp>
        <p:nvCxnSpPr>
          <p:cNvPr id="12" name="Straight Connector 11"/>
          <p:cNvCxnSpPr/>
          <p:nvPr/>
        </p:nvCxnSpPr>
        <p:spPr>
          <a:xfrm>
            <a:off x="247155" y="998824"/>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247155" y="123395"/>
            <a:ext cx="8658710" cy="875429"/>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4400" b="1" dirty="0">
                <a:effectLst>
                  <a:outerShdw blurRad="50800" dist="38100" dir="2700000" algn="tl" rotWithShape="0">
                    <a:srgbClr val="000000">
                      <a:alpha val="43000"/>
                    </a:srgbClr>
                  </a:outerShdw>
                </a:effectLst>
              </a:rPr>
              <a:t>Financials</a:t>
            </a:r>
            <a:endParaRPr lang="en-US" sz="44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323191793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0730184">
            <a:off x="547835" y="3319078"/>
            <a:ext cx="5985159" cy="1606102"/>
          </a:xfrm>
        </p:spPr>
        <p:txBody>
          <a:bodyPr anchor="ctr" anchorCtr="0">
            <a:normAutofit/>
          </a:bodyPr>
          <a:lstStyle/>
          <a:p>
            <a:pPr algn="ctr"/>
            <a:r>
              <a:rPr lang="en-US" dirty="0"/>
              <a:t>Econometrics</a:t>
            </a:r>
          </a:p>
        </p:txBody>
      </p:sp>
    </p:spTree>
    <p:extLst>
      <p:ext uri="{BB962C8B-B14F-4D97-AF65-F5344CB8AC3E}">
        <p14:creationId xmlns:p14="http://schemas.microsoft.com/office/powerpoint/2010/main" val="373488470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Econometrics</a:t>
            </a: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57698" y="1102578"/>
            <a:ext cx="8658710" cy="6370975"/>
          </a:xfrm>
          <a:prstGeom prst="rect">
            <a:avLst/>
          </a:prstGeom>
          <a:noFill/>
        </p:spPr>
        <p:txBody>
          <a:bodyPr wrap="square" rtlCol="0">
            <a:spAutoFit/>
          </a:bodyPr>
          <a:lstStyle/>
          <a:p>
            <a:r>
              <a:rPr lang="en-US" sz="2800" u="sng" dirty="0">
                <a:effectLst>
                  <a:outerShdw blurRad="50800" dist="38100" dir="2700000" algn="tl" rotWithShape="0">
                    <a:srgbClr val="000000">
                      <a:alpha val="43000"/>
                    </a:srgbClr>
                  </a:outerShdw>
                </a:effectLst>
              </a:rPr>
              <a:t>Future Changes:</a:t>
            </a:r>
          </a:p>
          <a:p>
            <a:endParaRPr lang="en-US" sz="2000" dirty="0">
              <a:effectLst>
                <a:outerShdw blurRad="50800" dist="38100" dir="2700000" algn="tl" rotWithShape="0">
                  <a:srgbClr val="000000">
                    <a:alpha val="43000"/>
                  </a:srgbClr>
                </a:outerShdw>
              </a:effectLst>
            </a:endParaRPr>
          </a:p>
          <a:p>
            <a:endParaRPr lang="en-US" sz="2000" dirty="0">
              <a:effectLst>
                <a:outerShdw blurRad="50800" dist="38100" dir="2700000" algn="tl" rotWithShape="0">
                  <a:srgbClr val="000000">
                    <a:alpha val="43000"/>
                  </a:srgbClr>
                </a:outerShdw>
              </a:effectLst>
            </a:endParaRPr>
          </a:p>
          <a:p>
            <a:pPr marL="457200" indent="-457200">
              <a:buFont typeface="Arial"/>
              <a:buChar char="•"/>
            </a:pPr>
            <a:r>
              <a:rPr lang="en-US" sz="2000" dirty="0">
                <a:effectLst>
                  <a:outerShdw blurRad="50800" dist="38100" dir="2700000" algn="tl" rotWithShape="0">
                    <a:srgbClr val="000000">
                      <a:alpha val="43000"/>
                    </a:srgbClr>
                  </a:outerShdw>
                </a:effectLst>
              </a:rPr>
              <a:t>Unlikely to un-fund a cheaper alternative to inpatient surgery</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457200" indent="-457200">
              <a:buFont typeface="Arial"/>
              <a:buChar char="•"/>
            </a:pPr>
            <a:r>
              <a:rPr lang="en-US" sz="2000" dirty="0">
                <a:effectLst>
                  <a:outerShdw blurRad="50800" dist="38100" dir="2700000" algn="tl" rotWithShape="0">
                    <a:srgbClr val="000000">
                      <a:alpha val="43000"/>
                    </a:srgbClr>
                  </a:outerShdw>
                </a:effectLst>
              </a:rPr>
              <a:t>Advances in technology, safety, and training allow over 60% of surgery to be done as an outpatient</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457200" indent="-457200">
              <a:buFont typeface="Arial"/>
              <a:buChar char="•"/>
            </a:pPr>
            <a:r>
              <a:rPr lang="en-US" sz="2000" dirty="0">
                <a:effectLst>
                  <a:outerShdw blurRad="50800" dist="38100" dir="2700000" algn="tl" rotWithShape="0">
                    <a:srgbClr val="000000">
                      <a:alpha val="43000"/>
                    </a:srgbClr>
                  </a:outerShdw>
                </a:effectLst>
              </a:rPr>
              <a:t>Consumer Price Index – Urban (CPI-U) inflation update is historically lower than the hospital market basket for payment updating </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457200" indent="-457200">
              <a:buFont typeface="Arial"/>
              <a:buChar char="•"/>
            </a:pPr>
            <a:r>
              <a:rPr lang="en-US" sz="2000" dirty="0">
                <a:effectLst>
                  <a:outerShdw blurRad="50800" dist="38100" dir="2700000" algn="tl" rotWithShape="0">
                    <a:srgbClr val="000000">
                      <a:alpha val="43000"/>
                    </a:srgbClr>
                  </a:outerShdw>
                </a:effectLst>
              </a:rPr>
              <a:t>Post-</a:t>
            </a:r>
            <a:r>
              <a:rPr lang="en-US" sz="2000" dirty="0" err="1">
                <a:effectLst>
                  <a:outerShdw blurRad="50800" dist="38100" dir="2700000" algn="tl" rotWithShape="0">
                    <a:srgbClr val="000000">
                      <a:alpha val="43000"/>
                    </a:srgbClr>
                  </a:outerShdw>
                </a:effectLst>
              </a:rPr>
              <a:t>Covid</a:t>
            </a:r>
            <a:r>
              <a:rPr lang="en-US" sz="2000" dirty="0">
                <a:effectLst>
                  <a:outerShdw blurRad="50800" dist="38100" dir="2700000" algn="tl" rotWithShape="0">
                    <a:srgbClr val="000000">
                      <a:alpha val="43000"/>
                    </a:srgbClr>
                  </a:outerShdw>
                </a:effectLst>
              </a:rPr>
              <a:t> aggressive attempts at price controls (wage and compensation)</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457200" indent="-457200">
              <a:buFont typeface="Arial"/>
              <a:buChar char="•"/>
            </a:pPr>
            <a:r>
              <a:rPr lang="en-US" sz="2000" dirty="0">
                <a:effectLst>
                  <a:outerShdw blurRad="50800" dist="38100" dir="2700000" algn="tl" rotWithShape="0">
                    <a:srgbClr val="000000">
                      <a:alpha val="43000"/>
                    </a:srgbClr>
                  </a:outerShdw>
                </a:effectLst>
              </a:rPr>
              <a:t>Supply and Demand challenges relative to workforce and FTE demands</a:t>
            </a:r>
          </a:p>
          <a:p>
            <a:pPr lvl="1"/>
            <a:endParaRPr lang="en-US" sz="2000" dirty="0">
              <a:effectLst>
                <a:outerShdw blurRad="50800" dist="38100" dir="2700000" algn="tl" rotWithShape="0">
                  <a:srgbClr val="000000">
                    <a:alpha val="43000"/>
                  </a:srgbClr>
                </a:outerShdw>
              </a:effectLst>
            </a:endParaRPr>
          </a:p>
          <a:p>
            <a:pPr marL="914400" lvl="1" indent="-457200">
              <a:buFont typeface="Arial"/>
              <a:buChar char="•"/>
            </a:pPr>
            <a:endParaRPr lang="en-US" sz="2000" dirty="0">
              <a:effectLst>
                <a:outerShdw blurRad="50800" dist="38100" dir="2700000" algn="tl" rotWithShape="0">
                  <a:srgbClr val="000000">
                    <a:alpha val="43000"/>
                  </a:srgbClr>
                </a:outerShdw>
              </a:effectLst>
            </a:endParaRPr>
          </a:p>
          <a:p>
            <a:r>
              <a:rPr lang="en-US" sz="2000" dirty="0">
                <a:effectLst>
                  <a:outerShdw blurRad="50800" dist="38100" dir="2700000" algn="tl" rotWithShape="0">
                    <a:srgbClr val="000000">
                      <a:alpha val="43000"/>
                    </a:srgbClr>
                  </a:outerShdw>
                </a:effectLst>
              </a:rPr>
              <a:t>	</a:t>
            </a:r>
            <a:endParaRPr lang="en-US" sz="2000" b="1"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57698" y="998824"/>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6461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Econometrics</a:t>
            </a:r>
            <a:endParaRPr lang="en-US" sz="4400" dirty="0">
              <a:effectLst>
                <a:outerShdw blurRad="50800" dist="38100" dir="2700000" algn="tl" rotWithShape="0">
                  <a:srgbClr val="000000">
                    <a:alpha val="43000"/>
                  </a:srgbClr>
                </a:outerShdw>
              </a:effectLst>
            </a:endParaRPr>
          </a:p>
        </p:txBody>
      </p:sp>
      <p:sp>
        <p:nvSpPr>
          <p:cNvPr id="4" name="TextBox 3"/>
          <p:cNvSpPr txBox="1"/>
          <p:nvPr/>
        </p:nvSpPr>
        <p:spPr>
          <a:xfrm>
            <a:off x="257698" y="1102578"/>
            <a:ext cx="8658710" cy="6494085"/>
          </a:xfrm>
          <a:prstGeom prst="rect">
            <a:avLst/>
          </a:prstGeom>
          <a:noFill/>
        </p:spPr>
        <p:txBody>
          <a:bodyPr wrap="square" rtlCol="0">
            <a:spAutoFit/>
          </a:bodyPr>
          <a:lstStyle/>
          <a:p>
            <a:r>
              <a:rPr lang="en-US" sz="2800" u="sng" dirty="0">
                <a:effectLst>
                  <a:outerShdw blurRad="50800" dist="38100" dir="2700000" algn="tl" rotWithShape="0">
                    <a:srgbClr val="000000">
                      <a:alpha val="43000"/>
                    </a:srgbClr>
                  </a:outerShdw>
                </a:effectLst>
              </a:rPr>
              <a:t>Future Changes:</a:t>
            </a:r>
          </a:p>
          <a:p>
            <a:endParaRPr lang="en-US" sz="2800" u="sng" dirty="0">
              <a:effectLst>
                <a:outerShdw blurRad="50800" dist="38100" dir="2700000" algn="tl" rotWithShape="0">
                  <a:srgbClr val="000000">
                    <a:alpha val="43000"/>
                  </a:srgbClr>
                </a:outerShdw>
              </a:effectLst>
            </a:endParaRPr>
          </a:p>
          <a:p>
            <a:pPr marL="457200" indent="-457200">
              <a:buFont typeface="Arial"/>
              <a:buChar char="•"/>
            </a:pPr>
            <a:r>
              <a:rPr lang="en-US" sz="2000" dirty="0">
                <a:effectLst>
                  <a:outerShdw blurRad="50800" dist="38100" dir="2700000" algn="tl" rotWithShape="0">
                    <a:srgbClr val="000000">
                      <a:alpha val="43000"/>
                    </a:srgbClr>
                  </a:outerShdw>
                </a:effectLst>
              </a:rPr>
              <a:t>Big Unknowns</a:t>
            </a:r>
          </a:p>
          <a:p>
            <a:endParaRPr lang="en-US" sz="2000" dirty="0">
              <a:effectLst>
                <a:outerShdw blurRad="50800" dist="38100" dir="2700000" algn="tl" rotWithShape="0">
                  <a:srgbClr val="000000">
                    <a:alpha val="43000"/>
                  </a:srgbClr>
                </a:outerShdw>
              </a:effectLst>
            </a:endParaRPr>
          </a:p>
          <a:p>
            <a:pPr marL="914400" lvl="1" indent="-457200">
              <a:buFont typeface="Arial"/>
              <a:buChar char="•"/>
            </a:pPr>
            <a:r>
              <a:rPr lang="en-US" sz="2000" dirty="0">
                <a:effectLst>
                  <a:outerShdw blurRad="50800" dist="38100" dir="2700000" algn="tl" rotWithShape="0">
                    <a:srgbClr val="000000">
                      <a:alpha val="43000"/>
                    </a:srgbClr>
                  </a:outerShdw>
                </a:effectLst>
              </a:rPr>
              <a:t>Intersection of workforce constraints with increased service demand</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914400" lvl="1" indent="-457200">
              <a:buFont typeface="Arial"/>
              <a:buChar char="•"/>
            </a:pPr>
            <a:r>
              <a:rPr lang="en-US" sz="2000" dirty="0">
                <a:effectLst>
                  <a:outerShdw blurRad="50800" dist="38100" dir="2700000" algn="tl" rotWithShape="0">
                    <a:srgbClr val="000000">
                      <a:alpha val="43000"/>
                    </a:srgbClr>
                  </a:outerShdw>
                </a:effectLst>
              </a:rPr>
              <a:t>Efficiency in service utilization </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914400" lvl="1" indent="-457200">
              <a:buFont typeface="Arial"/>
              <a:buChar char="•"/>
            </a:pPr>
            <a:r>
              <a:rPr lang="en-US" sz="2000" dirty="0">
                <a:effectLst>
                  <a:outerShdw blurRad="50800" dist="38100" dir="2700000" algn="tl" rotWithShape="0">
                    <a:srgbClr val="000000">
                      <a:alpha val="43000"/>
                    </a:srgbClr>
                  </a:outerShdw>
                </a:effectLst>
              </a:rPr>
              <a:t>Expansion of AAs?</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914400" lvl="1" indent="-457200">
              <a:buFont typeface="Arial"/>
              <a:buChar char="•"/>
            </a:pPr>
            <a:r>
              <a:rPr lang="en-US" sz="2000" dirty="0">
                <a:effectLst>
                  <a:outerShdw blurRad="50800" dist="38100" dir="2700000" algn="tl" rotWithShape="0">
                    <a:srgbClr val="000000">
                      <a:alpha val="43000"/>
                    </a:srgbClr>
                  </a:outerShdw>
                </a:effectLst>
              </a:rPr>
              <a:t>Recruitment vs. Retirement paradigm</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914400" lvl="1" indent="-457200">
              <a:buFont typeface="Arial"/>
              <a:buChar char="•"/>
            </a:pPr>
            <a:r>
              <a:rPr lang="en-US" sz="2000" dirty="0">
                <a:effectLst>
                  <a:outerShdw blurRad="50800" dist="38100" dir="2700000" algn="tl" rotWithShape="0">
                    <a:srgbClr val="000000">
                      <a:alpha val="43000"/>
                    </a:srgbClr>
                  </a:outerShdw>
                </a:effectLst>
              </a:rPr>
              <a:t>More reliance on federally funded programs</a:t>
            </a: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914400" lvl="1" indent="-457200">
              <a:buFont typeface="Arial"/>
              <a:buChar char="•"/>
            </a:pPr>
            <a:endParaRPr lang="en-US" sz="2000" dirty="0">
              <a:effectLst>
                <a:outerShdw blurRad="50800" dist="38100" dir="2700000" algn="tl" rotWithShape="0">
                  <a:srgbClr val="000000">
                    <a:alpha val="43000"/>
                  </a:srgbClr>
                </a:outerShdw>
              </a:effectLst>
            </a:endParaRPr>
          </a:p>
          <a:p>
            <a:pPr marL="914400" lvl="1" indent="-457200">
              <a:buFont typeface="Arial"/>
              <a:buChar char="•"/>
            </a:pPr>
            <a:endParaRPr lang="en-US" sz="2000" dirty="0">
              <a:effectLst>
                <a:outerShdw blurRad="50800" dist="38100" dir="2700000" algn="tl" rotWithShape="0">
                  <a:srgbClr val="000000">
                    <a:alpha val="43000"/>
                  </a:srgbClr>
                </a:outerShdw>
              </a:effectLst>
            </a:endParaRPr>
          </a:p>
          <a:p>
            <a:r>
              <a:rPr lang="en-US" sz="2000" dirty="0">
                <a:effectLst>
                  <a:outerShdw blurRad="50800" dist="38100" dir="2700000" algn="tl" rotWithShape="0">
                    <a:srgbClr val="000000">
                      <a:alpha val="43000"/>
                    </a:srgbClr>
                  </a:outerShdw>
                </a:effectLst>
              </a:rPr>
              <a:t>	</a:t>
            </a:r>
            <a:endParaRPr lang="en-US" sz="2000" b="1"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57698" y="998824"/>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9975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61890242"/>
              </p:ext>
            </p:extLst>
          </p:nvPr>
        </p:nvGraphicFramePr>
        <p:xfrm>
          <a:off x="0" y="123395"/>
          <a:ext cx="6332667" cy="6734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This is u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13200" y="423386"/>
            <a:ext cx="4954403" cy="3570909"/>
          </a:xfrm>
          <a:prstGeom prst="rect">
            <a:avLst/>
          </a:prstGeom>
        </p:spPr>
      </p:pic>
      <p:sp>
        <p:nvSpPr>
          <p:cNvPr id="6" name="Explosion 1 5"/>
          <p:cNvSpPr/>
          <p:nvPr/>
        </p:nvSpPr>
        <p:spPr>
          <a:xfrm>
            <a:off x="1998133" y="4521200"/>
            <a:ext cx="2269067" cy="1879600"/>
          </a:xfrm>
          <a:prstGeom prst="irregularSeal1">
            <a:avLst/>
          </a:prstGeom>
          <a:noFill/>
          <a:ln w="57150" cmpd="sng">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Bent Arrow 7"/>
          <p:cNvSpPr/>
          <p:nvPr/>
        </p:nvSpPr>
        <p:spPr>
          <a:xfrm rot="10800000">
            <a:off x="4741333" y="4250267"/>
            <a:ext cx="1947334" cy="1715346"/>
          </a:xfrm>
          <a:prstGeom prst="bentArrow">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p:cNvSpPr txBox="1"/>
          <p:nvPr/>
        </p:nvSpPr>
        <p:spPr>
          <a:xfrm>
            <a:off x="6830342" y="4789094"/>
            <a:ext cx="1964097" cy="646331"/>
          </a:xfrm>
          <a:prstGeom prst="rect">
            <a:avLst/>
          </a:prstGeom>
          <a:noFill/>
        </p:spPr>
        <p:txBody>
          <a:bodyPr wrap="square" rtlCol="0">
            <a:spAutoFit/>
          </a:bodyPr>
          <a:lstStyle/>
          <a:p>
            <a:pPr algn="ctr"/>
            <a:r>
              <a:rPr lang="en-US" i="1" dirty="0"/>
              <a:t>One small cog in a big machine</a:t>
            </a:r>
          </a:p>
        </p:txBody>
      </p:sp>
      <p:sp>
        <p:nvSpPr>
          <p:cNvPr id="7" name="TextBox 6"/>
          <p:cNvSpPr txBox="1"/>
          <p:nvPr/>
        </p:nvSpPr>
        <p:spPr>
          <a:xfrm>
            <a:off x="5849082" y="5815466"/>
            <a:ext cx="3294918" cy="830997"/>
          </a:xfrm>
          <a:prstGeom prst="rect">
            <a:avLst/>
          </a:prstGeom>
          <a:noFill/>
        </p:spPr>
        <p:txBody>
          <a:bodyPr wrap="square" rtlCol="0">
            <a:spAutoFit/>
          </a:bodyPr>
          <a:lstStyle/>
          <a:p>
            <a:pPr algn="ctr"/>
            <a:r>
              <a:rPr lang="en-US" sz="1600" i="1" dirty="0"/>
              <a:t>WE DON’T HAVE  TO LIKE IT BUT.. WE DO HAVE TO DO IT! – Basic Training DI, Ft. Knox, KY,  June 2001</a:t>
            </a:r>
          </a:p>
        </p:txBody>
      </p:sp>
    </p:spTree>
    <p:extLst>
      <p:ext uri="{BB962C8B-B14F-4D97-AF65-F5344CB8AC3E}">
        <p14:creationId xmlns:p14="http://schemas.microsoft.com/office/powerpoint/2010/main" val="1598946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2" presetClass="entr" presetSubtype="4" fill="hold" grpId="1"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2500"/>
                            </p:stCondLst>
                            <p:childTnLst>
                              <p:par>
                                <p:cTn id="13" presetID="27" presetClass="emph" presetSubtype="0" fill="remove" grpId="0" nodeType="afterEffect">
                                  <p:stCondLst>
                                    <p:cond delay="0"/>
                                  </p:stCondLst>
                                  <p:childTnLst>
                                    <p:animClr clrSpc="rgb" dir="cw">
                                      <p:cBhvr override="childStyle">
                                        <p:cTn id="14" dur="250" autoRev="1" fill="remove"/>
                                        <p:tgtEl>
                                          <p:spTgt spid="6"/>
                                        </p:tgtEl>
                                        <p:attrNameLst>
                                          <p:attrName>style.color</p:attrName>
                                        </p:attrNameLst>
                                      </p:cBhvr>
                                      <p:to>
                                        <a:schemeClr val="bg1"/>
                                      </p:to>
                                    </p:animClr>
                                    <p:animClr clrSpc="rgb" dir="cw">
                                      <p:cBhvr>
                                        <p:cTn id="15" dur="250" autoRev="1" fill="remove"/>
                                        <p:tgtEl>
                                          <p:spTgt spid="6"/>
                                        </p:tgtEl>
                                        <p:attrNameLst>
                                          <p:attrName>fillcolor</p:attrName>
                                        </p:attrNameLst>
                                      </p:cBhvr>
                                      <p:to>
                                        <a:schemeClr val="bg1"/>
                                      </p:to>
                                    </p:animClr>
                                    <p:set>
                                      <p:cBhvr>
                                        <p:cTn id="16" dur="250" autoRev="1" fill="remove"/>
                                        <p:tgtEl>
                                          <p:spTgt spid="6"/>
                                        </p:tgtEl>
                                        <p:attrNameLst>
                                          <p:attrName>fill.type</p:attrName>
                                        </p:attrNameLst>
                                      </p:cBhvr>
                                      <p:to>
                                        <p:strVal val="solid"/>
                                      </p:to>
                                    </p:set>
                                    <p:set>
                                      <p:cBhvr>
                                        <p:cTn id="17" dur="250" autoRev="1" fill="remove"/>
                                        <p:tgtEl>
                                          <p:spTgt spid="6"/>
                                        </p:tgtEl>
                                        <p:attrNameLst>
                                          <p:attrName>fill.on</p:attrName>
                                        </p:attrNameLst>
                                      </p:cBhvr>
                                      <p:to>
                                        <p:strVal val="true"/>
                                      </p:to>
                                    </p:se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1"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42" presetClass="entr"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 presetClass="entr" presetSubtype="4" fill="hold" grpId="0" nodeType="afterEffect">
                                  <p:stCondLst>
                                    <p:cond delay="10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par>
                          <p:cTn id="37" fill="hold">
                            <p:stCondLst>
                              <p:cond delay="6500"/>
                            </p:stCondLst>
                            <p:childTnLst>
                              <p:par>
                                <p:cTn id="38" presetID="2" presetClass="entr" presetSubtype="4" fill="hold" grpId="0" nodeType="afterEffect">
                                  <p:stCondLst>
                                    <p:cond delay="100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animBg="1"/>
      <p:bldP spid="6" grpId="1" animBg="1"/>
      <p:bldP spid="8" grpId="0" animBg="1"/>
      <p:bldP spid="8" grpId="1" animBg="1"/>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0685640">
            <a:off x="547835" y="3319078"/>
            <a:ext cx="5985159" cy="1606102"/>
          </a:xfrm>
        </p:spPr>
        <p:txBody>
          <a:bodyPr anchor="ctr" anchorCtr="0">
            <a:normAutofit/>
          </a:bodyPr>
          <a:lstStyle/>
          <a:p>
            <a:pPr algn="ctr"/>
            <a:r>
              <a:rPr lang="en-US" dirty="0"/>
              <a:t>Trends</a:t>
            </a:r>
          </a:p>
        </p:txBody>
      </p:sp>
    </p:spTree>
    <p:extLst>
      <p:ext uri="{BB962C8B-B14F-4D97-AF65-F5344CB8AC3E}">
        <p14:creationId xmlns:p14="http://schemas.microsoft.com/office/powerpoint/2010/main" val="99958916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br>
            <a:endParaRPr lang="en-US" sz="4400" dirty="0"/>
          </a:p>
        </p:txBody>
      </p:sp>
      <p:sp>
        <p:nvSpPr>
          <p:cNvPr id="4" name="TextBox 3"/>
          <p:cNvSpPr txBox="1"/>
          <p:nvPr/>
        </p:nvSpPr>
        <p:spPr>
          <a:xfrm>
            <a:off x="247155" y="1394275"/>
            <a:ext cx="8658710" cy="4216539"/>
          </a:xfrm>
          <a:prstGeom prst="rect">
            <a:avLst/>
          </a:prstGeom>
          <a:noFill/>
        </p:spPr>
        <p:txBody>
          <a:bodyPr wrap="square" rtlCol="0">
            <a:spAutoFit/>
          </a:bodyPr>
          <a:lstStyle/>
          <a:p>
            <a:r>
              <a:rPr lang="en-US" sz="2800" u="sng" dirty="0">
                <a:effectLst>
                  <a:outerShdw blurRad="38100" dist="38100" dir="2700000" algn="tl" rotWithShape="0">
                    <a:srgbClr val="000000">
                      <a:alpha val="43000"/>
                    </a:srgbClr>
                  </a:outerShdw>
                </a:effectLst>
              </a:rPr>
              <a:t>Payors</a:t>
            </a:r>
            <a:r>
              <a:rPr lang="en-US" sz="2800" dirty="0">
                <a:effectLst>
                  <a:outerShdw blurRad="38100" dist="38100" dir="2700000" algn="tl" rotWithShape="0">
                    <a:srgbClr val="000000">
                      <a:alpha val="43000"/>
                    </a:srgbClr>
                  </a:outerShdw>
                </a:effectLst>
              </a:rPr>
              <a:t> </a:t>
            </a:r>
          </a:p>
          <a:p>
            <a:pPr marL="457200" indent="-457200">
              <a:lnSpc>
                <a:spcPct val="200000"/>
              </a:lnSpc>
              <a:buFont typeface="Arial"/>
              <a:buChar char="•"/>
            </a:pPr>
            <a:r>
              <a:rPr lang="en-US" sz="2400" dirty="0">
                <a:effectLst>
                  <a:outerShdw blurRad="38100" dist="38100" dir="2700000" algn="tl" rotWithShape="0">
                    <a:srgbClr val="000000">
                      <a:alpha val="43000"/>
                    </a:srgbClr>
                  </a:outerShdw>
                </a:effectLst>
              </a:rPr>
              <a:t> increased shift in government </a:t>
            </a:r>
            <a:r>
              <a:rPr lang="en-US" sz="2400" dirty="0" err="1">
                <a:effectLst>
                  <a:outerShdw blurRad="38100" dist="38100" dir="2700000" algn="tl" rotWithShape="0">
                    <a:srgbClr val="000000">
                      <a:alpha val="43000"/>
                    </a:srgbClr>
                  </a:outerShdw>
                </a:effectLst>
              </a:rPr>
              <a:t>payors</a:t>
            </a:r>
            <a:endParaRPr lang="en-US" sz="2400" dirty="0">
              <a:effectLst>
                <a:outerShdw blurRad="38100" dist="38100" dir="2700000" algn="tl" rotWithShape="0">
                  <a:srgbClr val="000000">
                    <a:alpha val="43000"/>
                  </a:srgbClr>
                </a:outerShdw>
              </a:effectLst>
            </a:endParaRPr>
          </a:p>
          <a:p>
            <a:pPr marL="457200" indent="-457200">
              <a:lnSpc>
                <a:spcPct val="200000"/>
              </a:lnSpc>
              <a:buFont typeface="Arial"/>
              <a:buChar char="•"/>
            </a:pPr>
            <a:r>
              <a:rPr lang="en-US" sz="2400" dirty="0">
                <a:effectLst>
                  <a:outerShdw blurRad="38100" dist="38100" dir="2700000" algn="tl" rotWithShape="0">
                    <a:srgbClr val="000000">
                      <a:alpha val="43000"/>
                    </a:srgbClr>
                  </a:outerShdw>
                </a:effectLst>
              </a:rPr>
              <a:t>70% government consolidated </a:t>
            </a:r>
            <a:r>
              <a:rPr lang="en-US" sz="2400" dirty="0" err="1">
                <a:effectLst>
                  <a:outerShdw blurRad="38100" dist="38100" dir="2700000" algn="tl" rotWithShape="0">
                    <a:srgbClr val="000000">
                      <a:alpha val="43000"/>
                    </a:srgbClr>
                  </a:outerShdw>
                </a:effectLst>
              </a:rPr>
              <a:t>payors</a:t>
            </a:r>
            <a:endParaRPr lang="en-US" sz="2400" dirty="0">
              <a:effectLst>
                <a:outerShdw blurRad="38100" dist="38100" dir="2700000" algn="tl" rotWithShape="0">
                  <a:srgbClr val="000000">
                    <a:alpha val="43000"/>
                  </a:srgbClr>
                </a:outerShdw>
              </a:effectLst>
            </a:endParaRPr>
          </a:p>
          <a:p>
            <a:pPr marL="457200" indent="-457200">
              <a:lnSpc>
                <a:spcPct val="200000"/>
              </a:lnSpc>
              <a:buFont typeface="Arial"/>
              <a:buChar char="•"/>
            </a:pPr>
            <a:r>
              <a:rPr lang="en-US" sz="2400" dirty="0">
                <a:effectLst>
                  <a:outerShdw blurRad="38100" dist="38100" dir="2700000" algn="tl" rotWithShape="0">
                    <a:srgbClr val="000000">
                      <a:alpha val="43000"/>
                    </a:srgbClr>
                  </a:outerShdw>
                </a:effectLst>
              </a:rPr>
              <a:t>Consolidated payor market is down to five</a:t>
            </a:r>
          </a:p>
          <a:p>
            <a:endParaRPr lang="en-US" sz="2400" dirty="0">
              <a:effectLst>
                <a:outerShdw blurRad="38100" dist="38100" dir="2700000" algn="tl" rotWithShape="0">
                  <a:srgbClr val="000000">
                    <a:alpha val="43000"/>
                  </a:srgbClr>
                </a:outerShdw>
              </a:effectLst>
            </a:endParaRPr>
          </a:p>
          <a:p>
            <a:pPr marL="457200" indent="-457200">
              <a:buFont typeface="Arial"/>
              <a:buChar char="•"/>
            </a:pPr>
            <a:r>
              <a:rPr lang="en-US" sz="2400" dirty="0">
                <a:effectLst>
                  <a:outerShdw blurRad="38100" dist="38100" dir="2700000" algn="tl" rotWithShape="0">
                    <a:srgbClr val="000000">
                      <a:alpha val="43000"/>
                    </a:srgbClr>
                  </a:outerShdw>
                </a:effectLst>
              </a:rPr>
              <a:t>Different Inflation Measures result in a divergence in HOPD vs. ASC’s vs. Inpatient Surgery</a:t>
            </a:r>
          </a:p>
          <a:p>
            <a:pPr algn="ctr"/>
            <a:endParaRPr lang="en-US" sz="2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97070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680"/>
          </a:xfrm>
          <a:solidFill>
            <a:schemeClr val="tx2">
              <a:lumMod val="25000"/>
            </a:schemeClr>
          </a:solidFill>
          <a:ln w="28575" cmpd="sng">
            <a:solidFill>
              <a:schemeClr val="tx1"/>
            </a:solidFill>
          </a:ln>
        </p:spPr>
        <p:txBody>
          <a:bodyPr>
            <a:normAutofit/>
          </a:bodyPr>
          <a:lstStyle/>
          <a:p>
            <a:r>
              <a:rPr lang="en-US" sz="2400" dirty="0"/>
              <a:t>Medicare Cost and Non-Interest Income by Source as a Percentage of GDP </a:t>
            </a:r>
            <a:r>
              <a:rPr lang="en-US" sz="1400" dirty="0"/>
              <a:t>(http://www.ssa.gov/oact/trsum/)</a:t>
            </a:r>
          </a:p>
        </p:txBody>
      </p:sp>
      <p:pic>
        <p:nvPicPr>
          <p:cNvPr id="4" name="Content Placeholder 3" descr="Screen shot 2013-06-05 at 10.22.28 PM.png"/>
          <p:cNvPicPr>
            <a:picLocks noGrp="1" noChangeAspect="1"/>
          </p:cNvPicPr>
          <p:nvPr>
            <p:ph idx="1"/>
          </p:nvPr>
        </p:nvPicPr>
        <p:blipFill>
          <a:blip r:embed="rId3"/>
          <a:srcRect l="-21467" r="-21467"/>
          <a:stretch>
            <a:fillRect/>
          </a:stretch>
        </p:blipFill>
        <p:spPr>
          <a:xfrm>
            <a:off x="-1202267" y="893675"/>
            <a:ext cx="11565467" cy="5709234"/>
          </a:xfrm>
        </p:spPr>
      </p:pic>
      <p:sp>
        <p:nvSpPr>
          <p:cNvPr id="5" name="Oval 4"/>
          <p:cNvSpPr/>
          <p:nvPr/>
        </p:nvSpPr>
        <p:spPr>
          <a:xfrm>
            <a:off x="3213922" y="2838063"/>
            <a:ext cx="752528" cy="1207353"/>
          </a:xfrm>
          <a:prstGeom prst="ellipse">
            <a:avLst/>
          </a:prstGeom>
          <a:noFill/>
          <a:ln w="28575"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rot="5400000">
            <a:off x="6702073" y="2830223"/>
            <a:ext cx="1834549" cy="1588"/>
          </a:xfrm>
          <a:prstGeom prst="straightConnector1">
            <a:avLst/>
          </a:prstGeom>
          <a:ln w="57150" cmpd="sng">
            <a:solidFill>
              <a:srgbClr val="FFFF00"/>
            </a:solidFill>
            <a:headEnd type="oval"/>
            <a:tailEnd type="triangle" w="lg" len="lg"/>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5195929"/>
            <a:ext cx="3213922" cy="1662071"/>
          </a:xfrm>
          <a:prstGeom prst="rect">
            <a:avLst/>
          </a:prstGeom>
          <a:solidFill>
            <a:schemeClr val="tx2">
              <a:lumMod val="25000"/>
              <a:alpha val="77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28600" indent="-228600"/>
            <a:endParaRPr lang="en-US" sz="1050" dirty="0">
              <a:solidFill>
                <a:schemeClr val="tx1"/>
              </a:solidFill>
            </a:endParaRPr>
          </a:p>
          <a:p>
            <a:pPr marL="228600" indent="-228600">
              <a:buFont typeface="+mj-lt"/>
              <a:buAutoNum type="arabicPeriod"/>
            </a:pPr>
            <a:r>
              <a:rPr lang="en-US" sz="1200" dirty="0">
                <a:solidFill>
                  <a:schemeClr val="tx1"/>
                </a:solidFill>
              </a:rPr>
              <a:t>(Short term) Recession has decreased the taxable income used to fund Federal and State based healthcare coverage programs</a:t>
            </a:r>
          </a:p>
          <a:p>
            <a:pPr marL="228600" indent="-228600">
              <a:buFont typeface="+mj-lt"/>
              <a:buAutoNum type="arabicPeriod"/>
            </a:pPr>
            <a:r>
              <a:rPr lang="en-US" sz="1200" dirty="0">
                <a:solidFill>
                  <a:schemeClr val="tx1"/>
                </a:solidFill>
              </a:rPr>
              <a:t>(Long term) Monetary easing policy devalues the dollar. E.g. the dollar doesn’t go as far</a:t>
            </a:r>
          </a:p>
          <a:p>
            <a:pPr marL="228600" indent="-228600">
              <a:buFont typeface="+mj-lt"/>
              <a:buAutoNum type="arabicPeriod"/>
            </a:pPr>
            <a:r>
              <a:rPr lang="en-US" sz="1200" dirty="0">
                <a:solidFill>
                  <a:schemeClr val="tx1"/>
                </a:solidFill>
              </a:rPr>
              <a:t>Rising care delivery costs outpace tax revenue. Est. 2026 (June 2013)</a:t>
            </a:r>
          </a:p>
          <a:p>
            <a:pPr marL="228600" indent="-228600">
              <a:buFont typeface="+mj-lt"/>
              <a:buAutoNum type="arabicPeriod"/>
            </a:pPr>
            <a:endParaRPr lang="en-US" sz="1050" dirty="0">
              <a:solidFill>
                <a:srgbClr val="000000"/>
              </a:solidFill>
            </a:endParaRPr>
          </a:p>
        </p:txBody>
      </p:sp>
      <p:cxnSp>
        <p:nvCxnSpPr>
          <p:cNvPr id="11" name="Straight Arrow Connector 10"/>
          <p:cNvCxnSpPr/>
          <p:nvPr/>
        </p:nvCxnSpPr>
        <p:spPr>
          <a:xfrm rot="5400000" flipH="1" flipV="1">
            <a:off x="4994496" y="2187739"/>
            <a:ext cx="547995" cy="1"/>
          </a:xfrm>
          <a:prstGeom prst="straightConnector1">
            <a:avLst/>
          </a:prstGeom>
          <a:ln w="57150" cmpd="sng">
            <a:solidFill>
              <a:srgbClr val="FF0000"/>
            </a:solidFill>
            <a:headEnd type="triangle" w="lg" len="sm"/>
            <a:tailEnd type="triangle" w="lg"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6268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decel="50000" fill="hold" grpId="0" nodeType="with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accel="50000" decel="50000" fill="hold" nodeType="withEffect">
                                  <p:stCondLst>
                                    <p:cond delay="40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4500"/>
                            </p:stCondLst>
                            <p:childTnLst>
                              <p:par>
                                <p:cTn id="14" presetID="35" presetClass="emph" presetSubtype="0" repeatCount="10000" fill="hold" nodeType="afterEffect">
                                  <p:stCondLst>
                                    <p:cond delay="0"/>
                                  </p:stCondLst>
                                  <p:childTnLst>
                                    <p:anim calcmode="discrete" valueType="str">
                                      <p:cBhvr>
                                        <p:cTn id="15" dur="1000" fill="hold"/>
                                        <p:tgtEl>
                                          <p:spTgt spid="7"/>
                                        </p:tgtEl>
                                        <p:attrNameLst>
                                          <p:attrName>style.visibility</p:attrName>
                                        </p:attrNameLst>
                                      </p:cBhvr>
                                      <p:tavLst>
                                        <p:tav tm="0">
                                          <p:val>
                                            <p:strVal val="hidden"/>
                                          </p:val>
                                        </p:tav>
                                        <p:tav tm="50000">
                                          <p:val>
                                            <p:strVal val="visible"/>
                                          </p:val>
                                        </p:tav>
                                      </p:tavLst>
                                    </p:anim>
                                  </p:childTnLst>
                                </p:cTn>
                              </p:par>
                              <p:par>
                                <p:cTn id="16" presetID="2" presetClass="entr" presetSubtype="8" accel="50000" decel="5000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0-#ppt_w/2"/>
                                          </p:val>
                                        </p:tav>
                                        <p:tav tm="100000">
                                          <p:val>
                                            <p:strVal val="#ppt_x"/>
                                          </p:val>
                                        </p:tav>
                                      </p:tavLst>
                                    </p:anim>
                                    <p:anim calcmode="lin" valueType="num">
                                      <p:cBhvr additive="base">
                                        <p:cTn id="19" dur="500" fill="hold"/>
                                        <p:tgtEl>
                                          <p:spTgt spid="11"/>
                                        </p:tgtEl>
                                        <p:attrNameLst>
                                          <p:attrName>ppt_y</p:attrName>
                                        </p:attrNameLst>
                                      </p:cBhvr>
                                      <p:tavLst>
                                        <p:tav tm="0">
                                          <p:val>
                                            <p:strVal val="#ppt_y"/>
                                          </p:val>
                                        </p:tav>
                                        <p:tav tm="100000">
                                          <p:val>
                                            <p:strVal val="#ppt_y"/>
                                          </p:val>
                                        </p:tav>
                                      </p:tavLst>
                                    </p:anim>
                                  </p:childTnLst>
                                </p:cTn>
                              </p:par>
                              <p:par>
                                <p:cTn id="20" presetID="35" presetClass="emph" presetSubtype="0" repeatCount="10000" fill="hold" nodeType="withEffect">
                                  <p:stCondLst>
                                    <p:cond delay="0"/>
                                  </p:stCondLst>
                                  <p:childTnLst>
                                    <p:anim calcmode="discrete" valueType="str">
                                      <p:cBhvr>
                                        <p:cTn id="21" dur="1000" fill="hold"/>
                                        <p:tgtEl>
                                          <p:spTgt spid="11"/>
                                        </p:tgtEl>
                                        <p:attrNameLst>
                                          <p:attrName>style.visibility</p:attrName>
                                        </p:attrNameLst>
                                      </p:cBhvr>
                                      <p:tavLst>
                                        <p:tav tm="0">
                                          <p:val>
                                            <p:strVal val="hidden"/>
                                          </p:val>
                                        </p:tav>
                                        <p:tav tm="50000">
                                          <p:val>
                                            <p:strVal val="visible"/>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155" y="123395"/>
            <a:ext cx="8658710" cy="875429"/>
          </a:xfrm>
        </p:spPr>
        <p:txBody>
          <a:bodyPr tIns="27432" bIns="0" anchor="t" anchorCtr="0">
            <a:noAutofit/>
          </a:bodyPr>
          <a:lstStyle/>
          <a:p>
            <a:pPr algn="ctr">
              <a:lnSpc>
                <a:spcPct val="100000"/>
              </a:lnSpc>
            </a:pPr>
            <a:r>
              <a:rPr lang="en-US" sz="4400" b="1" dirty="0">
                <a:effectLst>
                  <a:outerShdw blurRad="50800" dist="38100" dir="2700000" algn="tl" rotWithShape="0">
                    <a:srgbClr val="000000">
                      <a:alpha val="43000"/>
                    </a:srgbClr>
                  </a:outerShdw>
                </a:effectLst>
              </a:rPr>
              <a:t>Trends</a:t>
            </a:r>
            <a:br>
              <a:rPr lang="en-US" sz="4400" dirty="0">
                <a:effectLst>
                  <a:outerShdw blurRad="50800" dist="38100" dir="2700000" algn="tl" rotWithShape="0">
                    <a:srgbClr val="000000">
                      <a:alpha val="43000"/>
                    </a:srgbClr>
                  </a:outerShdw>
                </a:effectLst>
              </a:rPr>
            </a:br>
            <a:endParaRPr lang="en-US" sz="4400" dirty="0">
              <a:effectLst>
                <a:outerShdw blurRad="50800" dist="38100" dir="2700000" algn="tl" rotWithShape="0">
                  <a:srgbClr val="000000">
                    <a:alpha val="43000"/>
                  </a:srgbClr>
                </a:outerShdw>
              </a:effectLst>
            </a:endParaRPr>
          </a:p>
        </p:txBody>
      </p:sp>
      <p:cxnSp>
        <p:nvCxnSpPr>
          <p:cNvPr id="12" name="Straight Connector 11"/>
          <p:cNvCxnSpPr/>
          <p:nvPr/>
        </p:nvCxnSpPr>
        <p:spPr>
          <a:xfrm>
            <a:off x="247155" y="1284203"/>
            <a:ext cx="8658710" cy="0"/>
          </a:xfrm>
          <a:prstGeom prst="line">
            <a:avLst/>
          </a:prstGeom>
          <a:ln w="508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47155" y="1569582"/>
            <a:ext cx="8507378" cy="4649525"/>
          </a:xfrm>
          <a:prstGeom prst="rect">
            <a:avLst/>
          </a:prstGeom>
        </p:spPr>
      </p:pic>
      <p:sp>
        <p:nvSpPr>
          <p:cNvPr id="7" name="Title 1"/>
          <p:cNvSpPr txBox="1">
            <a:spLocks/>
          </p:cNvSpPr>
          <p:nvPr/>
        </p:nvSpPr>
        <p:spPr>
          <a:xfrm>
            <a:off x="0" y="6219108"/>
            <a:ext cx="9144000" cy="440267"/>
          </a:xfrm>
          <a:prstGeom prst="rect">
            <a:avLst/>
          </a:prstGeom>
        </p:spPr>
        <p:txBody>
          <a:bodyPr vert="horz" lIns="91440" tIns="27432" rIns="91440" bIns="0" rtlCol="0" anchor="t" anchorCtr="0">
            <a:noAutofit/>
          </a:bodyPr>
          <a:lstStyle>
            <a:lvl1pPr algn="r" defTabSz="914400" rtl="0" eaLnBrk="1" latinLnBrk="0" hangingPunct="1">
              <a:lnSpc>
                <a:spcPts val="6000"/>
              </a:lnSpc>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pPr>
            <a:r>
              <a:rPr lang="en-US" sz="1400" i="1" dirty="0">
                <a:effectLst>
                  <a:outerShdw blurRad="50800" dist="38100" dir="2700000" algn="tl" rotWithShape="0">
                    <a:srgbClr val="000000">
                      <a:alpha val="43000"/>
                    </a:srgbClr>
                  </a:outerShdw>
                </a:effectLst>
              </a:rPr>
              <a:t>* CMS Provider Data 2022</a:t>
            </a:r>
          </a:p>
        </p:txBody>
      </p:sp>
    </p:spTree>
    <p:extLst>
      <p:ext uri="{BB962C8B-B14F-4D97-AF65-F5344CB8AC3E}">
        <p14:creationId xmlns:p14="http://schemas.microsoft.com/office/powerpoint/2010/main" val="1174153778"/>
      </p:ext>
    </p:extLst>
  </p:cSld>
  <p:clrMapOvr>
    <a:masterClrMapping/>
  </p:clrMapOvr>
  <p:transition/>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Kilter.thmx</Template>
  <TotalTime>7414</TotalTime>
  <Words>1972</Words>
  <Application>Microsoft Office PowerPoint</Application>
  <PresentationFormat>On-screen Show (4:3)</PresentationFormat>
  <Paragraphs>346</Paragraphs>
  <Slides>46</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Rockwell</vt:lpstr>
      <vt:lpstr>Wingdings</vt:lpstr>
      <vt:lpstr>Kilter</vt:lpstr>
      <vt:lpstr>Trends, Growth,  and Financials of  Anesthesia as an Industry</vt:lpstr>
      <vt:lpstr>Conflict of Interest  Disclosure Statement </vt:lpstr>
      <vt:lpstr>Lecture Content</vt:lpstr>
      <vt:lpstr>Lecture Content</vt:lpstr>
      <vt:lpstr>PowerPoint Presentation</vt:lpstr>
      <vt:lpstr>Trends</vt:lpstr>
      <vt:lpstr>Trends </vt:lpstr>
      <vt:lpstr>Medicare Cost and Non-Interest Income by Source as a Percentage of GDP (http://www.ssa.gov/oact/trsum/)</vt:lpstr>
      <vt:lpstr>Trends </vt:lpstr>
      <vt:lpstr>Trends </vt:lpstr>
      <vt:lpstr>Trends </vt:lpstr>
      <vt:lpstr>Trends </vt:lpstr>
      <vt:lpstr>Trends </vt:lpstr>
      <vt:lpstr> </vt:lpstr>
      <vt:lpstr>Trends </vt:lpstr>
      <vt:lpstr>Trends </vt:lpstr>
      <vt:lpstr>Trends </vt:lpstr>
      <vt:lpstr>Trends </vt:lpstr>
      <vt:lpstr>Trends </vt:lpstr>
      <vt:lpstr>Trends </vt:lpstr>
      <vt:lpstr>PowerPoint Presentation</vt:lpstr>
      <vt:lpstr>Trends </vt:lpstr>
      <vt:lpstr>Trends </vt:lpstr>
      <vt:lpstr>Trends </vt:lpstr>
      <vt:lpstr>PowerPoint Presentation</vt:lpstr>
      <vt:lpstr>PowerPoint Presentation</vt:lpstr>
      <vt:lpstr>PowerPoint Presentation</vt:lpstr>
      <vt:lpstr>PowerPoint Presentation</vt:lpstr>
      <vt:lpstr>PowerPoint Presentation</vt:lpstr>
      <vt:lpstr>Growth</vt:lpstr>
      <vt:lpstr>Growth </vt:lpstr>
      <vt:lpstr>Growth </vt:lpstr>
      <vt:lpstr>Growth </vt:lpstr>
      <vt:lpstr>Growth </vt:lpstr>
      <vt:lpstr>Growth </vt:lpstr>
      <vt:lpstr>Financials</vt:lpstr>
      <vt:lpstr>Financials</vt:lpstr>
      <vt:lpstr>Employee Compensation</vt:lpstr>
      <vt:lpstr>Financials</vt:lpstr>
      <vt:lpstr>Financials</vt:lpstr>
      <vt:lpstr>Growth </vt:lpstr>
      <vt:lpstr>PowerPoint Presentation</vt:lpstr>
      <vt:lpstr>PowerPoint Presentation</vt:lpstr>
      <vt:lpstr>Econometrics</vt:lpstr>
      <vt:lpstr>Econometrics</vt:lpstr>
      <vt:lpstr>Econometrics</vt:lpstr>
    </vt:vector>
  </TitlesOfParts>
  <Company>CNY Anesthesia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Disruptive Innovation:   Is your practice ready for launch?</dc:title>
  <dc:creator>Jason Trudell</dc:creator>
  <cp:lastModifiedBy>Tawni Phelan</cp:lastModifiedBy>
  <cp:revision>220</cp:revision>
  <dcterms:created xsi:type="dcterms:W3CDTF">2014-09-02T21:45:01Z</dcterms:created>
  <dcterms:modified xsi:type="dcterms:W3CDTF">2023-09-23T15:21:12Z</dcterms:modified>
</cp:coreProperties>
</file>