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8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76"/>
    <p:restoredTop sz="94694"/>
  </p:normalViewPr>
  <p:slideViewPr>
    <p:cSldViewPr snapToGrid="0" snapToObjects="1">
      <p:cViewPr varScale="1">
        <p:scale>
          <a:sx n="98" d="100"/>
          <a:sy n="98" d="100"/>
        </p:scale>
        <p:origin x="39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021B32-782C-E743-A922-2A2DBF193F68}" type="datetimeFigureOut">
              <a:rPr lang="en-US" smtClean="0"/>
              <a:t>9/23/2023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776E4B-86C8-864B-9D2B-84907D4C34C1}" type="slidenum">
              <a:rPr lang="en-US" smtClean="0"/>
              <a:t>‹#›</a:t>
            </a:fld>
            <a:endParaRPr lang="en-US"/>
          </a:p>
        </p:txBody>
      </p:sp>
    </p:spTree>
    <p:extLst>
      <p:ext uri="{BB962C8B-B14F-4D97-AF65-F5344CB8AC3E}">
        <p14:creationId xmlns:p14="http://schemas.microsoft.com/office/powerpoint/2010/main" val="380295750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776E4B-86C8-864B-9D2B-84907D4C34C1}" type="slidenum">
              <a:rPr lang="en-US" smtClean="0"/>
              <a:t>2</a:t>
            </a:fld>
            <a:endParaRPr lang="en-US"/>
          </a:p>
        </p:txBody>
      </p:sp>
    </p:spTree>
    <p:extLst>
      <p:ext uri="{BB962C8B-B14F-4D97-AF65-F5344CB8AC3E}">
        <p14:creationId xmlns:p14="http://schemas.microsoft.com/office/powerpoint/2010/main" val="2944343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1606D5F-0040-EE4A-B811-21E9767E8679}"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EA602-E5DD-1A44-A5F8-6A48C3A82C05}" type="slidenum">
              <a:rPr lang="en-US" smtClean="0"/>
              <a:t>‹#›</a:t>
            </a:fld>
            <a:endParaRPr lang="en-US"/>
          </a:p>
        </p:txBody>
      </p:sp>
    </p:spTree>
    <p:extLst>
      <p:ext uri="{BB962C8B-B14F-4D97-AF65-F5344CB8AC3E}">
        <p14:creationId xmlns:p14="http://schemas.microsoft.com/office/powerpoint/2010/main" val="808457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606D5F-0040-EE4A-B811-21E9767E8679}"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EA602-E5DD-1A44-A5F8-6A48C3A82C05}" type="slidenum">
              <a:rPr lang="en-US" smtClean="0"/>
              <a:t>‹#›</a:t>
            </a:fld>
            <a:endParaRPr lang="en-US"/>
          </a:p>
        </p:txBody>
      </p:sp>
    </p:spTree>
    <p:extLst>
      <p:ext uri="{BB962C8B-B14F-4D97-AF65-F5344CB8AC3E}">
        <p14:creationId xmlns:p14="http://schemas.microsoft.com/office/powerpoint/2010/main" val="975214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606D5F-0040-EE4A-B811-21E9767E8679}"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EA602-E5DD-1A44-A5F8-6A48C3A82C05}" type="slidenum">
              <a:rPr lang="en-US" smtClean="0"/>
              <a:t>‹#›</a:t>
            </a:fld>
            <a:endParaRPr lang="en-US"/>
          </a:p>
        </p:txBody>
      </p:sp>
    </p:spTree>
    <p:extLst>
      <p:ext uri="{BB962C8B-B14F-4D97-AF65-F5344CB8AC3E}">
        <p14:creationId xmlns:p14="http://schemas.microsoft.com/office/powerpoint/2010/main" val="374268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606D5F-0040-EE4A-B811-21E9767E8679}"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EA602-E5DD-1A44-A5F8-6A48C3A82C05}" type="slidenum">
              <a:rPr lang="en-US" smtClean="0"/>
              <a:t>‹#›</a:t>
            </a:fld>
            <a:endParaRPr lang="en-US"/>
          </a:p>
        </p:txBody>
      </p:sp>
    </p:spTree>
    <p:extLst>
      <p:ext uri="{BB962C8B-B14F-4D97-AF65-F5344CB8AC3E}">
        <p14:creationId xmlns:p14="http://schemas.microsoft.com/office/powerpoint/2010/main" val="759859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606D5F-0040-EE4A-B811-21E9767E8679}"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EA602-E5DD-1A44-A5F8-6A48C3A82C05}" type="slidenum">
              <a:rPr lang="en-US" smtClean="0"/>
              <a:t>‹#›</a:t>
            </a:fld>
            <a:endParaRPr lang="en-US"/>
          </a:p>
        </p:txBody>
      </p:sp>
    </p:spTree>
    <p:extLst>
      <p:ext uri="{BB962C8B-B14F-4D97-AF65-F5344CB8AC3E}">
        <p14:creationId xmlns:p14="http://schemas.microsoft.com/office/powerpoint/2010/main" val="892710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1606D5F-0040-EE4A-B811-21E9767E8679}" type="datetimeFigureOut">
              <a:rPr lang="en-US" smtClean="0"/>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FEA602-E5DD-1A44-A5F8-6A48C3A82C05}" type="slidenum">
              <a:rPr lang="en-US" smtClean="0"/>
              <a:t>‹#›</a:t>
            </a:fld>
            <a:endParaRPr lang="en-US"/>
          </a:p>
        </p:txBody>
      </p:sp>
    </p:spTree>
    <p:extLst>
      <p:ext uri="{BB962C8B-B14F-4D97-AF65-F5344CB8AC3E}">
        <p14:creationId xmlns:p14="http://schemas.microsoft.com/office/powerpoint/2010/main" val="3642703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606D5F-0040-EE4A-B811-21E9767E8679}" type="datetimeFigureOut">
              <a:rPr lang="en-US" smtClean="0"/>
              <a:t>9/23/2023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FEA602-E5DD-1A44-A5F8-6A48C3A82C05}" type="slidenum">
              <a:rPr lang="en-US" smtClean="0"/>
              <a:t>‹#›</a:t>
            </a:fld>
            <a:endParaRPr lang="en-US"/>
          </a:p>
        </p:txBody>
      </p:sp>
    </p:spTree>
    <p:extLst>
      <p:ext uri="{BB962C8B-B14F-4D97-AF65-F5344CB8AC3E}">
        <p14:creationId xmlns:p14="http://schemas.microsoft.com/office/powerpoint/2010/main" val="9968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1606D5F-0040-EE4A-B811-21E9767E8679}" type="datetimeFigureOut">
              <a:rPr lang="en-US" smtClean="0"/>
              <a:t>9/23/2023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FEA602-E5DD-1A44-A5F8-6A48C3A82C05}" type="slidenum">
              <a:rPr lang="en-US" smtClean="0"/>
              <a:t>‹#›</a:t>
            </a:fld>
            <a:endParaRPr lang="en-US"/>
          </a:p>
        </p:txBody>
      </p:sp>
    </p:spTree>
    <p:extLst>
      <p:ext uri="{BB962C8B-B14F-4D97-AF65-F5344CB8AC3E}">
        <p14:creationId xmlns:p14="http://schemas.microsoft.com/office/powerpoint/2010/main" val="293463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606D5F-0040-EE4A-B811-21E9767E8679}" type="datetimeFigureOut">
              <a:rPr lang="en-US" smtClean="0"/>
              <a:t>9/23/2023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FEA602-E5DD-1A44-A5F8-6A48C3A82C05}" type="slidenum">
              <a:rPr lang="en-US" smtClean="0"/>
              <a:t>‹#›</a:t>
            </a:fld>
            <a:endParaRPr lang="en-US"/>
          </a:p>
        </p:txBody>
      </p:sp>
    </p:spTree>
    <p:extLst>
      <p:ext uri="{BB962C8B-B14F-4D97-AF65-F5344CB8AC3E}">
        <p14:creationId xmlns:p14="http://schemas.microsoft.com/office/powerpoint/2010/main" val="2494132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606D5F-0040-EE4A-B811-21E9767E8679}" type="datetimeFigureOut">
              <a:rPr lang="en-US" smtClean="0"/>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FEA602-E5DD-1A44-A5F8-6A48C3A82C05}" type="slidenum">
              <a:rPr lang="en-US" smtClean="0"/>
              <a:t>‹#›</a:t>
            </a:fld>
            <a:endParaRPr lang="en-US"/>
          </a:p>
        </p:txBody>
      </p:sp>
    </p:spTree>
    <p:extLst>
      <p:ext uri="{BB962C8B-B14F-4D97-AF65-F5344CB8AC3E}">
        <p14:creationId xmlns:p14="http://schemas.microsoft.com/office/powerpoint/2010/main" val="312382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606D5F-0040-EE4A-B811-21E9767E8679}" type="datetimeFigureOut">
              <a:rPr lang="en-US" smtClean="0"/>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FEA602-E5DD-1A44-A5F8-6A48C3A82C05}" type="slidenum">
              <a:rPr lang="en-US" smtClean="0"/>
              <a:t>‹#›</a:t>
            </a:fld>
            <a:endParaRPr lang="en-US"/>
          </a:p>
        </p:txBody>
      </p:sp>
    </p:spTree>
    <p:extLst>
      <p:ext uri="{BB962C8B-B14F-4D97-AF65-F5344CB8AC3E}">
        <p14:creationId xmlns:p14="http://schemas.microsoft.com/office/powerpoint/2010/main" val="3989101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1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606D5F-0040-EE4A-B811-21E9767E8679}" type="datetimeFigureOut">
              <a:rPr lang="en-US" smtClean="0"/>
              <a:t>9/23/2023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FEA602-E5DD-1A44-A5F8-6A48C3A82C05}" type="slidenum">
              <a:rPr lang="en-US" smtClean="0"/>
              <a:t>‹#›</a:t>
            </a:fld>
            <a:endParaRPr lang="en-US"/>
          </a:p>
        </p:txBody>
      </p:sp>
    </p:spTree>
    <p:extLst>
      <p:ext uri="{BB962C8B-B14F-4D97-AF65-F5344CB8AC3E}">
        <p14:creationId xmlns:p14="http://schemas.microsoft.com/office/powerpoint/2010/main" val="19944240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4800" dirty="0">
                <a:solidFill>
                  <a:schemeClr val="bg2"/>
                </a:solidFill>
                <a:latin typeface="Times New Roman"/>
                <a:cs typeface="Times New Roman"/>
              </a:rPr>
              <a:t>An Overview of Major Employment Contract Components</a:t>
            </a:r>
          </a:p>
          <a:p>
            <a:pPr marL="0" indent="0" algn="ctr">
              <a:buNone/>
            </a:pPr>
            <a:endParaRPr lang="en-US" sz="4800" dirty="0"/>
          </a:p>
          <a:p>
            <a:pPr marL="0" indent="0" algn="ctr">
              <a:buNone/>
            </a:pPr>
            <a:r>
              <a:rPr lang="en-US" dirty="0">
                <a:solidFill>
                  <a:schemeClr val="bg2"/>
                </a:solidFill>
                <a:latin typeface="Times New Roman"/>
                <a:cs typeface="Times New Roman"/>
              </a:rPr>
              <a:t>Jason Trudell DBA(c), MHA, MSN, CRNA</a:t>
            </a:r>
          </a:p>
        </p:txBody>
      </p:sp>
    </p:spTree>
    <p:extLst>
      <p:ext uri="{BB962C8B-B14F-4D97-AF65-F5344CB8AC3E}">
        <p14:creationId xmlns:p14="http://schemas.microsoft.com/office/powerpoint/2010/main" val="1046574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5232202"/>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II</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DUTIES OF OWNER</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2.2	Work Schedule.</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Owner will make every effort to insure that Contractor has a case load assignment that will permit Contractor to fulfill the pre and post operative patient evaluations, however, the parties mutually agree that this may not always be under the Owner’s control. OR</a:t>
            </a:r>
          </a:p>
          <a:p>
            <a:r>
              <a:rPr lang="en-US" sz="2000" dirty="0">
                <a:solidFill>
                  <a:srgbClr val="1F497D"/>
                </a:solidFill>
                <a:latin typeface="Times New Roman"/>
                <a:cs typeface="Times New Roman"/>
              </a:rPr>
              <a:t>Contractor shall work until the schedule is completed or is relieved by the call person.</a:t>
            </a:r>
          </a:p>
        </p:txBody>
      </p:sp>
    </p:spTree>
    <p:extLst>
      <p:ext uri="{BB962C8B-B14F-4D97-AF65-F5344CB8AC3E}">
        <p14:creationId xmlns:p14="http://schemas.microsoft.com/office/powerpoint/2010/main" val="902573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924425"/>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III</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TERM &amp; TERMINATION</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3.1	Term.</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Owner and Contractor mutually agree that the term of this Agreement is for one year.</a:t>
            </a:r>
          </a:p>
          <a:p>
            <a:r>
              <a:rPr lang="en-US" sz="2000" dirty="0">
                <a:solidFill>
                  <a:srgbClr val="1F497D"/>
                </a:solidFill>
                <a:latin typeface="Times New Roman"/>
                <a:cs typeface="Times New Roman"/>
              </a:rPr>
              <a:t>Renewed annually?</a:t>
            </a:r>
          </a:p>
          <a:p>
            <a:r>
              <a:rPr lang="en-US" sz="2000" dirty="0">
                <a:solidFill>
                  <a:srgbClr val="1F497D"/>
                </a:solidFill>
                <a:latin typeface="Times New Roman"/>
                <a:cs typeface="Times New Roman"/>
              </a:rPr>
              <a:t>Evergreen Clause?</a:t>
            </a:r>
          </a:p>
          <a:p>
            <a:r>
              <a:rPr lang="en-US" sz="2000" dirty="0">
                <a:solidFill>
                  <a:srgbClr val="1F497D"/>
                </a:solidFill>
                <a:latin typeface="Times New Roman"/>
                <a:cs typeface="Times New Roman"/>
              </a:rPr>
              <a:t>Breach?</a:t>
            </a:r>
          </a:p>
        </p:txBody>
      </p:sp>
    </p:spTree>
    <p:extLst>
      <p:ext uri="{BB962C8B-B14F-4D97-AF65-F5344CB8AC3E}">
        <p14:creationId xmlns:p14="http://schemas.microsoft.com/office/powerpoint/2010/main" val="1655781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924425"/>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III</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TERM &amp; TERMINATION</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3.1	Term.</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The Parties further mutually agree that should Owner lose its exclusive anesthesia service contract at Big Brother Surgical Center the term of this Agreement shall be accelerated to that date and Owner will be under no obligation to compensate Contractor for services not preformed.</a:t>
            </a:r>
          </a:p>
        </p:txBody>
      </p:sp>
    </p:spTree>
    <p:extLst>
      <p:ext uri="{BB962C8B-B14F-4D97-AF65-F5344CB8AC3E}">
        <p14:creationId xmlns:p14="http://schemas.microsoft.com/office/powerpoint/2010/main" val="2458610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5539978"/>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III</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TERM &amp; TERMINATION</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3.2	Termination.</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After the one year anniversary, this Agreement may be terminated by either party upon sixty days’ written notice.</a:t>
            </a:r>
          </a:p>
          <a:p>
            <a:r>
              <a:rPr lang="en-US" sz="2000" dirty="0">
                <a:solidFill>
                  <a:srgbClr val="1F497D"/>
                </a:solidFill>
                <a:latin typeface="Times New Roman"/>
                <a:cs typeface="Times New Roman"/>
              </a:rPr>
              <a:t>Upon loss of qualifications as defined in Article 1.3, or the acceleration clause in Article 3.1.</a:t>
            </a:r>
          </a:p>
          <a:p>
            <a:r>
              <a:rPr lang="en-US" sz="2000" dirty="0">
                <a:solidFill>
                  <a:srgbClr val="1F497D"/>
                </a:solidFill>
                <a:latin typeface="Times New Roman"/>
                <a:cs typeface="Times New Roman"/>
              </a:rPr>
              <a:t>Termination by either party shall not affect Contractor’s right to receive, or Owner’s duty to pay compensation for professional anesthesia services rendered prior to the termination date.</a:t>
            </a:r>
          </a:p>
        </p:txBody>
      </p:sp>
    </p:spTree>
    <p:extLst>
      <p:ext uri="{BB962C8B-B14F-4D97-AF65-F5344CB8AC3E}">
        <p14:creationId xmlns:p14="http://schemas.microsoft.com/office/powerpoint/2010/main" val="213467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924425"/>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IV</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MISCELLANEOUS</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4.1	Independent Contractor.</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Contractor is not an agent, employee, or partner of Owner.</a:t>
            </a:r>
          </a:p>
          <a:p>
            <a:r>
              <a:rPr lang="en-US" sz="2000" dirty="0">
                <a:solidFill>
                  <a:srgbClr val="1F497D"/>
                </a:solidFill>
                <a:latin typeface="Times New Roman"/>
                <a:cs typeface="Times New Roman"/>
              </a:rPr>
              <a:t>Owner shall not have or exercise and control over the methods or techniques Contractor utilizes to fulfill this Agreement.</a:t>
            </a:r>
          </a:p>
          <a:p>
            <a:r>
              <a:rPr lang="en-US" sz="2000" dirty="0">
                <a:solidFill>
                  <a:srgbClr val="1F497D"/>
                </a:solidFill>
                <a:latin typeface="Times New Roman"/>
                <a:cs typeface="Times New Roman"/>
              </a:rPr>
              <a:t>Contractor warrants he/she will meet all AANA, federal, state, and facility guidelines.</a:t>
            </a:r>
          </a:p>
        </p:txBody>
      </p:sp>
    </p:spTree>
    <p:extLst>
      <p:ext uri="{BB962C8B-B14F-4D97-AF65-F5344CB8AC3E}">
        <p14:creationId xmlns:p14="http://schemas.microsoft.com/office/powerpoint/2010/main" val="3055992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308872"/>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IV</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MISCELLANEOUS</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4.1	Independent Contractor.</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Contractor is personally responsible for the payment of all federal and state income taxes, social security taxes, and unemployment taxes arising from any compensation under this Agreement.</a:t>
            </a:r>
          </a:p>
        </p:txBody>
      </p:sp>
    </p:spTree>
    <p:extLst>
      <p:ext uri="{BB962C8B-B14F-4D97-AF65-F5344CB8AC3E}">
        <p14:creationId xmlns:p14="http://schemas.microsoft.com/office/powerpoint/2010/main" val="1174871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616648"/>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IV</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MISCELLANEOUS</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4.1	Independent Contractor.</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Form SS-8 (Rev. 5-2014)</a:t>
            </a:r>
          </a:p>
          <a:p>
            <a:r>
              <a:rPr lang="en-US" sz="2000" dirty="0">
                <a:solidFill>
                  <a:srgbClr val="1F497D"/>
                </a:solidFill>
                <a:latin typeface="Times New Roman"/>
                <a:cs typeface="Times New Roman"/>
              </a:rPr>
              <a:t>“Determination of Worker Status for Purposes of Federal Employment Taxes and Income Tax Withholding”</a:t>
            </a:r>
          </a:p>
          <a:p>
            <a:r>
              <a:rPr lang="en-US" sz="2000" dirty="0">
                <a:solidFill>
                  <a:srgbClr val="1F497D"/>
                </a:solidFill>
                <a:latin typeface="Times New Roman"/>
                <a:cs typeface="Times New Roman"/>
              </a:rPr>
              <a:t>www.irs.gov/formss8.</a:t>
            </a:r>
          </a:p>
        </p:txBody>
      </p:sp>
    </p:spTree>
    <p:extLst>
      <p:ext uri="{BB962C8B-B14F-4D97-AF65-F5344CB8AC3E}">
        <p14:creationId xmlns:p14="http://schemas.microsoft.com/office/powerpoint/2010/main" val="2956088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308872"/>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IV</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MISCELLANEOUS</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4.2	Confidentially.</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Contractor agrees to hold the terms and conditions of this Agreement in strict confidence for the term of this Agreement and for two years following the termination.</a:t>
            </a:r>
          </a:p>
        </p:txBody>
      </p:sp>
    </p:spTree>
    <p:extLst>
      <p:ext uri="{BB962C8B-B14F-4D97-AF65-F5344CB8AC3E}">
        <p14:creationId xmlns:p14="http://schemas.microsoft.com/office/powerpoint/2010/main" val="2256485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616648"/>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IV</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MISCELLANEOUS</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4.2	Confidentiality.</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Contractor agrees that no information concerning Owner’s business practices may be discussed or disclosed to any person or entity who is not a party to this Agreement without the prior written consent of Owner.</a:t>
            </a:r>
          </a:p>
        </p:txBody>
      </p:sp>
    </p:spTree>
    <p:extLst>
      <p:ext uri="{BB962C8B-B14F-4D97-AF65-F5344CB8AC3E}">
        <p14:creationId xmlns:p14="http://schemas.microsoft.com/office/powerpoint/2010/main" val="1001785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308872"/>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IV</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MISCELLANEOUS</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4.3	Non-Solicitation.</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Contractor agrees that during and for two years following . . . Not to solicit any patient, referral source, physician, hospital . . . With whom Contractor establishes a relationship as a result of this Agreement.</a:t>
            </a:r>
          </a:p>
        </p:txBody>
      </p:sp>
    </p:spTree>
    <p:extLst>
      <p:ext uri="{BB962C8B-B14F-4D97-AF65-F5344CB8AC3E}">
        <p14:creationId xmlns:p14="http://schemas.microsoft.com/office/powerpoint/2010/main" val="1727221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5232202"/>
          </a:xfrm>
          <a:prstGeom prst="rect">
            <a:avLst/>
          </a:prstGeom>
          <a:noFill/>
        </p:spPr>
        <p:txBody>
          <a:bodyPr wrap="square" rtlCol="0">
            <a:spAutoFit/>
          </a:bodyPr>
          <a:lstStyle/>
          <a:p>
            <a:pPr algn="ctr"/>
            <a:r>
              <a:rPr lang="en-US" sz="4000" dirty="0">
                <a:solidFill>
                  <a:schemeClr val="bg2"/>
                </a:solidFill>
                <a:latin typeface="Times New Roman"/>
                <a:cs typeface="Times New Roman"/>
              </a:rPr>
              <a:t>CONTRACT COMPONENTS</a:t>
            </a:r>
          </a:p>
          <a:p>
            <a:endParaRPr lang="en-US" dirty="0">
              <a:solidFill>
                <a:schemeClr val="bg2"/>
              </a:solidFill>
              <a:latin typeface="Times New Roman"/>
              <a:cs typeface="Times New Roman"/>
            </a:endParaRPr>
          </a:p>
          <a:p>
            <a:pPr algn="ctr"/>
            <a:r>
              <a:rPr lang="en-US" sz="3200" dirty="0">
                <a:solidFill>
                  <a:schemeClr val="bg2"/>
                </a:solidFill>
                <a:latin typeface="Times New Roman"/>
                <a:cs typeface="Times New Roman"/>
              </a:rPr>
              <a:t>ARTICLES</a:t>
            </a:r>
          </a:p>
          <a:p>
            <a:endParaRPr lang="en-US" dirty="0">
              <a:solidFill>
                <a:schemeClr val="bg2"/>
              </a:solidFill>
              <a:latin typeface="Times New Roman"/>
              <a:cs typeface="Times New Roman"/>
            </a:endParaRPr>
          </a:p>
          <a:p>
            <a:pPr algn="ctr"/>
            <a:r>
              <a:rPr lang="en-US" sz="3200" dirty="0">
                <a:solidFill>
                  <a:schemeClr val="bg2"/>
                </a:solidFill>
                <a:latin typeface="Times New Roman"/>
                <a:cs typeface="Times New Roman"/>
              </a:rPr>
              <a:t>ARTICLE I</a:t>
            </a:r>
            <a:endParaRPr lang="en-US" dirty="0">
              <a:solidFill>
                <a:schemeClr val="bg2"/>
              </a:solidFill>
              <a:latin typeface="Times New Roman"/>
              <a:cs typeface="Times New Roman"/>
            </a:endParaRPr>
          </a:p>
          <a:p>
            <a:pPr algn="ctr"/>
            <a:r>
              <a:rPr lang="en-US" sz="2400" dirty="0">
                <a:solidFill>
                  <a:schemeClr val="bg2"/>
                </a:solidFill>
                <a:latin typeface="Times New Roman"/>
                <a:cs typeface="Times New Roman"/>
              </a:rPr>
              <a:t>DUTIES OF INDEPENDENT CONTRACTOR</a:t>
            </a:r>
          </a:p>
          <a:p>
            <a:endParaRPr lang="en-US" dirty="0">
              <a:solidFill>
                <a:schemeClr val="bg2"/>
              </a:solidFill>
              <a:latin typeface="Times New Roman"/>
              <a:cs typeface="Times New Roman"/>
            </a:endParaRPr>
          </a:p>
          <a:p>
            <a:r>
              <a:rPr lang="en-US" sz="3200" dirty="0">
                <a:solidFill>
                  <a:schemeClr val="bg2"/>
                </a:solidFill>
                <a:latin typeface="Times New Roman"/>
                <a:cs typeface="Times New Roman"/>
              </a:rPr>
              <a:t>1.1	Anesthesia Services:</a:t>
            </a:r>
            <a:endParaRPr lang="en-US" sz="1400" dirty="0">
              <a:solidFill>
                <a:schemeClr val="bg2"/>
              </a:solidFill>
              <a:latin typeface="Times New Roman"/>
              <a:cs typeface="Times New Roman"/>
            </a:endParaRPr>
          </a:p>
          <a:p>
            <a:r>
              <a:rPr lang="en-US" sz="2000" dirty="0">
                <a:solidFill>
                  <a:schemeClr val="bg2"/>
                </a:solidFill>
                <a:latin typeface="Times New Roman"/>
                <a:cs typeface="Times New Roman"/>
              </a:rPr>
              <a:t>Contractor shall render all professional services without discrimination as to race, national origin, sex, age, religion, handicap, sexual orientation, or the ability to pay.</a:t>
            </a:r>
          </a:p>
          <a:p>
            <a:endParaRPr lang="en-US" dirty="0">
              <a:solidFill>
                <a:schemeClr val="bg2"/>
              </a:solidFill>
              <a:latin typeface="Times New Roman"/>
              <a:cs typeface="Times New Roman"/>
            </a:endParaRPr>
          </a:p>
          <a:p>
            <a:r>
              <a:rPr lang="en-US" sz="2000" dirty="0">
                <a:solidFill>
                  <a:schemeClr val="bg2"/>
                </a:solidFill>
                <a:latin typeface="Times New Roman"/>
                <a:cs typeface="Times New Roman"/>
              </a:rPr>
              <a:t>Compliance with all federal, state, county, appropriate regulatory standards, and facility requirements.</a:t>
            </a:r>
          </a:p>
        </p:txBody>
      </p:sp>
    </p:spTree>
    <p:extLst>
      <p:ext uri="{BB962C8B-B14F-4D97-AF65-F5344CB8AC3E}">
        <p14:creationId xmlns:p14="http://schemas.microsoft.com/office/powerpoint/2010/main" val="2973149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308872"/>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IV</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MISCELLANEOUS</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4.4	Assignment.</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Neither party shall assign or subcontract any portion of their respective obligations under this agreement without the prior written consent of the other party.</a:t>
            </a:r>
          </a:p>
        </p:txBody>
      </p:sp>
    </p:spTree>
    <p:extLst>
      <p:ext uri="{BB962C8B-B14F-4D97-AF65-F5344CB8AC3E}">
        <p14:creationId xmlns:p14="http://schemas.microsoft.com/office/powerpoint/2010/main" val="3464499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308872"/>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IV</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MISCELLANEOUS</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4.5	Enforceability.</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If a Court determines that any term, provision, or condition of this Agreement is invalid.  The remainder of this Agreement will remain in full effect.</a:t>
            </a:r>
          </a:p>
        </p:txBody>
      </p:sp>
    </p:spTree>
    <p:extLst>
      <p:ext uri="{BB962C8B-B14F-4D97-AF65-F5344CB8AC3E}">
        <p14:creationId xmlns:p14="http://schemas.microsoft.com/office/powerpoint/2010/main" val="1208622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001096"/>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IV</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MISCELLANEOUS</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4.6	Notice.</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The rules of Civil Procedure require that each party must be able to have a method of contacting the other party.</a:t>
            </a:r>
          </a:p>
        </p:txBody>
      </p:sp>
    </p:spTree>
    <p:extLst>
      <p:ext uri="{BB962C8B-B14F-4D97-AF65-F5344CB8AC3E}">
        <p14:creationId xmlns:p14="http://schemas.microsoft.com/office/powerpoint/2010/main" val="25042916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3693319"/>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IV</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MISCELLANEOUS</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4.7	Choice of Law.</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Owner’s State and County</a:t>
            </a:r>
          </a:p>
        </p:txBody>
      </p:sp>
    </p:spTree>
    <p:extLst>
      <p:ext uri="{BB962C8B-B14F-4D97-AF65-F5344CB8AC3E}">
        <p14:creationId xmlns:p14="http://schemas.microsoft.com/office/powerpoint/2010/main" val="289923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616648"/>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IV</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MISCELLANEOUS</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4.7	Choice of Law.</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All disputes arising from the Agreement shall be resolved by binding arbitration in accordance with the commercial arbitration rules of the American Arbitration Association.  All fees and expenses generated as a result of an arbitration action shall be born equally by the Parties.</a:t>
            </a:r>
          </a:p>
        </p:txBody>
      </p:sp>
    </p:spTree>
    <p:extLst>
      <p:ext uri="{BB962C8B-B14F-4D97-AF65-F5344CB8AC3E}">
        <p14:creationId xmlns:p14="http://schemas.microsoft.com/office/powerpoint/2010/main" val="32648867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001096"/>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IV</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MISCELLANEOUS</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4.8	Entire Agreement.</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This Agreement constitutes the entire understanding between Owner and Contractor.</a:t>
            </a:r>
          </a:p>
        </p:txBody>
      </p:sp>
    </p:spTree>
    <p:extLst>
      <p:ext uri="{BB962C8B-B14F-4D97-AF65-F5344CB8AC3E}">
        <p14:creationId xmlns:p14="http://schemas.microsoft.com/office/powerpoint/2010/main" val="11706050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001096"/>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IV</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MISCELLANEOUS</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4.9	Amendments.</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This Agreement cannot be amended or modified except by a writing executed by Owner and Contractor.</a:t>
            </a:r>
          </a:p>
        </p:txBody>
      </p:sp>
    </p:spTree>
    <p:extLst>
      <p:ext uri="{BB962C8B-B14F-4D97-AF65-F5344CB8AC3E}">
        <p14:creationId xmlns:p14="http://schemas.microsoft.com/office/powerpoint/2010/main" val="1197736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001096"/>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IV</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MISCELLANEOUS</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4.10	Waiver.</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The failure of either Party to exercise any right provided in this Agreement shall not be deemed a waiver of that right.</a:t>
            </a:r>
          </a:p>
        </p:txBody>
      </p:sp>
    </p:spTree>
    <p:extLst>
      <p:ext uri="{BB962C8B-B14F-4D97-AF65-F5344CB8AC3E}">
        <p14:creationId xmlns:p14="http://schemas.microsoft.com/office/powerpoint/2010/main" val="4747049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308872"/>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IV</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MISCELLANEOUS</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4.11	Captions.</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The captions in this Agreement are not part of the Agreement and are inserted merely for the convenience of locating the different provisions.</a:t>
            </a:r>
          </a:p>
        </p:txBody>
      </p:sp>
    </p:spTree>
    <p:extLst>
      <p:ext uri="{BB962C8B-B14F-4D97-AF65-F5344CB8AC3E}">
        <p14:creationId xmlns:p14="http://schemas.microsoft.com/office/powerpoint/2010/main" val="2277470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001096"/>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IV</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MISCELLANEOUS</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4.12	Execution Authority.</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Both parties warrant that they have the authority to execute this Agreement.</a:t>
            </a:r>
          </a:p>
        </p:txBody>
      </p:sp>
    </p:spTree>
    <p:extLst>
      <p:ext uri="{BB962C8B-B14F-4D97-AF65-F5344CB8AC3E}">
        <p14:creationId xmlns:p14="http://schemas.microsoft.com/office/powerpoint/2010/main" val="408969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924425"/>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DUTIES OF INDEPENDENT CONTRACTOR</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1.2	Contractor Qualifications:</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Contractor shall posses and maintain STATE license to practice;</a:t>
            </a:r>
          </a:p>
          <a:p>
            <a:r>
              <a:rPr lang="en-US" sz="2000" dirty="0">
                <a:solidFill>
                  <a:srgbClr val="1F497D"/>
                </a:solidFill>
                <a:latin typeface="Times New Roman"/>
                <a:cs typeface="Times New Roman"/>
              </a:rPr>
              <a:t>Maintain the required CE units;</a:t>
            </a:r>
          </a:p>
          <a:p>
            <a:r>
              <a:rPr lang="en-US" sz="2000" dirty="0">
                <a:solidFill>
                  <a:srgbClr val="1F497D"/>
                </a:solidFill>
                <a:latin typeface="Times New Roman"/>
                <a:cs typeface="Times New Roman"/>
              </a:rPr>
              <a:t>AANA recognized Re-credentialing entity’s requirements;</a:t>
            </a:r>
          </a:p>
          <a:p>
            <a:r>
              <a:rPr lang="en-US" sz="2000" dirty="0">
                <a:solidFill>
                  <a:srgbClr val="1F497D"/>
                </a:solidFill>
                <a:latin typeface="Times New Roman"/>
                <a:cs typeface="Times New Roman"/>
              </a:rPr>
              <a:t>DEA, Medicare, and Medicaid numbers;</a:t>
            </a:r>
          </a:p>
          <a:p>
            <a:r>
              <a:rPr lang="en-US" sz="2000" dirty="0">
                <a:solidFill>
                  <a:srgbClr val="1F497D"/>
                </a:solidFill>
                <a:latin typeface="Times New Roman"/>
                <a:cs typeface="Times New Roman"/>
              </a:rPr>
              <a:t>Privileges at all facilities.</a:t>
            </a:r>
          </a:p>
        </p:txBody>
      </p:sp>
    </p:spTree>
    <p:extLst>
      <p:ext uri="{BB962C8B-B14F-4D97-AF65-F5344CB8AC3E}">
        <p14:creationId xmlns:p14="http://schemas.microsoft.com/office/powerpoint/2010/main" val="6648595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401205"/>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Execution</a:t>
            </a:r>
            <a:endParaRPr lang="en-US" sz="2400" dirty="0">
              <a:solidFill>
                <a:srgbClr val="1F497D"/>
              </a:solidFill>
              <a:latin typeface="Times New Roman"/>
              <a:cs typeface="Times New Roman"/>
            </a:endParaRPr>
          </a:p>
          <a:p>
            <a:endParaRPr lang="en-US" dirty="0">
              <a:solidFill>
                <a:srgbClr val="1F497D"/>
              </a:solidFill>
              <a:latin typeface="Times New Roman"/>
              <a:cs typeface="Times New Roman"/>
            </a:endParaRPr>
          </a:p>
          <a:p>
            <a:endParaRPr lang="en-US" dirty="0">
              <a:solidFill>
                <a:srgbClr val="1F497D"/>
              </a:solidFill>
              <a:latin typeface="Times New Roman"/>
              <a:cs typeface="Times New Roman"/>
            </a:endParaRP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Owner							Contractor</a:t>
            </a:r>
          </a:p>
          <a:p>
            <a:endParaRPr lang="en-US" sz="3200" dirty="0">
              <a:solidFill>
                <a:srgbClr val="1F497D"/>
              </a:solidFill>
              <a:latin typeface="Times New Roman"/>
              <a:cs typeface="Times New Roman"/>
            </a:endParaRPr>
          </a:p>
          <a:p>
            <a:endParaRPr lang="en-US" sz="3200" dirty="0">
              <a:solidFill>
                <a:srgbClr val="1F497D"/>
              </a:solidFill>
              <a:latin typeface="Times New Roman"/>
              <a:cs typeface="Times New Roman"/>
            </a:endParaRPr>
          </a:p>
          <a:p>
            <a:r>
              <a:rPr lang="en-US" sz="2000" dirty="0">
                <a:solidFill>
                  <a:srgbClr val="1F497D"/>
                </a:solidFill>
                <a:latin typeface="Times New Roman"/>
                <a:cs typeface="Times New Roman"/>
              </a:rPr>
              <a:t>By: ____________________		By: ________________</a:t>
            </a:r>
          </a:p>
          <a:p>
            <a:r>
              <a:rPr lang="en-US" sz="2000" dirty="0">
                <a:solidFill>
                  <a:srgbClr val="1F497D"/>
                </a:solidFill>
                <a:latin typeface="Times New Roman"/>
                <a:cs typeface="Times New Roman"/>
              </a:rPr>
              <a:t>Addresses</a:t>
            </a:r>
          </a:p>
        </p:txBody>
      </p:sp>
    </p:spTree>
    <p:extLst>
      <p:ext uri="{BB962C8B-B14F-4D97-AF65-F5344CB8AC3E}">
        <p14:creationId xmlns:p14="http://schemas.microsoft.com/office/powerpoint/2010/main" val="1626231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5539978"/>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DUTIES OF INDEPENDENT CONTRACTOR</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1.3	Loss of Qualifications.</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Owner shall immediately relieve Contractor from all duties under this agreement.</a:t>
            </a:r>
          </a:p>
          <a:p>
            <a:r>
              <a:rPr lang="en-US" sz="2000" dirty="0">
                <a:solidFill>
                  <a:srgbClr val="1F497D"/>
                </a:solidFill>
                <a:latin typeface="Times New Roman"/>
                <a:cs typeface="Times New Roman"/>
              </a:rPr>
              <a:t>During loss of qualifications period Owner is not required to provide any financial compensation to Contractor.</a:t>
            </a:r>
          </a:p>
          <a:p>
            <a:r>
              <a:rPr lang="en-US" sz="2000" dirty="0">
                <a:solidFill>
                  <a:srgbClr val="1F497D"/>
                </a:solidFill>
                <a:latin typeface="Times New Roman"/>
                <a:cs typeface="Times New Roman"/>
              </a:rPr>
              <a:t>Owner is required to compensate Contractor for all professional services prior to the loss of qualifications.</a:t>
            </a:r>
          </a:p>
          <a:p>
            <a:r>
              <a:rPr lang="en-US" sz="2000" dirty="0">
                <a:solidFill>
                  <a:srgbClr val="1F497D"/>
                </a:solidFill>
                <a:latin typeface="Times New Roman"/>
                <a:cs typeface="Times New Roman"/>
              </a:rPr>
              <a:t>Criminal Conduct?</a:t>
            </a:r>
          </a:p>
        </p:txBody>
      </p:sp>
    </p:spTree>
    <p:extLst>
      <p:ext uri="{BB962C8B-B14F-4D97-AF65-F5344CB8AC3E}">
        <p14:creationId xmlns:p14="http://schemas.microsoft.com/office/powerpoint/2010/main" val="92046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924425"/>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DUTIES OF INDEPENDENT CONTRACTOR</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1.4	Insurance.</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Contractor shall acquire and maintain an active professional liability insurance policy. $1,000,000.00 per incident and Three Million Dollar annual aggregate.</a:t>
            </a:r>
          </a:p>
          <a:p>
            <a:r>
              <a:rPr lang="en-US" sz="2000" dirty="0">
                <a:solidFill>
                  <a:srgbClr val="1F497D"/>
                </a:solidFill>
                <a:latin typeface="Times New Roman"/>
                <a:cs typeface="Times New Roman"/>
              </a:rPr>
              <a:t>“Claims Made” v. “Occurrence” insurance coverage.</a:t>
            </a:r>
          </a:p>
          <a:p>
            <a:r>
              <a:rPr lang="en-US" sz="2000" dirty="0">
                <a:solidFill>
                  <a:srgbClr val="1F497D"/>
                </a:solidFill>
                <a:latin typeface="Times New Roman"/>
                <a:cs typeface="Times New Roman"/>
              </a:rPr>
              <a:t>Proof of tail coverage.</a:t>
            </a:r>
          </a:p>
        </p:txBody>
      </p:sp>
    </p:spTree>
    <p:extLst>
      <p:ext uri="{BB962C8B-B14F-4D97-AF65-F5344CB8AC3E}">
        <p14:creationId xmlns:p14="http://schemas.microsoft.com/office/powerpoint/2010/main" val="3390771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308872"/>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DUTIES OF INDEPENDENT CONTRACTOR</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1.5	Work Schedule.</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Contractor shall preform professional anesthesia services for 40 hours a week for 46 weeks a year.</a:t>
            </a:r>
          </a:p>
          <a:p>
            <a:r>
              <a:rPr lang="en-US" sz="2000" dirty="0">
                <a:solidFill>
                  <a:srgbClr val="1F497D"/>
                </a:solidFill>
                <a:latin typeface="Times New Roman"/>
                <a:cs typeface="Times New Roman"/>
              </a:rPr>
              <a:t>Shift work; Call; Weekends; . . . </a:t>
            </a:r>
          </a:p>
        </p:txBody>
      </p:sp>
    </p:spTree>
    <p:extLst>
      <p:ext uri="{BB962C8B-B14F-4D97-AF65-F5344CB8AC3E}">
        <p14:creationId xmlns:p14="http://schemas.microsoft.com/office/powerpoint/2010/main" val="3474132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5232202"/>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DUTIES OF INDEPENDENT CONTRACTOR</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1.6	Billing.</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Contractor does not have the right or authorizations to bill for any professional anesthesia services rendered under this Agreement.  Contractor shall sign Owner’s billing authorization Agreement and shall cooperate and assist Owner to facilitate the proper billing and collection for all professional anesthesia services rendered under this Agreement.</a:t>
            </a:r>
          </a:p>
        </p:txBody>
      </p:sp>
    </p:spTree>
    <p:extLst>
      <p:ext uri="{BB962C8B-B14F-4D97-AF65-F5344CB8AC3E}">
        <p14:creationId xmlns:p14="http://schemas.microsoft.com/office/powerpoint/2010/main" val="1994860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616648"/>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DUTIES OF INDEPENDENT CONTRACTOR</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1.6	Billing.</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Contractor has the right to review all billing statements Owner submits for the services Contractor renders.  Contractor must provide Owner with reasonable notice to enable Owner’s staff to prepare the billing records</a:t>
            </a:r>
            <a:r>
              <a:rPr lang="en-US" sz="2000" dirty="0">
                <a:solidFill>
                  <a:srgbClr val="0000FF"/>
                </a:solidFill>
                <a:latin typeface="Arial"/>
                <a:cs typeface="Arial"/>
              </a:rPr>
              <a:t>.</a:t>
            </a:r>
          </a:p>
        </p:txBody>
      </p:sp>
    </p:spTree>
    <p:extLst>
      <p:ext uri="{BB962C8B-B14F-4D97-AF65-F5344CB8AC3E}">
        <p14:creationId xmlns:p14="http://schemas.microsoft.com/office/powerpoint/2010/main" val="1380640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542" y="682999"/>
            <a:ext cx="7310930" cy="4308872"/>
          </a:xfrm>
          <a:prstGeom prst="rect">
            <a:avLst/>
          </a:prstGeom>
          <a:noFill/>
        </p:spPr>
        <p:txBody>
          <a:bodyPr wrap="square" rtlCol="0">
            <a:spAutoFit/>
          </a:bodyPr>
          <a:lstStyle/>
          <a:p>
            <a:pPr algn="ctr"/>
            <a:r>
              <a:rPr lang="en-US" sz="4000" dirty="0">
                <a:solidFill>
                  <a:srgbClr val="1F497D"/>
                </a:solidFill>
                <a:latin typeface="Times New Roman"/>
                <a:cs typeface="Times New Roman"/>
              </a:rPr>
              <a:t>CONTRACT COMPONENTS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ARTICLES</a:t>
            </a:r>
          </a:p>
          <a:p>
            <a:endParaRPr lang="en-US" dirty="0">
              <a:solidFill>
                <a:srgbClr val="1F497D"/>
              </a:solidFill>
              <a:latin typeface="Times New Roman"/>
              <a:cs typeface="Times New Roman"/>
            </a:endParaRPr>
          </a:p>
          <a:p>
            <a:pPr algn="ctr"/>
            <a:r>
              <a:rPr lang="en-US" sz="3200" dirty="0">
                <a:solidFill>
                  <a:srgbClr val="1F497D"/>
                </a:solidFill>
                <a:latin typeface="Times New Roman"/>
                <a:cs typeface="Times New Roman"/>
              </a:rPr>
              <a:t>ARTICLE II</a:t>
            </a:r>
            <a:endParaRPr lang="en-US" dirty="0">
              <a:solidFill>
                <a:srgbClr val="1F497D"/>
              </a:solidFill>
              <a:latin typeface="Times New Roman"/>
              <a:cs typeface="Times New Roman"/>
            </a:endParaRPr>
          </a:p>
          <a:p>
            <a:pPr algn="ctr"/>
            <a:r>
              <a:rPr lang="en-US" sz="2400" dirty="0">
                <a:solidFill>
                  <a:srgbClr val="1F497D"/>
                </a:solidFill>
                <a:latin typeface="Times New Roman"/>
                <a:cs typeface="Times New Roman"/>
              </a:rPr>
              <a:t>DUTIES OF OWNER</a:t>
            </a:r>
          </a:p>
          <a:p>
            <a:endParaRPr lang="en-US" dirty="0">
              <a:solidFill>
                <a:srgbClr val="1F497D"/>
              </a:solidFill>
              <a:latin typeface="Times New Roman"/>
              <a:cs typeface="Times New Roman"/>
            </a:endParaRPr>
          </a:p>
          <a:p>
            <a:r>
              <a:rPr lang="en-US" sz="3200" dirty="0">
                <a:solidFill>
                  <a:srgbClr val="1F497D"/>
                </a:solidFill>
                <a:latin typeface="Times New Roman"/>
                <a:cs typeface="Times New Roman"/>
              </a:rPr>
              <a:t>2.1	Compensation.</a:t>
            </a:r>
            <a:endParaRPr lang="en-US" sz="1400" dirty="0">
              <a:solidFill>
                <a:srgbClr val="1F497D"/>
              </a:solidFill>
              <a:latin typeface="Times New Roman"/>
              <a:cs typeface="Times New Roman"/>
            </a:endParaRPr>
          </a:p>
          <a:p>
            <a:r>
              <a:rPr lang="en-US" sz="2000" dirty="0">
                <a:solidFill>
                  <a:srgbClr val="1F497D"/>
                </a:solidFill>
                <a:latin typeface="Times New Roman"/>
                <a:cs typeface="Times New Roman"/>
              </a:rPr>
              <a:t>Owner agrees to pay Contractor $240,000.00 per year payable in 12 equal payments of $20,000.00 payable on the last day of the month.  (business day?)</a:t>
            </a:r>
          </a:p>
        </p:txBody>
      </p:sp>
    </p:spTree>
    <p:extLst>
      <p:ext uri="{BB962C8B-B14F-4D97-AF65-F5344CB8AC3E}">
        <p14:creationId xmlns:p14="http://schemas.microsoft.com/office/powerpoint/2010/main" val="26731620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TotalTime>
  <Words>1307</Words>
  <Application>Microsoft Office PowerPoint</Application>
  <PresentationFormat>On-screen Show (4:3)</PresentationFormat>
  <Paragraphs>289</Paragraphs>
  <Slides>30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CNY Anesthesia Consultants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Trudell</dc:creator>
  <cp:lastModifiedBy>Tawni Phelan</cp:lastModifiedBy>
  <cp:revision>5</cp:revision>
  <dcterms:created xsi:type="dcterms:W3CDTF">2017-02-12T01:52:02Z</dcterms:created>
  <dcterms:modified xsi:type="dcterms:W3CDTF">2023-09-23T15:20:41Z</dcterms:modified>
</cp:coreProperties>
</file>