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Lst>
  <p:notesMasterIdLst>
    <p:notesMasterId r:id="rId45"/>
  </p:notesMasterIdLst>
  <p:sldIdLst>
    <p:sldId id="256" r:id="rId2"/>
    <p:sldId id="330" r:id="rId3"/>
    <p:sldId id="268" r:id="rId4"/>
    <p:sldId id="257" r:id="rId5"/>
    <p:sldId id="267" r:id="rId6"/>
    <p:sldId id="328" r:id="rId7"/>
    <p:sldId id="259" r:id="rId8"/>
    <p:sldId id="258" r:id="rId9"/>
    <p:sldId id="260" r:id="rId10"/>
    <p:sldId id="261" r:id="rId11"/>
    <p:sldId id="262" r:id="rId12"/>
    <p:sldId id="263" r:id="rId13"/>
    <p:sldId id="264" r:id="rId14"/>
    <p:sldId id="295"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26" r:id="rId40"/>
    <p:sldId id="327" r:id="rId41"/>
    <p:sldId id="329" r:id="rId42"/>
    <p:sldId id="293" r:id="rId43"/>
    <p:sldId id="29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08" d="100"/>
          <a:sy n="108" d="100"/>
        </p:scale>
        <p:origin x="678" y="10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E25088-5AAF-4E5E-B463-588BF1DFE6D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21F33AA-303A-4449-B8E0-44477F8E873F}">
      <dgm:prSet/>
      <dgm:spPr/>
      <dgm:t>
        <a:bodyPr/>
        <a:lstStyle/>
        <a:p>
          <a:r>
            <a:rPr lang="en-US" b="1"/>
            <a:t>In Kaufman survey of Entrepreneurs they discovered that:</a:t>
          </a:r>
          <a:endParaRPr lang="en-US"/>
        </a:p>
      </dgm:t>
    </dgm:pt>
    <dgm:pt modelId="{8F346DF0-940E-486B-BF8B-2975543D40C2}" type="parTrans" cxnId="{E9DD65C0-C289-4593-B8B0-03DA1A8547C9}">
      <dgm:prSet/>
      <dgm:spPr/>
      <dgm:t>
        <a:bodyPr/>
        <a:lstStyle/>
        <a:p>
          <a:endParaRPr lang="en-US"/>
        </a:p>
      </dgm:t>
    </dgm:pt>
    <dgm:pt modelId="{0250CA7E-1B7E-4E39-AC90-DA6E3EF3A1C8}" type="sibTrans" cxnId="{E9DD65C0-C289-4593-B8B0-03DA1A8547C9}">
      <dgm:prSet/>
      <dgm:spPr/>
      <dgm:t>
        <a:bodyPr/>
        <a:lstStyle/>
        <a:p>
          <a:endParaRPr lang="en-US"/>
        </a:p>
      </dgm:t>
    </dgm:pt>
    <dgm:pt modelId="{AECEB2C1-2C29-40E0-B2C5-807A3BC4FF56}">
      <dgm:prSet/>
      <dgm:spPr/>
      <dgm:t>
        <a:bodyPr/>
        <a:lstStyle/>
        <a:p>
          <a:r>
            <a:rPr lang="en-US"/>
            <a:t>60% had an interest in becoming an entrepreneur while in college (25% had a strong interest)</a:t>
          </a:r>
        </a:p>
      </dgm:t>
    </dgm:pt>
    <dgm:pt modelId="{A45FE602-777B-4399-AE58-92397F553851}" type="parTrans" cxnId="{531ADC8C-6EAB-4C4C-8ED6-8C79AB12FBC7}">
      <dgm:prSet/>
      <dgm:spPr/>
      <dgm:t>
        <a:bodyPr/>
        <a:lstStyle/>
        <a:p>
          <a:endParaRPr lang="en-US"/>
        </a:p>
      </dgm:t>
    </dgm:pt>
    <dgm:pt modelId="{8E8752AA-D60B-4012-91F6-5BBE80CCCB8C}" type="sibTrans" cxnId="{531ADC8C-6EAB-4C4C-8ED6-8C79AB12FBC7}">
      <dgm:prSet/>
      <dgm:spPr/>
      <dgm:t>
        <a:bodyPr/>
        <a:lstStyle/>
        <a:p>
          <a:endParaRPr lang="en-US"/>
        </a:p>
      </dgm:t>
    </dgm:pt>
    <dgm:pt modelId="{54503974-E977-4A48-A8A3-89A3400FE869}">
      <dgm:prSet/>
      <dgm:spPr/>
      <dgm:t>
        <a:bodyPr/>
        <a:lstStyle/>
        <a:p>
          <a:r>
            <a:rPr lang="en-US" dirty="0"/>
            <a:t>72% came from a middle-class family</a:t>
          </a:r>
        </a:p>
      </dgm:t>
    </dgm:pt>
    <dgm:pt modelId="{2AAE784C-15B3-4BDE-A5EA-BDEBEC562926}" type="parTrans" cxnId="{C46D49A5-1E52-455A-85FF-B969D4560B4C}">
      <dgm:prSet/>
      <dgm:spPr/>
      <dgm:t>
        <a:bodyPr/>
        <a:lstStyle/>
        <a:p>
          <a:endParaRPr lang="en-US"/>
        </a:p>
      </dgm:t>
    </dgm:pt>
    <dgm:pt modelId="{CAB4A131-57C6-463B-814B-AF9DF8C0E0AD}" type="sibTrans" cxnId="{C46D49A5-1E52-455A-85FF-B969D4560B4C}">
      <dgm:prSet/>
      <dgm:spPr/>
      <dgm:t>
        <a:bodyPr/>
        <a:lstStyle/>
        <a:p>
          <a:endParaRPr lang="en-US"/>
        </a:p>
      </dgm:t>
    </dgm:pt>
    <dgm:pt modelId="{498E77F8-D544-4EDB-B7B0-68AEF3AA2C94}">
      <dgm:prSet/>
      <dgm:spPr/>
      <dgm:t>
        <a:bodyPr/>
        <a:lstStyle/>
        <a:p>
          <a:r>
            <a:rPr lang="en-US"/>
            <a:t>75% worked as an employee for over 6 years before starting their first company</a:t>
          </a:r>
        </a:p>
      </dgm:t>
    </dgm:pt>
    <dgm:pt modelId="{6124B233-76EE-4790-B1CF-E4630AA206E7}" type="parTrans" cxnId="{1A825CB8-5E92-439E-91F2-7760D7950A7E}">
      <dgm:prSet/>
      <dgm:spPr/>
      <dgm:t>
        <a:bodyPr/>
        <a:lstStyle/>
        <a:p>
          <a:endParaRPr lang="en-US"/>
        </a:p>
      </dgm:t>
    </dgm:pt>
    <dgm:pt modelId="{0DFB7F1A-DA5F-4BE0-94E5-E2CF39C0BA13}" type="sibTrans" cxnId="{1A825CB8-5E92-439E-91F2-7760D7950A7E}">
      <dgm:prSet/>
      <dgm:spPr/>
      <dgm:t>
        <a:bodyPr/>
        <a:lstStyle/>
        <a:p>
          <a:endParaRPr lang="en-US"/>
        </a:p>
      </dgm:t>
    </dgm:pt>
    <dgm:pt modelId="{D95803FD-0D6C-4340-8286-1BBC3E30867F}">
      <dgm:prSet/>
      <dgm:spPr/>
      <dgm:t>
        <a:bodyPr/>
        <a:lstStyle/>
        <a:p>
          <a:r>
            <a:rPr lang="en-US"/>
            <a:t>Nearly half of all respondents went on to start more than 2 businesses</a:t>
          </a:r>
        </a:p>
      </dgm:t>
    </dgm:pt>
    <dgm:pt modelId="{6ADB95F0-11B9-462C-868D-EAEC2357F302}" type="parTrans" cxnId="{BD4452A4-C61E-423C-B96E-0DA67A426740}">
      <dgm:prSet/>
      <dgm:spPr/>
      <dgm:t>
        <a:bodyPr/>
        <a:lstStyle/>
        <a:p>
          <a:endParaRPr lang="en-US"/>
        </a:p>
      </dgm:t>
    </dgm:pt>
    <dgm:pt modelId="{CBE24B64-BB51-4C64-8811-7B1F0619DF64}" type="sibTrans" cxnId="{BD4452A4-C61E-423C-B96E-0DA67A426740}">
      <dgm:prSet/>
      <dgm:spPr/>
      <dgm:t>
        <a:bodyPr/>
        <a:lstStyle/>
        <a:p>
          <a:endParaRPr lang="en-US"/>
        </a:p>
      </dgm:t>
    </dgm:pt>
    <dgm:pt modelId="{289E1AB4-AF97-A442-A9E7-DC09BC432BF3}" type="pres">
      <dgm:prSet presAssocID="{93E25088-5AAF-4E5E-B463-588BF1DFE6DC}" presName="linear" presStyleCnt="0">
        <dgm:presLayoutVars>
          <dgm:animLvl val="lvl"/>
          <dgm:resizeHandles val="exact"/>
        </dgm:presLayoutVars>
      </dgm:prSet>
      <dgm:spPr/>
    </dgm:pt>
    <dgm:pt modelId="{E5432802-3C1A-E44B-8DDD-296A5F922889}" type="pres">
      <dgm:prSet presAssocID="{321F33AA-303A-4449-B8E0-44477F8E873F}" presName="parentText" presStyleLbl="node1" presStyleIdx="0" presStyleCnt="5">
        <dgm:presLayoutVars>
          <dgm:chMax val="0"/>
          <dgm:bulletEnabled val="1"/>
        </dgm:presLayoutVars>
      </dgm:prSet>
      <dgm:spPr/>
    </dgm:pt>
    <dgm:pt modelId="{8E613FCE-4A48-614D-8AF2-EF742EF73C57}" type="pres">
      <dgm:prSet presAssocID="{0250CA7E-1B7E-4E39-AC90-DA6E3EF3A1C8}" presName="spacer" presStyleCnt="0"/>
      <dgm:spPr/>
    </dgm:pt>
    <dgm:pt modelId="{3FA9F566-A0B1-E54F-89FE-F9B5BEAB9488}" type="pres">
      <dgm:prSet presAssocID="{AECEB2C1-2C29-40E0-B2C5-807A3BC4FF56}" presName="parentText" presStyleLbl="node1" presStyleIdx="1" presStyleCnt="5">
        <dgm:presLayoutVars>
          <dgm:chMax val="0"/>
          <dgm:bulletEnabled val="1"/>
        </dgm:presLayoutVars>
      </dgm:prSet>
      <dgm:spPr/>
    </dgm:pt>
    <dgm:pt modelId="{7B9FBC9D-441E-044D-AB38-0D33909C7AE5}" type="pres">
      <dgm:prSet presAssocID="{8E8752AA-D60B-4012-91F6-5BBE80CCCB8C}" presName="spacer" presStyleCnt="0"/>
      <dgm:spPr/>
    </dgm:pt>
    <dgm:pt modelId="{9EEF3AC0-D8D5-524A-B0ED-54121060352D}" type="pres">
      <dgm:prSet presAssocID="{54503974-E977-4A48-A8A3-89A3400FE869}" presName="parentText" presStyleLbl="node1" presStyleIdx="2" presStyleCnt="5">
        <dgm:presLayoutVars>
          <dgm:chMax val="0"/>
          <dgm:bulletEnabled val="1"/>
        </dgm:presLayoutVars>
      </dgm:prSet>
      <dgm:spPr/>
    </dgm:pt>
    <dgm:pt modelId="{5B03D212-ADBA-0D47-955E-E67C969D9932}" type="pres">
      <dgm:prSet presAssocID="{CAB4A131-57C6-463B-814B-AF9DF8C0E0AD}" presName="spacer" presStyleCnt="0"/>
      <dgm:spPr/>
    </dgm:pt>
    <dgm:pt modelId="{4AEFE672-8C0C-EF44-9D35-1FBCBC6DC1E4}" type="pres">
      <dgm:prSet presAssocID="{498E77F8-D544-4EDB-B7B0-68AEF3AA2C94}" presName="parentText" presStyleLbl="node1" presStyleIdx="3" presStyleCnt="5">
        <dgm:presLayoutVars>
          <dgm:chMax val="0"/>
          <dgm:bulletEnabled val="1"/>
        </dgm:presLayoutVars>
      </dgm:prSet>
      <dgm:spPr/>
    </dgm:pt>
    <dgm:pt modelId="{4CF6B21A-D1F9-AB40-A579-94856A909BBE}" type="pres">
      <dgm:prSet presAssocID="{0DFB7F1A-DA5F-4BE0-94E5-E2CF39C0BA13}" presName="spacer" presStyleCnt="0"/>
      <dgm:spPr/>
    </dgm:pt>
    <dgm:pt modelId="{F1B5BC96-C683-6D43-BAFD-4AA7398E8F19}" type="pres">
      <dgm:prSet presAssocID="{D95803FD-0D6C-4340-8286-1BBC3E30867F}" presName="parentText" presStyleLbl="node1" presStyleIdx="4" presStyleCnt="5">
        <dgm:presLayoutVars>
          <dgm:chMax val="0"/>
          <dgm:bulletEnabled val="1"/>
        </dgm:presLayoutVars>
      </dgm:prSet>
      <dgm:spPr/>
    </dgm:pt>
  </dgm:ptLst>
  <dgm:cxnLst>
    <dgm:cxn modelId="{408E260B-8136-0043-AB0D-43430ADCB990}" type="presOf" srcId="{54503974-E977-4A48-A8A3-89A3400FE869}" destId="{9EEF3AC0-D8D5-524A-B0ED-54121060352D}" srcOrd="0" destOrd="0" presId="urn:microsoft.com/office/officeart/2005/8/layout/vList2"/>
    <dgm:cxn modelId="{DD8BEE3B-B5DF-5F4A-90EC-B229BB55F06B}" type="presOf" srcId="{AECEB2C1-2C29-40E0-B2C5-807A3BC4FF56}" destId="{3FA9F566-A0B1-E54F-89FE-F9B5BEAB9488}" srcOrd="0" destOrd="0" presId="urn:microsoft.com/office/officeart/2005/8/layout/vList2"/>
    <dgm:cxn modelId="{B599A63E-3F1E-1141-9062-A87C27A74971}" type="presOf" srcId="{93E25088-5AAF-4E5E-B463-588BF1DFE6DC}" destId="{289E1AB4-AF97-A442-A9E7-DC09BC432BF3}" srcOrd="0" destOrd="0" presId="urn:microsoft.com/office/officeart/2005/8/layout/vList2"/>
    <dgm:cxn modelId="{531ADC8C-6EAB-4C4C-8ED6-8C79AB12FBC7}" srcId="{93E25088-5AAF-4E5E-B463-588BF1DFE6DC}" destId="{AECEB2C1-2C29-40E0-B2C5-807A3BC4FF56}" srcOrd="1" destOrd="0" parTransId="{A45FE602-777B-4399-AE58-92397F553851}" sibTransId="{8E8752AA-D60B-4012-91F6-5BBE80CCCB8C}"/>
    <dgm:cxn modelId="{BD4452A4-C61E-423C-B96E-0DA67A426740}" srcId="{93E25088-5AAF-4E5E-B463-588BF1DFE6DC}" destId="{D95803FD-0D6C-4340-8286-1BBC3E30867F}" srcOrd="4" destOrd="0" parTransId="{6ADB95F0-11B9-462C-868D-EAEC2357F302}" sibTransId="{CBE24B64-BB51-4C64-8811-7B1F0619DF64}"/>
    <dgm:cxn modelId="{C46D49A5-1E52-455A-85FF-B969D4560B4C}" srcId="{93E25088-5AAF-4E5E-B463-588BF1DFE6DC}" destId="{54503974-E977-4A48-A8A3-89A3400FE869}" srcOrd="2" destOrd="0" parTransId="{2AAE784C-15B3-4BDE-A5EA-BDEBEC562926}" sibTransId="{CAB4A131-57C6-463B-814B-AF9DF8C0E0AD}"/>
    <dgm:cxn modelId="{2533D7B5-A52A-D640-B010-2716B7F8531F}" type="presOf" srcId="{D95803FD-0D6C-4340-8286-1BBC3E30867F}" destId="{F1B5BC96-C683-6D43-BAFD-4AA7398E8F19}" srcOrd="0" destOrd="0" presId="urn:microsoft.com/office/officeart/2005/8/layout/vList2"/>
    <dgm:cxn modelId="{1A825CB8-5E92-439E-91F2-7760D7950A7E}" srcId="{93E25088-5AAF-4E5E-B463-588BF1DFE6DC}" destId="{498E77F8-D544-4EDB-B7B0-68AEF3AA2C94}" srcOrd="3" destOrd="0" parTransId="{6124B233-76EE-4790-B1CF-E4630AA206E7}" sibTransId="{0DFB7F1A-DA5F-4BE0-94E5-E2CF39C0BA13}"/>
    <dgm:cxn modelId="{E9DD65C0-C289-4593-B8B0-03DA1A8547C9}" srcId="{93E25088-5AAF-4E5E-B463-588BF1DFE6DC}" destId="{321F33AA-303A-4449-B8E0-44477F8E873F}" srcOrd="0" destOrd="0" parTransId="{8F346DF0-940E-486B-BF8B-2975543D40C2}" sibTransId="{0250CA7E-1B7E-4E39-AC90-DA6E3EF3A1C8}"/>
    <dgm:cxn modelId="{E828E5C5-3708-8840-80F2-A6E028977764}" type="presOf" srcId="{321F33AA-303A-4449-B8E0-44477F8E873F}" destId="{E5432802-3C1A-E44B-8DDD-296A5F922889}" srcOrd="0" destOrd="0" presId="urn:microsoft.com/office/officeart/2005/8/layout/vList2"/>
    <dgm:cxn modelId="{133E3AD9-E140-524D-9CE1-FAEEFDE9BF06}" type="presOf" srcId="{498E77F8-D544-4EDB-B7B0-68AEF3AA2C94}" destId="{4AEFE672-8C0C-EF44-9D35-1FBCBC6DC1E4}" srcOrd="0" destOrd="0" presId="urn:microsoft.com/office/officeart/2005/8/layout/vList2"/>
    <dgm:cxn modelId="{2A7C4842-99A2-AE4F-98F6-165125BBACF5}" type="presParOf" srcId="{289E1AB4-AF97-A442-A9E7-DC09BC432BF3}" destId="{E5432802-3C1A-E44B-8DDD-296A5F922889}" srcOrd="0" destOrd="0" presId="urn:microsoft.com/office/officeart/2005/8/layout/vList2"/>
    <dgm:cxn modelId="{3B410385-20E1-EE46-B92E-508EF465E651}" type="presParOf" srcId="{289E1AB4-AF97-A442-A9E7-DC09BC432BF3}" destId="{8E613FCE-4A48-614D-8AF2-EF742EF73C57}" srcOrd="1" destOrd="0" presId="urn:microsoft.com/office/officeart/2005/8/layout/vList2"/>
    <dgm:cxn modelId="{DA3D6978-3DB7-D74C-84C3-B2EB0F2E0D56}" type="presParOf" srcId="{289E1AB4-AF97-A442-A9E7-DC09BC432BF3}" destId="{3FA9F566-A0B1-E54F-89FE-F9B5BEAB9488}" srcOrd="2" destOrd="0" presId="urn:microsoft.com/office/officeart/2005/8/layout/vList2"/>
    <dgm:cxn modelId="{E942895D-ACBD-FA44-9340-A14193CDD338}" type="presParOf" srcId="{289E1AB4-AF97-A442-A9E7-DC09BC432BF3}" destId="{7B9FBC9D-441E-044D-AB38-0D33909C7AE5}" srcOrd="3" destOrd="0" presId="urn:microsoft.com/office/officeart/2005/8/layout/vList2"/>
    <dgm:cxn modelId="{C0CD1337-983A-F440-8547-D90B7959E133}" type="presParOf" srcId="{289E1AB4-AF97-A442-A9E7-DC09BC432BF3}" destId="{9EEF3AC0-D8D5-524A-B0ED-54121060352D}" srcOrd="4" destOrd="0" presId="urn:microsoft.com/office/officeart/2005/8/layout/vList2"/>
    <dgm:cxn modelId="{F2E9E0F0-0CD9-B241-8280-69369C56D8F9}" type="presParOf" srcId="{289E1AB4-AF97-A442-A9E7-DC09BC432BF3}" destId="{5B03D212-ADBA-0D47-955E-E67C969D9932}" srcOrd="5" destOrd="0" presId="urn:microsoft.com/office/officeart/2005/8/layout/vList2"/>
    <dgm:cxn modelId="{A3CE981E-0E35-3F4B-B5D1-DF8FC265AC3D}" type="presParOf" srcId="{289E1AB4-AF97-A442-A9E7-DC09BC432BF3}" destId="{4AEFE672-8C0C-EF44-9D35-1FBCBC6DC1E4}" srcOrd="6" destOrd="0" presId="urn:microsoft.com/office/officeart/2005/8/layout/vList2"/>
    <dgm:cxn modelId="{774BA283-E217-CB4A-92D2-F53B703360DF}" type="presParOf" srcId="{289E1AB4-AF97-A442-A9E7-DC09BC432BF3}" destId="{4CF6B21A-D1F9-AB40-A579-94856A909BBE}" srcOrd="7" destOrd="0" presId="urn:microsoft.com/office/officeart/2005/8/layout/vList2"/>
    <dgm:cxn modelId="{FEFC1039-5AC3-C648-B4A2-5A1BBA729534}" type="presParOf" srcId="{289E1AB4-AF97-A442-A9E7-DC09BC432BF3}" destId="{F1B5BC96-C683-6D43-BAFD-4AA7398E8F1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32802-3C1A-E44B-8DDD-296A5F922889}">
      <dsp:nvSpPr>
        <dsp:cNvPr id="0" name=""/>
        <dsp:cNvSpPr/>
      </dsp:nvSpPr>
      <dsp:spPr>
        <a:xfrm>
          <a:off x="0" y="417673"/>
          <a:ext cx="6513603" cy="95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In Kaufman survey of Entrepreneurs they discovered that:</a:t>
          </a:r>
          <a:endParaRPr lang="en-US" sz="2400" kern="1200"/>
        </a:p>
      </dsp:txBody>
      <dsp:txXfrm>
        <a:off x="46606" y="464279"/>
        <a:ext cx="6420391" cy="861507"/>
      </dsp:txXfrm>
    </dsp:sp>
    <dsp:sp modelId="{3FA9F566-A0B1-E54F-89FE-F9B5BEAB9488}">
      <dsp:nvSpPr>
        <dsp:cNvPr id="0" name=""/>
        <dsp:cNvSpPr/>
      </dsp:nvSpPr>
      <dsp:spPr>
        <a:xfrm>
          <a:off x="0" y="1441513"/>
          <a:ext cx="6513603" cy="95471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60% had an interest in becoming an entrepreneur while in college (25% had a strong interest)</a:t>
          </a:r>
        </a:p>
      </dsp:txBody>
      <dsp:txXfrm>
        <a:off x="46606" y="1488119"/>
        <a:ext cx="6420391" cy="861507"/>
      </dsp:txXfrm>
    </dsp:sp>
    <dsp:sp modelId="{9EEF3AC0-D8D5-524A-B0ED-54121060352D}">
      <dsp:nvSpPr>
        <dsp:cNvPr id="0" name=""/>
        <dsp:cNvSpPr/>
      </dsp:nvSpPr>
      <dsp:spPr>
        <a:xfrm>
          <a:off x="0" y="2465353"/>
          <a:ext cx="6513603" cy="95471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72% came from a middle-class family</a:t>
          </a:r>
        </a:p>
      </dsp:txBody>
      <dsp:txXfrm>
        <a:off x="46606" y="2511959"/>
        <a:ext cx="6420391" cy="861507"/>
      </dsp:txXfrm>
    </dsp:sp>
    <dsp:sp modelId="{4AEFE672-8C0C-EF44-9D35-1FBCBC6DC1E4}">
      <dsp:nvSpPr>
        <dsp:cNvPr id="0" name=""/>
        <dsp:cNvSpPr/>
      </dsp:nvSpPr>
      <dsp:spPr>
        <a:xfrm>
          <a:off x="0" y="3489193"/>
          <a:ext cx="6513603" cy="95471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75% worked as an employee for over 6 years before starting their first company</a:t>
          </a:r>
        </a:p>
      </dsp:txBody>
      <dsp:txXfrm>
        <a:off x="46606" y="3535799"/>
        <a:ext cx="6420391" cy="861507"/>
      </dsp:txXfrm>
    </dsp:sp>
    <dsp:sp modelId="{F1B5BC96-C683-6D43-BAFD-4AA7398E8F19}">
      <dsp:nvSpPr>
        <dsp:cNvPr id="0" name=""/>
        <dsp:cNvSpPr/>
      </dsp:nvSpPr>
      <dsp:spPr>
        <a:xfrm>
          <a:off x="0" y="4513033"/>
          <a:ext cx="6513603" cy="95471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Nearly half of all respondents went on to start more than 2 businesses</a:t>
          </a:r>
        </a:p>
      </dsp:txBody>
      <dsp:txXfrm>
        <a:off x="46606" y="4559639"/>
        <a:ext cx="6420391" cy="8615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544C0A-8167-9640-A97E-A2C976162F4C}" type="datetimeFigureOut">
              <a:rPr lang="en-US" smtClean="0"/>
              <a:t>9/21/2021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093AEC-07A0-B943-9AE6-B483FD083ED7}" type="slidenum">
              <a:rPr lang="en-US" smtClean="0"/>
              <a:t>‹#›</a:t>
            </a:fld>
            <a:endParaRPr lang="en-US"/>
          </a:p>
        </p:txBody>
      </p:sp>
    </p:spTree>
    <p:extLst>
      <p:ext uri="{BB962C8B-B14F-4D97-AF65-F5344CB8AC3E}">
        <p14:creationId xmlns:p14="http://schemas.microsoft.com/office/powerpoint/2010/main" val="10550095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1</a:t>
            </a:fld>
            <a:endParaRPr lang="en-US"/>
          </a:p>
        </p:txBody>
      </p:sp>
    </p:spTree>
    <p:extLst>
      <p:ext uri="{BB962C8B-B14F-4D97-AF65-F5344CB8AC3E}">
        <p14:creationId xmlns:p14="http://schemas.microsoft.com/office/powerpoint/2010/main" val="989301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13</a:t>
            </a:fld>
            <a:endParaRPr lang="en-US"/>
          </a:p>
        </p:txBody>
      </p:sp>
    </p:spTree>
    <p:extLst>
      <p:ext uri="{BB962C8B-B14F-4D97-AF65-F5344CB8AC3E}">
        <p14:creationId xmlns:p14="http://schemas.microsoft.com/office/powerpoint/2010/main" val="318185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14</a:t>
            </a:fld>
            <a:endParaRPr lang="en-US"/>
          </a:p>
        </p:txBody>
      </p:sp>
    </p:spTree>
    <p:extLst>
      <p:ext uri="{BB962C8B-B14F-4D97-AF65-F5344CB8AC3E}">
        <p14:creationId xmlns:p14="http://schemas.microsoft.com/office/powerpoint/2010/main" val="25012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15</a:t>
            </a:fld>
            <a:endParaRPr lang="en-US"/>
          </a:p>
        </p:txBody>
      </p:sp>
    </p:spTree>
    <p:extLst>
      <p:ext uri="{BB962C8B-B14F-4D97-AF65-F5344CB8AC3E}">
        <p14:creationId xmlns:p14="http://schemas.microsoft.com/office/powerpoint/2010/main" val="3529951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16</a:t>
            </a:fld>
            <a:endParaRPr lang="en-US"/>
          </a:p>
        </p:txBody>
      </p:sp>
    </p:spTree>
    <p:extLst>
      <p:ext uri="{BB962C8B-B14F-4D97-AF65-F5344CB8AC3E}">
        <p14:creationId xmlns:p14="http://schemas.microsoft.com/office/powerpoint/2010/main" val="217183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17</a:t>
            </a:fld>
            <a:endParaRPr lang="en-US"/>
          </a:p>
        </p:txBody>
      </p:sp>
    </p:spTree>
    <p:extLst>
      <p:ext uri="{BB962C8B-B14F-4D97-AF65-F5344CB8AC3E}">
        <p14:creationId xmlns:p14="http://schemas.microsoft.com/office/powerpoint/2010/main" val="1035061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18</a:t>
            </a:fld>
            <a:endParaRPr lang="en-US"/>
          </a:p>
        </p:txBody>
      </p:sp>
    </p:spTree>
    <p:extLst>
      <p:ext uri="{BB962C8B-B14F-4D97-AF65-F5344CB8AC3E}">
        <p14:creationId xmlns:p14="http://schemas.microsoft.com/office/powerpoint/2010/main" val="341443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19</a:t>
            </a:fld>
            <a:endParaRPr lang="en-US"/>
          </a:p>
        </p:txBody>
      </p:sp>
    </p:spTree>
    <p:extLst>
      <p:ext uri="{BB962C8B-B14F-4D97-AF65-F5344CB8AC3E}">
        <p14:creationId xmlns:p14="http://schemas.microsoft.com/office/powerpoint/2010/main" val="1745947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20</a:t>
            </a:fld>
            <a:endParaRPr lang="en-US"/>
          </a:p>
        </p:txBody>
      </p:sp>
    </p:spTree>
    <p:extLst>
      <p:ext uri="{BB962C8B-B14F-4D97-AF65-F5344CB8AC3E}">
        <p14:creationId xmlns:p14="http://schemas.microsoft.com/office/powerpoint/2010/main" val="3221793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21</a:t>
            </a:fld>
            <a:endParaRPr lang="en-US"/>
          </a:p>
        </p:txBody>
      </p:sp>
    </p:spTree>
    <p:extLst>
      <p:ext uri="{BB962C8B-B14F-4D97-AF65-F5344CB8AC3E}">
        <p14:creationId xmlns:p14="http://schemas.microsoft.com/office/powerpoint/2010/main" val="2584421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22</a:t>
            </a:fld>
            <a:endParaRPr lang="en-US"/>
          </a:p>
        </p:txBody>
      </p:sp>
    </p:spTree>
    <p:extLst>
      <p:ext uri="{BB962C8B-B14F-4D97-AF65-F5344CB8AC3E}">
        <p14:creationId xmlns:p14="http://schemas.microsoft.com/office/powerpoint/2010/main" val="234746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3</a:t>
            </a:fld>
            <a:endParaRPr lang="en-US"/>
          </a:p>
        </p:txBody>
      </p:sp>
    </p:spTree>
    <p:extLst>
      <p:ext uri="{BB962C8B-B14F-4D97-AF65-F5344CB8AC3E}">
        <p14:creationId xmlns:p14="http://schemas.microsoft.com/office/powerpoint/2010/main" val="302057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23</a:t>
            </a:fld>
            <a:endParaRPr lang="en-US"/>
          </a:p>
        </p:txBody>
      </p:sp>
    </p:spTree>
    <p:extLst>
      <p:ext uri="{BB962C8B-B14F-4D97-AF65-F5344CB8AC3E}">
        <p14:creationId xmlns:p14="http://schemas.microsoft.com/office/powerpoint/2010/main" val="2311087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24</a:t>
            </a:fld>
            <a:endParaRPr lang="en-US"/>
          </a:p>
        </p:txBody>
      </p:sp>
    </p:spTree>
    <p:extLst>
      <p:ext uri="{BB962C8B-B14F-4D97-AF65-F5344CB8AC3E}">
        <p14:creationId xmlns:p14="http://schemas.microsoft.com/office/powerpoint/2010/main" val="3677342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25</a:t>
            </a:fld>
            <a:endParaRPr lang="en-US"/>
          </a:p>
        </p:txBody>
      </p:sp>
    </p:spTree>
    <p:extLst>
      <p:ext uri="{BB962C8B-B14F-4D97-AF65-F5344CB8AC3E}">
        <p14:creationId xmlns:p14="http://schemas.microsoft.com/office/powerpoint/2010/main" val="1961677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26</a:t>
            </a:fld>
            <a:endParaRPr lang="en-US"/>
          </a:p>
        </p:txBody>
      </p:sp>
    </p:spTree>
    <p:extLst>
      <p:ext uri="{BB962C8B-B14F-4D97-AF65-F5344CB8AC3E}">
        <p14:creationId xmlns:p14="http://schemas.microsoft.com/office/powerpoint/2010/main" val="4131509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27</a:t>
            </a:fld>
            <a:endParaRPr lang="en-US"/>
          </a:p>
        </p:txBody>
      </p:sp>
    </p:spTree>
    <p:extLst>
      <p:ext uri="{BB962C8B-B14F-4D97-AF65-F5344CB8AC3E}">
        <p14:creationId xmlns:p14="http://schemas.microsoft.com/office/powerpoint/2010/main" val="5369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28</a:t>
            </a:fld>
            <a:endParaRPr lang="en-US"/>
          </a:p>
        </p:txBody>
      </p:sp>
    </p:spTree>
    <p:extLst>
      <p:ext uri="{BB962C8B-B14F-4D97-AF65-F5344CB8AC3E}">
        <p14:creationId xmlns:p14="http://schemas.microsoft.com/office/powerpoint/2010/main" val="1010917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29</a:t>
            </a:fld>
            <a:endParaRPr lang="en-US"/>
          </a:p>
        </p:txBody>
      </p:sp>
    </p:spTree>
    <p:extLst>
      <p:ext uri="{BB962C8B-B14F-4D97-AF65-F5344CB8AC3E}">
        <p14:creationId xmlns:p14="http://schemas.microsoft.com/office/powerpoint/2010/main" val="2774698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30</a:t>
            </a:fld>
            <a:endParaRPr lang="en-US"/>
          </a:p>
        </p:txBody>
      </p:sp>
    </p:spTree>
    <p:extLst>
      <p:ext uri="{BB962C8B-B14F-4D97-AF65-F5344CB8AC3E}">
        <p14:creationId xmlns:p14="http://schemas.microsoft.com/office/powerpoint/2010/main" val="1725722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31</a:t>
            </a:fld>
            <a:endParaRPr lang="en-US"/>
          </a:p>
        </p:txBody>
      </p:sp>
    </p:spTree>
    <p:extLst>
      <p:ext uri="{BB962C8B-B14F-4D97-AF65-F5344CB8AC3E}">
        <p14:creationId xmlns:p14="http://schemas.microsoft.com/office/powerpoint/2010/main" val="714252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32</a:t>
            </a:fld>
            <a:endParaRPr lang="en-US"/>
          </a:p>
        </p:txBody>
      </p:sp>
    </p:spTree>
    <p:extLst>
      <p:ext uri="{BB962C8B-B14F-4D97-AF65-F5344CB8AC3E}">
        <p14:creationId xmlns:p14="http://schemas.microsoft.com/office/powerpoint/2010/main" val="1361450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4</a:t>
            </a:fld>
            <a:endParaRPr lang="en-US"/>
          </a:p>
        </p:txBody>
      </p:sp>
    </p:spTree>
    <p:extLst>
      <p:ext uri="{BB962C8B-B14F-4D97-AF65-F5344CB8AC3E}">
        <p14:creationId xmlns:p14="http://schemas.microsoft.com/office/powerpoint/2010/main" val="966777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33</a:t>
            </a:fld>
            <a:endParaRPr lang="en-US"/>
          </a:p>
        </p:txBody>
      </p:sp>
    </p:spTree>
    <p:extLst>
      <p:ext uri="{BB962C8B-B14F-4D97-AF65-F5344CB8AC3E}">
        <p14:creationId xmlns:p14="http://schemas.microsoft.com/office/powerpoint/2010/main" val="3749605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34</a:t>
            </a:fld>
            <a:endParaRPr lang="en-US"/>
          </a:p>
        </p:txBody>
      </p:sp>
    </p:spTree>
    <p:extLst>
      <p:ext uri="{BB962C8B-B14F-4D97-AF65-F5344CB8AC3E}">
        <p14:creationId xmlns:p14="http://schemas.microsoft.com/office/powerpoint/2010/main" val="4162356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35</a:t>
            </a:fld>
            <a:endParaRPr lang="en-US"/>
          </a:p>
        </p:txBody>
      </p:sp>
    </p:spTree>
    <p:extLst>
      <p:ext uri="{BB962C8B-B14F-4D97-AF65-F5344CB8AC3E}">
        <p14:creationId xmlns:p14="http://schemas.microsoft.com/office/powerpoint/2010/main" val="3420348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36</a:t>
            </a:fld>
            <a:endParaRPr lang="en-US"/>
          </a:p>
        </p:txBody>
      </p:sp>
    </p:spTree>
    <p:extLst>
      <p:ext uri="{BB962C8B-B14F-4D97-AF65-F5344CB8AC3E}">
        <p14:creationId xmlns:p14="http://schemas.microsoft.com/office/powerpoint/2010/main" val="3774482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37</a:t>
            </a:fld>
            <a:endParaRPr lang="en-US"/>
          </a:p>
        </p:txBody>
      </p:sp>
    </p:spTree>
    <p:extLst>
      <p:ext uri="{BB962C8B-B14F-4D97-AF65-F5344CB8AC3E}">
        <p14:creationId xmlns:p14="http://schemas.microsoft.com/office/powerpoint/2010/main" val="2088871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38</a:t>
            </a:fld>
            <a:endParaRPr lang="en-US"/>
          </a:p>
        </p:txBody>
      </p:sp>
    </p:spTree>
    <p:extLst>
      <p:ext uri="{BB962C8B-B14F-4D97-AF65-F5344CB8AC3E}">
        <p14:creationId xmlns:p14="http://schemas.microsoft.com/office/powerpoint/2010/main" val="3561248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42</a:t>
            </a:fld>
            <a:endParaRPr lang="en-US"/>
          </a:p>
        </p:txBody>
      </p:sp>
    </p:spTree>
    <p:extLst>
      <p:ext uri="{BB962C8B-B14F-4D97-AF65-F5344CB8AC3E}">
        <p14:creationId xmlns:p14="http://schemas.microsoft.com/office/powerpoint/2010/main" val="3424299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07F57F-E6E6-114B-B420-85235CFAD387}" type="slidenum">
              <a:rPr lang="en-US" smtClean="0"/>
              <a:pPr/>
              <a:t>43</a:t>
            </a:fld>
            <a:endParaRPr lang="en-US"/>
          </a:p>
        </p:txBody>
      </p:sp>
    </p:spTree>
    <p:extLst>
      <p:ext uri="{BB962C8B-B14F-4D97-AF65-F5344CB8AC3E}">
        <p14:creationId xmlns:p14="http://schemas.microsoft.com/office/powerpoint/2010/main" val="395620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7</a:t>
            </a:fld>
            <a:endParaRPr lang="en-US"/>
          </a:p>
        </p:txBody>
      </p:sp>
    </p:spTree>
    <p:extLst>
      <p:ext uri="{BB962C8B-B14F-4D97-AF65-F5344CB8AC3E}">
        <p14:creationId xmlns:p14="http://schemas.microsoft.com/office/powerpoint/2010/main" val="139439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8</a:t>
            </a:fld>
            <a:endParaRPr lang="en-US"/>
          </a:p>
        </p:txBody>
      </p:sp>
    </p:spTree>
    <p:extLst>
      <p:ext uri="{BB962C8B-B14F-4D97-AF65-F5344CB8AC3E}">
        <p14:creationId xmlns:p14="http://schemas.microsoft.com/office/powerpoint/2010/main" val="206400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9</a:t>
            </a:fld>
            <a:endParaRPr lang="en-US"/>
          </a:p>
        </p:txBody>
      </p:sp>
    </p:spTree>
    <p:extLst>
      <p:ext uri="{BB962C8B-B14F-4D97-AF65-F5344CB8AC3E}">
        <p14:creationId xmlns:p14="http://schemas.microsoft.com/office/powerpoint/2010/main" val="101133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10</a:t>
            </a:fld>
            <a:endParaRPr lang="en-US"/>
          </a:p>
        </p:txBody>
      </p:sp>
    </p:spTree>
    <p:extLst>
      <p:ext uri="{BB962C8B-B14F-4D97-AF65-F5344CB8AC3E}">
        <p14:creationId xmlns:p14="http://schemas.microsoft.com/office/powerpoint/2010/main" val="32594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11</a:t>
            </a:fld>
            <a:endParaRPr lang="en-US"/>
          </a:p>
        </p:txBody>
      </p:sp>
    </p:spTree>
    <p:extLst>
      <p:ext uri="{BB962C8B-B14F-4D97-AF65-F5344CB8AC3E}">
        <p14:creationId xmlns:p14="http://schemas.microsoft.com/office/powerpoint/2010/main" val="297869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093AEC-07A0-B943-9AE6-B483FD083ED7}" type="slidenum">
              <a:rPr lang="en-US" smtClean="0"/>
              <a:t>12</a:t>
            </a:fld>
            <a:endParaRPr lang="en-US"/>
          </a:p>
        </p:txBody>
      </p:sp>
    </p:spTree>
    <p:extLst>
      <p:ext uri="{BB962C8B-B14F-4D97-AF65-F5344CB8AC3E}">
        <p14:creationId xmlns:p14="http://schemas.microsoft.com/office/powerpoint/2010/main" val="273737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15AB-3F0F-0942-8C10-DD653DA01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C07A0C-ADAB-544B-92C9-5F36688AB0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33F6BA-10A2-0740-A928-592CFC9B98F9}"/>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5" name="Footer Placeholder 4">
            <a:extLst>
              <a:ext uri="{FF2B5EF4-FFF2-40B4-BE49-F238E27FC236}">
                <a16:creationId xmlns:a16="http://schemas.microsoft.com/office/drawing/2014/main" id="{050B273C-69A6-444A-B5AD-931DB7D1D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3F202-B767-454A-9E1F-5486357544DB}"/>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471720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32CA-9735-5546-93AC-27928E4B27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D87982-5DF0-7540-ACD0-64C5AC1997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0BE51E-A3C6-A643-8D82-8241AB88BDB7}"/>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5" name="Footer Placeholder 4">
            <a:extLst>
              <a:ext uri="{FF2B5EF4-FFF2-40B4-BE49-F238E27FC236}">
                <a16:creationId xmlns:a16="http://schemas.microsoft.com/office/drawing/2014/main" id="{DAF3D468-CFDB-F647-9B97-E60592358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23573-61C1-BA42-8616-ED00CBD2DB59}"/>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201017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3D5A5-EB3C-294C-81B9-12465FC3D6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0ECCB2-03D1-524D-922A-80F64F41C24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9EE3C-6AAD-0444-8464-C9FD48C51172}"/>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5" name="Footer Placeholder 4">
            <a:extLst>
              <a:ext uri="{FF2B5EF4-FFF2-40B4-BE49-F238E27FC236}">
                <a16:creationId xmlns:a16="http://schemas.microsoft.com/office/drawing/2014/main" id="{CF139DF7-5806-B447-83D3-3D80149C0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AA48E-4AC2-6741-A1EF-39325750A89B}"/>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324230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1F020-F325-554E-8D33-A0755ADD6E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C20B7-EFB0-634E-9FCF-2C11A4B4A7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3F332-E512-D345-B3CA-B7707727D9DC}"/>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5" name="Footer Placeholder 4">
            <a:extLst>
              <a:ext uri="{FF2B5EF4-FFF2-40B4-BE49-F238E27FC236}">
                <a16:creationId xmlns:a16="http://schemas.microsoft.com/office/drawing/2014/main" id="{E26D4C6B-E1EB-C14A-B3A8-FE5B11B12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85A81-4913-D24D-8E85-3A660B892136}"/>
              </a:ext>
            </a:extLst>
          </p:cNvPr>
          <p:cNvSpPr>
            <a:spLocks noGrp="1"/>
          </p:cNvSpPr>
          <p:nvPr>
            <p:ph type="sldNum" sz="quarter" idx="12"/>
          </p:nvPr>
        </p:nvSpPr>
        <p:spPr/>
        <p:txBody>
          <a:bodyPr/>
          <a:lstStyle/>
          <a:p>
            <a:fld id="{5CC9F79C-9676-864C-8193-F69035D9866F}" type="slidenum">
              <a:rPr lang="en-US" smtClean="0"/>
              <a:t>‹#›</a:t>
            </a:fld>
            <a:endParaRPr lang="en-US"/>
          </a:p>
        </p:txBody>
      </p:sp>
    </p:spTree>
    <p:extLst>
      <p:ext uri="{BB962C8B-B14F-4D97-AF65-F5344CB8AC3E}">
        <p14:creationId xmlns:p14="http://schemas.microsoft.com/office/powerpoint/2010/main" val="736619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1AC4A-A99A-AA48-BA40-AD0CDE33B5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B71268-CECA-D84D-9161-7768205F1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F4DD09-FBA7-3940-984A-31DE19761AB5}"/>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5" name="Footer Placeholder 4">
            <a:extLst>
              <a:ext uri="{FF2B5EF4-FFF2-40B4-BE49-F238E27FC236}">
                <a16:creationId xmlns:a16="http://schemas.microsoft.com/office/drawing/2014/main" id="{ECDF5099-95BF-3F47-9B75-82858DF3E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4A269-3720-4F49-AB91-AB8AD6A27B36}"/>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2176219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C5B9-8CF1-694B-978A-6CCAEAFE4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AA2CE5-0741-4B41-BCD8-6794FF99EE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4FB579-A206-1C41-9335-5C97DF809E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FC36C-F2DD-8A49-A009-2949068E9BDD}"/>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6" name="Footer Placeholder 5">
            <a:extLst>
              <a:ext uri="{FF2B5EF4-FFF2-40B4-BE49-F238E27FC236}">
                <a16:creationId xmlns:a16="http://schemas.microsoft.com/office/drawing/2014/main" id="{15D2AA31-0EDF-A74C-AD11-15356FC91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87114-6BA9-554B-8756-B10FE817748C}"/>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105273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7326-8AFA-FE44-B342-7E5D2A9B12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4CB3E4-8ED0-814D-8BCD-32298EFC7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FC374B0-755F-894B-96B3-813F0ECADA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6487CC-766D-C646-90EF-70637EB6D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CC1E74-5073-4243-BFB8-DFEB21972FD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9280E-ACDC-2345-806A-5A2BCFCCAF0D}"/>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8" name="Footer Placeholder 7">
            <a:extLst>
              <a:ext uri="{FF2B5EF4-FFF2-40B4-BE49-F238E27FC236}">
                <a16:creationId xmlns:a16="http://schemas.microsoft.com/office/drawing/2014/main" id="{8F448E52-3B15-664B-85C3-2BC41275BE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FD2836-CE47-6245-B25A-36FFD47E0447}"/>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420591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D6AC5-4F35-C746-9CD2-28F7DBD6D3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E46731-C285-1D4D-ACD2-925699B63FC2}"/>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4" name="Footer Placeholder 3">
            <a:extLst>
              <a:ext uri="{FF2B5EF4-FFF2-40B4-BE49-F238E27FC236}">
                <a16:creationId xmlns:a16="http://schemas.microsoft.com/office/drawing/2014/main" id="{0AF53AF3-3DA0-2E46-AE5B-6CAAA19465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F50D1-A467-2347-9673-34081F270A3A}"/>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239207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2949C-05ED-C04D-945F-16932AFE625C}"/>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3" name="Footer Placeholder 2">
            <a:extLst>
              <a:ext uri="{FF2B5EF4-FFF2-40B4-BE49-F238E27FC236}">
                <a16:creationId xmlns:a16="http://schemas.microsoft.com/office/drawing/2014/main" id="{C5A6DD33-1231-5C48-9AE6-449993F5E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B51AEB-6D50-D649-B597-CC3BB85AF263}"/>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339878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4D38-EC89-CB4E-96F5-70B3D55F1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5D9B8E-761C-1C42-BFDB-B306CB2908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ABB4AB-9DC9-2248-AC55-0BC9D8F50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BD6D59-A382-0E40-8F7D-2FE94E92B8EC}"/>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6" name="Footer Placeholder 5">
            <a:extLst>
              <a:ext uri="{FF2B5EF4-FFF2-40B4-BE49-F238E27FC236}">
                <a16:creationId xmlns:a16="http://schemas.microsoft.com/office/drawing/2014/main" id="{5474653F-13E0-F049-8FF3-9D077BBCC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72A78-BE28-D144-ABF6-907AC1E2B322}"/>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429049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9828-9FD3-CF4A-B2D6-53B6C0DDC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4CA5E7-C4E8-0043-92F9-531598437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0ABB86-5664-4F49-9E45-0180380FC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37A8EC-A6A8-FB4A-BB2F-4A015CD8400A}"/>
              </a:ext>
            </a:extLst>
          </p:cNvPr>
          <p:cNvSpPr>
            <a:spLocks noGrp="1"/>
          </p:cNvSpPr>
          <p:nvPr>
            <p:ph type="dt" sz="half" idx="10"/>
          </p:nvPr>
        </p:nvSpPr>
        <p:spPr/>
        <p:txBody>
          <a:bodyPr/>
          <a:lstStyle/>
          <a:p>
            <a:fld id="{87CF05B5-CEA0-FA42-AB77-B7F7F347DA08}" type="datetimeFigureOut">
              <a:rPr lang="en-US" smtClean="0"/>
              <a:t>9/21/2021</a:t>
            </a:fld>
            <a:endParaRPr lang="en-US"/>
          </a:p>
        </p:txBody>
      </p:sp>
      <p:sp>
        <p:nvSpPr>
          <p:cNvPr id="6" name="Footer Placeholder 5">
            <a:extLst>
              <a:ext uri="{FF2B5EF4-FFF2-40B4-BE49-F238E27FC236}">
                <a16:creationId xmlns:a16="http://schemas.microsoft.com/office/drawing/2014/main" id="{54FA57D5-D899-1A49-9903-99C48009C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F23627-9293-D749-90CC-3C393B903619}"/>
              </a:ext>
            </a:extLst>
          </p:cNvPr>
          <p:cNvSpPr>
            <a:spLocks noGrp="1"/>
          </p:cNvSpPr>
          <p:nvPr>
            <p:ph type="sldNum" sz="quarter" idx="12"/>
          </p:nvPr>
        </p:nvSpPr>
        <p:spPr/>
        <p:txBody>
          <a:bodyPr/>
          <a:lstStyle/>
          <a:p>
            <a:fld id="{B3F28717-65B5-7D4D-892B-D39D2C0FCDF4}" type="slidenum">
              <a:rPr lang="en-US" smtClean="0"/>
              <a:t>‹#›</a:t>
            </a:fld>
            <a:endParaRPr lang="en-US"/>
          </a:p>
        </p:txBody>
      </p:sp>
    </p:spTree>
    <p:extLst>
      <p:ext uri="{BB962C8B-B14F-4D97-AF65-F5344CB8AC3E}">
        <p14:creationId xmlns:p14="http://schemas.microsoft.com/office/powerpoint/2010/main" val="317766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30554-4B62-E642-A318-C4D7A893B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65B0FC-A273-A14C-AAE1-B69C39FAB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F99FA-A59D-9F49-AAB8-F7E6D7C43F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F05B5-CEA0-FA42-AB77-B7F7F347DA08}" type="datetimeFigureOut">
              <a:rPr lang="en-US" smtClean="0"/>
              <a:t>9/21/2021</a:t>
            </a:fld>
            <a:endParaRPr lang="en-US"/>
          </a:p>
        </p:txBody>
      </p:sp>
      <p:sp>
        <p:nvSpPr>
          <p:cNvPr id="5" name="Footer Placeholder 4">
            <a:extLst>
              <a:ext uri="{FF2B5EF4-FFF2-40B4-BE49-F238E27FC236}">
                <a16:creationId xmlns:a16="http://schemas.microsoft.com/office/drawing/2014/main" id="{EC75E480-7716-1448-8F6B-4A714129A7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3635A3-DF06-0345-9702-92BE141D5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28717-65B5-7D4D-892B-D39D2C0FCDF4}" type="slidenum">
              <a:rPr lang="en-US" smtClean="0"/>
              <a:t>‹#›</a:t>
            </a:fld>
            <a:endParaRPr lang="en-US"/>
          </a:p>
        </p:txBody>
      </p:sp>
    </p:spTree>
    <p:extLst>
      <p:ext uri="{BB962C8B-B14F-4D97-AF65-F5344CB8AC3E}">
        <p14:creationId xmlns:p14="http://schemas.microsoft.com/office/powerpoint/2010/main" val="142546059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corporate.findlaw.com/law-library/oig-issues-special-advisory-bulletin-on-contractual-joint.html#sthash.cz0szcy4.dpu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rive.google.com/file/d/0B9k5Ar6oRsYWNUhqd0NOdWMxdEk/view?pli=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file/d/0B9k5Ar6oRsYWNUhqd0NOdWMxdEk/view?pli=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file/d/0B9k5Ar6oRsYWNUhqd0NOdWMxdEk/view?pli=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rive.google.com/file/d/0B9k5Ar6oRsYWNUhqd0NOdWMxdEk/view?pli=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mahanyertl.com/2019/anesthesiology-whistleblower-claim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6">
                    <a:lumMod val="50000"/>
                  </a:schemeClr>
                </a:solidFill>
                <a:latin typeface="+mn-lt"/>
              </a:rPr>
              <a:t>Entrepreneurship:</a:t>
            </a:r>
            <a:br>
              <a:rPr lang="en-US" b="1" dirty="0">
                <a:solidFill>
                  <a:schemeClr val="accent6">
                    <a:lumMod val="50000"/>
                  </a:schemeClr>
                </a:solidFill>
                <a:latin typeface="+mn-lt"/>
              </a:rPr>
            </a:br>
            <a:r>
              <a:rPr lang="en-US" sz="3200" b="1" dirty="0">
                <a:solidFill>
                  <a:schemeClr val="accent6">
                    <a:lumMod val="50000"/>
                  </a:schemeClr>
                </a:solidFill>
                <a:latin typeface="+mn-lt"/>
              </a:rPr>
              <a:t>With a Healthcare Focus</a:t>
            </a:r>
          </a:p>
        </p:txBody>
      </p:sp>
      <p:sp>
        <p:nvSpPr>
          <p:cNvPr id="3" name="Subtitle 2"/>
          <p:cNvSpPr>
            <a:spLocks noGrp="1"/>
          </p:cNvSpPr>
          <p:nvPr>
            <p:ph type="subTitle" idx="1"/>
          </p:nvPr>
        </p:nvSpPr>
        <p:spPr>
          <a:xfrm>
            <a:off x="2667000" y="3817795"/>
            <a:ext cx="6858000" cy="1655762"/>
          </a:xfrm>
        </p:spPr>
        <p:txBody>
          <a:bodyPr>
            <a:normAutofit/>
          </a:bodyPr>
          <a:lstStyle/>
          <a:p>
            <a:r>
              <a:rPr lang="en-US" sz="2000" b="1" dirty="0"/>
              <a:t>Tracy P. Young CRNA, MSNA, MBA</a:t>
            </a:r>
          </a:p>
        </p:txBody>
      </p:sp>
    </p:spTree>
    <p:extLst>
      <p:ext uri="{BB962C8B-B14F-4D97-AF65-F5344CB8AC3E}">
        <p14:creationId xmlns:p14="http://schemas.microsoft.com/office/powerpoint/2010/main" val="3356843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1B4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b="1">
                <a:solidFill>
                  <a:srgbClr val="FFFFFF"/>
                </a:solidFill>
                <a:latin typeface="+mn-lt"/>
              </a:rPr>
              <a:t>Types of Business Structures</a:t>
            </a:r>
          </a:p>
        </p:txBody>
      </p:sp>
      <p:pic>
        <p:nvPicPr>
          <p:cNvPr id="7" name="Picture 6">
            <a:extLst>
              <a:ext uri="{FF2B5EF4-FFF2-40B4-BE49-F238E27FC236}">
                <a16:creationId xmlns:a16="http://schemas.microsoft.com/office/drawing/2014/main" id="{9DEA538D-85A5-E542-9925-25D2D142F996}"/>
              </a:ext>
            </a:extLst>
          </p:cNvPr>
          <p:cNvPicPr>
            <a:picLocks noChangeAspect="1"/>
          </p:cNvPicPr>
          <p:nvPr/>
        </p:nvPicPr>
        <p:blipFill rotWithShape="1">
          <a:blip r:embed="rId3"/>
          <a:srcRect l="17559" r="8548" b="-1"/>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r>
              <a:rPr lang="en-US" sz="2400" b="1" dirty="0">
                <a:solidFill>
                  <a:srgbClr val="FFFFFF"/>
                </a:solidFill>
              </a:rPr>
              <a:t>Sole Proprietorship</a:t>
            </a:r>
          </a:p>
          <a:p>
            <a:r>
              <a:rPr lang="en-US" sz="2400" b="1" dirty="0">
                <a:solidFill>
                  <a:srgbClr val="FFFFFF"/>
                </a:solidFill>
              </a:rPr>
              <a:t>Partnership</a:t>
            </a:r>
          </a:p>
          <a:p>
            <a:r>
              <a:rPr lang="en-US" sz="2400" b="1" dirty="0">
                <a:solidFill>
                  <a:srgbClr val="FFFFFF"/>
                </a:solidFill>
              </a:rPr>
              <a:t>Limited Partnership</a:t>
            </a:r>
          </a:p>
          <a:p>
            <a:r>
              <a:rPr lang="en-US" sz="2400" b="1" dirty="0">
                <a:solidFill>
                  <a:srgbClr val="FFFFFF"/>
                </a:solidFill>
              </a:rPr>
              <a:t>Limited Liability Company</a:t>
            </a:r>
          </a:p>
          <a:p>
            <a:r>
              <a:rPr lang="en-US" sz="2400" b="1" dirty="0">
                <a:solidFill>
                  <a:srgbClr val="FFFFFF"/>
                </a:solidFill>
              </a:rPr>
              <a:t>Corporation (for-profit)</a:t>
            </a:r>
          </a:p>
          <a:p>
            <a:r>
              <a:rPr lang="en-US" sz="2400" b="1" dirty="0">
                <a:solidFill>
                  <a:srgbClr val="FFFFFF"/>
                </a:solidFill>
              </a:rPr>
              <a:t>Nonprofit Corporation</a:t>
            </a:r>
          </a:p>
          <a:p>
            <a:r>
              <a:rPr lang="en-US" sz="2400" b="1" dirty="0">
                <a:solidFill>
                  <a:srgbClr val="FFFFFF"/>
                </a:solidFill>
              </a:rPr>
              <a:t>Cooperative</a:t>
            </a:r>
          </a:p>
        </p:txBody>
      </p:sp>
    </p:spTree>
    <p:extLst>
      <p:ext uri="{BB962C8B-B14F-4D97-AF65-F5344CB8AC3E}">
        <p14:creationId xmlns:p14="http://schemas.microsoft.com/office/powerpoint/2010/main" val="122227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latin typeface="+mn-lt"/>
              </a:rPr>
              <a:t>Basics of a Business Plan</a:t>
            </a:r>
          </a:p>
        </p:txBody>
      </p:sp>
      <p:sp>
        <p:nvSpPr>
          <p:cNvPr id="3" name="Content Placeholder 2"/>
          <p:cNvSpPr>
            <a:spLocks noGrp="1"/>
          </p:cNvSpPr>
          <p:nvPr>
            <p:ph idx="1"/>
          </p:nvPr>
        </p:nvSpPr>
        <p:spPr/>
        <p:txBody>
          <a:bodyPr>
            <a:normAutofit fontScale="77500" lnSpcReduction="20000"/>
          </a:bodyPr>
          <a:lstStyle/>
          <a:p>
            <a:pPr marL="0" indent="0">
              <a:buNone/>
            </a:pPr>
            <a:r>
              <a:rPr lang="en-US" b="1" dirty="0"/>
              <a:t>A business plan is essentially a roadmap for a business and is a living breathing document that projects up to 5 years into the future.</a:t>
            </a:r>
          </a:p>
          <a:p>
            <a:pPr>
              <a:lnSpc>
                <a:spcPct val="120000"/>
              </a:lnSpc>
              <a:buFont typeface="Arial"/>
              <a:buChar char="•"/>
            </a:pPr>
            <a:r>
              <a:rPr lang="en-US" dirty="0"/>
              <a:t>Executive Summary (snapshot of the business)</a:t>
            </a:r>
          </a:p>
          <a:p>
            <a:pPr>
              <a:lnSpc>
                <a:spcPct val="120000"/>
              </a:lnSpc>
              <a:buFont typeface="Arial"/>
              <a:buChar char="•"/>
            </a:pPr>
            <a:r>
              <a:rPr lang="en-US" dirty="0"/>
              <a:t>Detailed Company Description</a:t>
            </a:r>
          </a:p>
          <a:p>
            <a:pPr>
              <a:lnSpc>
                <a:spcPct val="120000"/>
              </a:lnSpc>
              <a:buFont typeface="Arial"/>
              <a:buChar char="•"/>
            </a:pPr>
            <a:r>
              <a:rPr lang="en-US" dirty="0"/>
              <a:t>Market Analysis</a:t>
            </a:r>
          </a:p>
          <a:p>
            <a:pPr>
              <a:lnSpc>
                <a:spcPct val="120000"/>
              </a:lnSpc>
              <a:buFont typeface="Arial"/>
              <a:buChar char="•"/>
            </a:pPr>
            <a:r>
              <a:rPr lang="en-US" dirty="0"/>
              <a:t>Organization and Management</a:t>
            </a:r>
          </a:p>
          <a:p>
            <a:pPr>
              <a:lnSpc>
                <a:spcPct val="120000"/>
              </a:lnSpc>
              <a:buFont typeface="Arial"/>
              <a:buChar char="•"/>
            </a:pPr>
            <a:r>
              <a:rPr lang="en-US" dirty="0"/>
              <a:t>Detailed Service or Product Line</a:t>
            </a:r>
          </a:p>
          <a:p>
            <a:pPr>
              <a:lnSpc>
                <a:spcPct val="120000"/>
              </a:lnSpc>
              <a:buFont typeface="Arial"/>
              <a:buChar char="•"/>
            </a:pPr>
            <a:r>
              <a:rPr lang="en-US" dirty="0"/>
              <a:t>Marketing and Sales Plan</a:t>
            </a:r>
          </a:p>
          <a:p>
            <a:pPr>
              <a:lnSpc>
                <a:spcPct val="120000"/>
              </a:lnSpc>
              <a:buFont typeface="Arial"/>
              <a:buChar char="•"/>
            </a:pPr>
            <a:r>
              <a:rPr lang="en-US" dirty="0"/>
              <a:t>Funding Request</a:t>
            </a:r>
          </a:p>
          <a:p>
            <a:pPr>
              <a:lnSpc>
                <a:spcPct val="120000"/>
              </a:lnSpc>
              <a:buFont typeface="Arial"/>
              <a:buChar char="•"/>
            </a:pPr>
            <a:r>
              <a:rPr lang="en-US" dirty="0"/>
              <a:t>Financial Projections</a:t>
            </a:r>
          </a:p>
        </p:txBody>
      </p:sp>
      <p:pic>
        <p:nvPicPr>
          <p:cNvPr id="5" name="Picture 4">
            <a:extLst>
              <a:ext uri="{FF2B5EF4-FFF2-40B4-BE49-F238E27FC236}">
                <a16:creationId xmlns:a16="http://schemas.microsoft.com/office/drawing/2014/main" id="{A4212AC2-F3A5-9443-AB77-E4B9A899EA58}"/>
              </a:ext>
            </a:extLst>
          </p:cNvPr>
          <p:cNvPicPr>
            <a:picLocks noChangeAspect="1"/>
          </p:cNvPicPr>
          <p:nvPr/>
        </p:nvPicPr>
        <p:blipFill>
          <a:blip r:embed="rId3"/>
          <a:stretch>
            <a:fillRect/>
          </a:stretch>
        </p:blipFill>
        <p:spPr>
          <a:xfrm>
            <a:off x="6630256" y="2763749"/>
            <a:ext cx="4427622" cy="3253340"/>
          </a:xfrm>
          <a:prstGeom prst="rect">
            <a:avLst/>
          </a:prstGeom>
        </p:spPr>
      </p:pic>
    </p:spTree>
    <p:extLst>
      <p:ext uri="{BB962C8B-B14F-4D97-AF65-F5344CB8AC3E}">
        <p14:creationId xmlns:p14="http://schemas.microsoft.com/office/powerpoint/2010/main" val="105484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113"/>
            <a:ext cx="10515600" cy="1325563"/>
          </a:xfrm>
        </p:spPr>
        <p:txBody>
          <a:bodyPr/>
          <a:lstStyle/>
          <a:p>
            <a:pPr algn="ctr"/>
            <a:r>
              <a:rPr lang="en-US" b="1" dirty="0">
                <a:solidFill>
                  <a:schemeClr val="accent6">
                    <a:lumMod val="50000"/>
                  </a:schemeClr>
                </a:solidFill>
                <a:latin typeface="+mn-lt"/>
              </a:rPr>
              <a:t>Pro Forma</a:t>
            </a:r>
          </a:p>
        </p:txBody>
      </p:sp>
      <p:sp>
        <p:nvSpPr>
          <p:cNvPr id="3" name="Content Placeholder 2"/>
          <p:cNvSpPr>
            <a:spLocks noGrp="1"/>
          </p:cNvSpPr>
          <p:nvPr>
            <p:ph idx="1"/>
          </p:nvPr>
        </p:nvSpPr>
        <p:spPr>
          <a:xfrm>
            <a:off x="838200" y="1260548"/>
            <a:ext cx="10515600" cy="4534077"/>
          </a:xfrm>
        </p:spPr>
        <p:txBody>
          <a:bodyPr/>
          <a:lstStyle/>
          <a:p>
            <a:pPr marL="0" indent="0">
              <a:buNone/>
            </a:pPr>
            <a:r>
              <a:rPr lang="en-US" dirty="0"/>
              <a:t>Pro forma, a Latin term, literally means “for the sake of form” or “as a matter of form.” In the world of business, pro forma refers to a method by which financial results are calculated. This method of calculation places emphasis on present or projected figures. </a:t>
            </a:r>
          </a:p>
          <a:p>
            <a:pPr marL="0" indent="0">
              <a:buNone/>
            </a:pPr>
            <a:r>
              <a:rPr lang="en-US" dirty="0"/>
              <a:t>In its most basic form, all expected expenses and cost are added up and all forms of expected revenues are totaled, and the difference is either your expected profit or loss.</a:t>
            </a:r>
          </a:p>
        </p:txBody>
      </p:sp>
      <p:pic>
        <p:nvPicPr>
          <p:cNvPr id="5" name="Picture 4">
            <a:extLst>
              <a:ext uri="{FF2B5EF4-FFF2-40B4-BE49-F238E27FC236}">
                <a16:creationId xmlns:a16="http://schemas.microsoft.com/office/drawing/2014/main" id="{095CC2D0-2A65-5B4E-9571-56CD74F8F09D}"/>
              </a:ext>
            </a:extLst>
          </p:cNvPr>
          <p:cNvPicPr>
            <a:picLocks noChangeAspect="1"/>
          </p:cNvPicPr>
          <p:nvPr/>
        </p:nvPicPr>
        <p:blipFill>
          <a:blip r:embed="rId3"/>
          <a:stretch>
            <a:fillRect/>
          </a:stretch>
        </p:blipFill>
        <p:spPr>
          <a:xfrm>
            <a:off x="3477802" y="4166394"/>
            <a:ext cx="5236395" cy="2486123"/>
          </a:xfrm>
          <a:prstGeom prst="rect">
            <a:avLst/>
          </a:prstGeom>
        </p:spPr>
      </p:pic>
    </p:spTree>
    <p:extLst>
      <p:ext uri="{BB962C8B-B14F-4D97-AF65-F5344CB8AC3E}">
        <p14:creationId xmlns:p14="http://schemas.microsoft.com/office/powerpoint/2010/main" val="4192261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70513"/>
          </a:xfrm>
        </p:spPr>
        <p:txBody>
          <a:bodyPr/>
          <a:lstStyle/>
          <a:p>
            <a:pPr algn="ctr"/>
            <a:r>
              <a:rPr lang="en-US" b="1" dirty="0">
                <a:solidFill>
                  <a:schemeClr val="accent6">
                    <a:lumMod val="50000"/>
                  </a:schemeClr>
                </a:solidFill>
                <a:latin typeface="+mn-lt"/>
              </a:rPr>
              <a:t>Financial Statements</a:t>
            </a:r>
          </a:p>
        </p:txBody>
      </p:sp>
      <p:sp>
        <p:nvSpPr>
          <p:cNvPr id="3" name="Content Placeholder 2"/>
          <p:cNvSpPr>
            <a:spLocks noGrp="1"/>
          </p:cNvSpPr>
          <p:nvPr>
            <p:ph idx="1"/>
          </p:nvPr>
        </p:nvSpPr>
        <p:spPr>
          <a:xfrm>
            <a:off x="735458" y="1181528"/>
            <a:ext cx="9277351" cy="5097564"/>
          </a:xfrm>
        </p:spPr>
        <p:txBody>
          <a:bodyPr>
            <a:normAutofit fontScale="77500" lnSpcReduction="20000"/>
          </a:bodyPr>
          <a:lstStyle/>
          <a:p>
            <a:pPr marL="0" indent="0">
              <a:buNone/>
            </a:pPr>
            <a:r>
              <a:rPr lang="en-US" b="1" dirty="0"/>
              <a:t>There are four main types of financial statements:</a:t>
            </a:r>
          </a:p>
          <a:p>
            <a:pPr marL="457200" indent="-457200">
              <a:lnSpc>
                <a:spcPct val="80000"/>
              </a:lnSpc>
              <a:buAutoNum type="arabicPeriod"/>
            </a:pPr>
            <a:r>
              <a:rPr lang="en-US" b="1" dirty="0"/>
              <a:t>Statement of Financial Position</a:t>
            </a:r>
            <a:r>
              <a:rPr lang="en-US" dirty="0"/>
              <a:t> (AKA Balance Sheet)</a:t>
            </a:r>
          </a:p>
          <a:p>
            <a:pPr>
              <a:lnSpc>
                <a:spcPct val="80000"/>
              </a:lnSpc>
            </a:pPr>
            <a:r>
              <a:rPr lang="en-US" dirty="0"/>
              <a:t>A static snapshot of Assets, Liabilities and Equity</a:t>
            </a:r>
          </a:p>
          <a:p>
            <a:pPr marL="0" indent="0">
              <a:lnSpc>
                <a:spcPct val="80000"/>
              </a:lnSpc>
              <a:buNone/>
            </a:pPr>
            <a:endParaRPr lang="en-US" dirty="0"/>
          </a:p>
          <a:p>
            <a:pPr marL="0" indent="0">
              <a:lnSpc>
                <a:spcPct val="80000"/>
              </a:lnSpc>
              <a:buNone/>
            </a:pPr>
            <a:r>
              <a:rPr lang="en-US" b="1" dirty="0"/>
              <a:t>2. Income Statement </a:t>
            </a:r>
            <a:r>
              <a:rPr lang="en-US" dirty="0"/>
              <a:t>(AKA Profit and Loss Statement)</a:t>
            </a:r>
          </a:p>
          <a:p>
            <a:pPr>
              <a:lnSpc>
                <a:spcPct val="90000"/>
              </a:lnSpc>
              <a:buFont typeface="Arial"/>
              <a:buChar char="•"/>
            </a:pPr>
            <a:r>
              <a:rPr lang="en-US" dirty="0"/>
              <a:t>A look back at a period of time showing the income, expenses and profit or loss for that period of time.</a:t>
            </a:r>
          </a:p>
          <a:p>
            <a:pPr marL="0" indent="0">
              <a:lnSpc>
                <a:spcPct val="90000"/>
              </a:lnSpc>
              <a:buNone/>
            </a:pPr>
            <a:endParaRPr lang="en-US" dirty="0"/>
          </a:p>
          <a:p>
            <a:pPr marL="457200" indent="-457200">
              <a:lnSpc>
                <a:spcPct val="80000"/>
              </a:lnSpc>
              <a:buAutoNum type="arabicPeriod" startAt="3"/>
            </a:pPr>
            <a:r>
              <a:rPr lang="en-US" b="1" dirty="0"/>
              <a:t>Cash Flow Statement</a:t>
            </a:r>
          </a:p>
          <a:p>
            <a:pPr>
              <a:buFont typeface="Arial"/>
              <a:buChar char="•"/>
            </a:pPr>
            <a:r>
              <a:rPr lang="en-US" dirty="0"/>
              <a:t>Presents the movement of cash and balances over a period by segments (operations, investing, financing)</a:t>
            </a:r>
          </a:p>
          <a:p>
            <a:pPr marL="0" indent="0">
              <a:buNone/>
            </a:pPr>
            <a:endParaRPr lang="en-US" dirty="0"/>
          </a:p>
          <a:p>
            <a:pPr marL="0" indent="0">
              <a:lnSpc>
                <a:spcPct val="80000"/>
              </a:lnSpc>
              <a:buNone/>
            </a:pPr>
            <a:r>
              <a:rPr lang="en-US" b="1" dirty="0"/>
              <a:t>4.  Statement of Changes in Equity </a:t>
            </a:r>
            <a:r>
              <a:rPr lang="en-US" dirty="0"/>
              <a:t>(AKA Retained Earning Report)</a:t>
            </a:r>
          </a:p>
          <a:p>
            <a:pPr>
              <a:buFont typeface="Arial"/>
              <a:buChar char="•"/>
            </a:pPr>
            <a:r>
              <a:rPr lang="en-US" dirty="0"/>
              <a:t>Derived from the P&amp;L and shows changes in equity over a defined period.</a:t>
            </a:r>
          </a:p>
        </p:txBody>
      </p:sp>
    </p:spTree>
    <p:extLst>
      <p:ext uri="{BB962C8B-B14F-4D97-AF65-F5344CB8AC3E}">
        <p14:creationId xmlns:p14="http://schemas.microsoft.com/office/powerpoint/2010/main" val="179201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latin typeface="+mn-lt"/>
              </a:rPr>
              <a:t>Unique Healthcare Business Considerations</a:t>
            </a:r>
          </a:p>
        </p:txBody>
      </p:sp>
      <p:sp>
        <p:nvSpPr>
          <p:cNvPr id="3" name="Content Placeholder 2"/>
          <p:cNvSpPr>
            <a:spLocks noGrp="1"/>
          </p:cNvSpPr>
          <p:nvPr>
            <p:ph idx="1"/>
          </p:nvPr>
        </p:nvSpPr>
        <p:spPr/>
        <p:txBody>
          <a:bodyPr>
            <a:normAutofit lnSpcReduction="10000"/>
          </a:bodyPr>
          <a:lstStyle/>
          <a:p>
            <a:r>
              <a:rPr lang="en-US" dirty="0"/>
              <a:t>Due to third party payer system, AR activities are some of the most complex of all businesses on earth. Often requires the assistance of an outside specialist to generate revenue (billing company)</a:t>
            </a:r>
          </a:p>
          <a:p>
            <a:r>
              <a:rPr lang="en-US" dirty="0"/>
              <a:t>Requires specialized insurance coverage, mal-practice, workers comp, HIPPA protection </a:t>
            </a:r>
            <a:r>
              <a:rPr lang="en-US" dirty="0" err="1"/>
              <a:t>etc</a:t>
            </a:r>
            <a:endParaRPr lang="en-US" dirty="0"/>
          </a:p>
          <a:p>
            <a:r>
              <a:rPr lang="en-US" dirty="0"/>
              <a:t>Must navigate a myriad of federal and state laws, federal and state rules and regulations which change frequently, numerous accrediting bodies and mandatory collecting, storing and reporting of data.</a:t>
            </a:r>
          </a:p>
          <a:p>
            <a:pPr lvl="1"/>
            <a:r>
              <a:rPr lang="en-US" dirty="0"/>
              <a:t>Examples: CMS </a:t>
            </a:r>
            <a:r>
              <a:rPr lang="en-US" dirty="0" err="1"/>
              <a:t>CoP</a:t>
            </a:r>
            <a:r>
              <a:rPr lang="en-US" dirty="0"/>
              <a:t>, CMS Provider enrollment, State NPA and Rules and </a:t>
            </a:r>
            <a:r>
              <a:rPr lang="en-US" dirty="0" err="1"/>
              <a:t>Regs</a:t>
            </a:r>
            <a:r>
              <a:rPr lang="en-US" dirty="0"/>
              <a:t>, State Departments of Health, Medicine, Pharmacy and dentistry,  TJC, AAAHC, AKS, Stark Law and their state equivalent .</a:t>
            </a:r>
          </a:p>
          <a:p>
            <a:endParaRPr lang="en-US" dirty="0"/>
          </a:p>
        </p:txBody>
      </p:sp>
    </p:spTree>
    <p:extLst>
      <p:ext uri="{BB962C8B-B14F-4D97-AF65-F5344CB8AC3E}">
        <p14:creationId xmlns:p14="http://schemas.microsoft.com/office/powerpoint/2010/main" val="118824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9478" y="1099335"/>
            <a:ext cx="6762749" cy="2425710"/>
          </a:xfrm>
        </p:spPr>
        <p:txBody>
          <a:bodyPr>
            <a:normAutofit fontScale="90000"/>
          </a:bodyPr>
          <a:lstStyle/>
          <a:p>
            <a:r>
              <a:rPr lang="en-US" sz="4900" b="1" dirty="0">
                <a:solidFill>
                  <a:schemeClr val="accent6">
                    <a:lumMod val="50000"/>
                  </a:schemeClr>
                </a:solidFill>
                <a:effectLst>
                  <a:outerShdw blurRad="50800" dist="38100" dir="2700000" algn="tl" rotWithShape="0">
                    <a:prstClr val="black">
                      <a:alpha val="40000"/>
                    </a:prstClr>
                  </a:outerShdw>
                </a:effectLst>
                <a:latin typeface="+mn-lt"/>
              </a:rPr>
              <a:t>Healthcare</a:t>
            </a:r>
            <a:r>
              <a:rPr lang="en-US" b="1" dirty="0">
                <a:solidFill>
                  <a:schemeClr val="accent6">
                    <a:lumMod val="50000"/>
                  </a:schemeClr>
                </a:solidFill>
                <a:effectLst>
                  <a:outerShdw blurRad="50800" dist="38100" dir="2700000" algn="tl" rotWithShape="0">
                    <a:prstClr val="black">
                      <a:alpha val="40000"/>
                    </a:prstClr>
                  </a:outerShdw>
                </a:effectLst>
                <a:latin typeface="+mn-lt"/>
              </a:rPr>
              <a:t> </a:t>
            </a:r>
            <a:r>
              <a:rPr lang="en-US" sz="4900" b="1" dirty="0">
                <a:solidFill>
                  <a:schemeClr val="accent6">
                    <a:lumMod val="50000"/>
                  </a:schemeClr>
                </a:solidFill>
                <a:effectLst>
                  <a:outerShdw blurRad="50800" dist="38100" dir="2700000" algn="tl" rotWithShape="0">
                    <a:prstClr val="black">
                      <a:alpha val="40000"/>
                    </a:prstClr>
                  </a:outerShdw>
                </a:effectLst>
                <a:latin typeface="+mn-lt"/>
              </a:rPr>
              <a:t>Entrepreneur Compliance: Anti-Kickback Statutes, Stark Law and the False Claims Act</a:t>
            </a:r>
          </a:p>
        </p:txBody>
      </p:sp>
      <p:sp>
        <p:nvSpPr>
          <p:cNvPr id="3" name="Subtitle 2"/>
          <p:cNvSpPr>
            <a:spLocks noGrp="1"/>
          </p:cNvSpPr>
          <p:nvPr>
            <p:ph type="subTitle" idx="1"/>
          </p:nvPr>
        </p:nvSpPr>
        <p:spPr>
          <a:xfrm>
            <a:off x="2861774" y="3931268"/>
            <a:ext cx="6498159" cy="916641"/>
          </a:xfrm>
        </p:spPr>
        <p:txBody>
          <a:bodyPr>
            <a:normAutofit/>
          </a:bodyPr>
          <a:lstStyle/>
          <a:p>
            <a:r>
              <a:rPr lang="en-US" sz="2000" dirty="0"/>
              <a:t>What do Entrepreneurial CRNAs Need to Know to Avoid Trouble?</a:t>
            </a:r>
          </a:p>
        </p:txBody>
      </p:sp>
    </p:spTree>
    <p:extLst>
      <p:ext uri="{BB962C8B-B14F-4D97-AF65-F5344CB8AC3E}">
        <p14:creationId xmlns:p14="http://schemas.microsoft.com/office/powerpoint/2010/main" val="232067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464" y="381001"/>
            <a:ext cx="7583487" cy="45719"/>
          </a:xfrm>
        </p:spPr>
        <p:txBody>
          <a:bodyPr>
            <a:normAutofit fontScale="90000"/>
          </a:bodyPr>
          <a:lstStyle/>
          <a:p>
            <a:pPr algn="ctr"/>
            <a:endParaRPr lang="en-US" b="1" dirty="0">
              <a:solidFill>
                <a:srgbClr val="FF6600"/>
              </a:solidFill>
              <a:effectLst>
                <a:outerShdw blurRad="50800" dist="38100" dir="2700000" algn="tl" rotWithShape="0">
                  <a:prstClr val="black">
                    <a:alpha val="40000"/>
                  </a:prstClr>
                </a:outerShdw>
              </a:effectLst>
            </a:endParaRPr>
          </a:p>
        </p:txBody>
      </p:sp>
      <p:pic>
        <p:nvPicPr>
          <p:cNvPr id="7" name="Content Placeholder 6">
            <a:extLst>
              <a:ext uri="{FF2B5EF4-FFF2-40B4-BE49-F238E27FC236}">
                <a16:creationId xmlns:a16="http://schemas.microsoft.com/office/drawing/2014/main" id="{E7D3AF63-3FC6-814D-967E-C4F2E40D6ADB}"/>
              </a:ext>
            </a:extLst>
          </p:cNvPr>
          <p:cNvPicPr>
            <a:picLocks noGrp="1" noChangeAspect="1"/>
          </p:cNvPicPr>
          <p:nvPr>
            <p:ph idx="1"/>
          </p:nvPr>
        </p:nvPicPr>
        <p:blipFill>
          <a:blip r:embed="rId3"/>
          <a:stretch>
            <a:fillRect/>
          </a:stretch>
        </p:blipFill>
        <p:spPr>
          <a:xfrm>
            <a:off x="2178121" y="1636"/>
            <a:ext cx="5781916" cy="6856364"/>
          </a:xfrm>
        </p:spPr>
      </p:pic>
    </p:spTree>
    <p:extLst>
      <p:ext uri="{BB962C8B-B14F-4D97-AF65-F5344CB8AC3E}">
        <p14:creationId xmlns:p14="http://schemas.microsoft.com/office/powerpoint/2010/main" val="428340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Anti-Kickback Statutes</a:t>
            </a:r>
          </a:p>
        </p:txBody>
      </p:sp>
      <p:sp>
        <p:nvSpPr>
          <p:cNvPr id="3" name="Content Placeholder 2"/>
          <p:cNvSpPr>
            <a:spLocks noGrp="1"/>
          </p:cNvSpPr>
          <p:nvPr>
            <p:ph idx="1"/>
          </p:nvPr>
        </p:nvSpPr>
        <p:spPr/>
        <p:txBody>
          <a:bodyPr>
            <a:normAutofit/>
          </a:bodyPr>
          <a:lstStyle/>
          <a:p>
            <a:pPr marL="0" indent="0">
              <a:buNone/>
            </a:pPr>
            <a:r>
              <a:rPr lang="en-US" dirty="0">
                <a:solidFill>
                  <a:schemeClr val="tx1"/>
                </a:solidFill>
              </a:rPr>
              <a:t>The AKS makes it a criminal offense to knowingly and willfully offer, pay, solicit, or receive any remuneration directly or indirectly to induce or reward referrals of items or services reimbursable by a Federal health care program.</a:t>
            </a:r>
          </a:p>
          <a:p>
            <a:pPr lvl="1">
              <a:buFont typeface="Arial"/>
              <a:buChar char="•"/>
            </a:pPr>
            <a:r>
              <a:rPr lang="en-US" dirty="0"/>
              <a:t>“Kickbacks are harmful because they can (1) distort medical decision-making, (2) cause overutilization, (3) increase costs to the federal health care programs, and (4) result in unfair competition by freezing out competitors unwilling to pay kickbacks. Both parties to an impermissible kickback transaction may be liable.”</a:t>
            </a:r>
          </a:p>
          <a:p>
            <a:pPr marL="282575" lvl="1" indent="0">
              <a:buNone/>
            </a:pPr>
            <a:endParaRPr lang="en-US" dirty="0"/>
          </a:p>
          <a:p>
            <a:pPr marL="282575" lvl="1" indent="0">
              <a:buNone/>
            </a:pPr>
            <a:r>
              <a:rPr lang="en-US" sz="1600" i="1" dirty="0">
                <a:solidFill>
                  <a:schemeClr val="accent6">
                    <a:lumMod val="50000"/>
                  </a:schemeClr>
                </a:solidFill>
              </a:rPr>
              <a:t>OIG Special Advisory Bulletin April 2003: http://</a:t>
            </a:r>
            <a:r>
              <a:rPr lang="en-US" sz="1600" i="1" dirty="0" err="1">
                <a:solidFill>
                  <a:schemeClr val="accent6">
                    <a:lumMod val="50000"/>
                  </a:schemeClr>
                </a:solidFill>
              </a:rPr>
              <a:t>oig.hhs.gov</a:t>
            </a:r>
            <a:r>
              <a:rPr lang="en-US" sz="1600" i="1" dirty="0">
                <a:solidFill>
                  <a:schemeClr val="accent6">
                    <a:lumMod val="50000"/>
                  </a:schemeClr>
                </a:solidFill>
              </a:rPr>
              <a:t>/fraud/docs/</a:t>
            </a:r>
            <a:r>
              <a:rPr lang="en-US" sz="1600" i="1" dirty="0" err="1">
                <a:solidFill>
                  <a:schemeClr val="accent6">
                    <a:lumMod val="50000"/>
                  </a:schemeClr>
                </a:solidFill>
              </a:rPr>
              <a:t>alertsandbulletins</a:t>
            </a:r>
            <a:r>
              <a:rPr lang="en-US" sz="1600" i="1" dirty="0">
                <a:solidFill>
                  <a:schemeClr val="accent6">
                    <a:lumMod val="50000"/>
                  </a:schemeClr>
                </a:solidFill>
              </a:rPr>
              <a:t>/042303SABJointVentures.pdf</a:t>
            </a:r>
          </a:p>
          <a:p>
            <a:pPr marL="282575" lvl="1" indent="0">
              <a:buNone/>
            </a:pP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1424718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OIG Bulletin April 2003</a:t>
            </a:r>
          </a:p>
        </p:txBody>
      </p:sp>
      <p:sp>
        <p:nvSpPr>
          <p:cNvPr id="3" name="Content Placeholder 2"/>
          <p:cNvSpPr>
            <a:spLocks noGrp="1"/>
          </p:cNvSpPr>
          <p:nvPr>
            <p:ph idx="1"/>
          </p:nvPr>
        </p:nvSpPr>
        <p:spPr/>
        <p:txBody>
          <a:bodyPr/>
          <a:lstStyle/>
          <a:p>
            <a:pPr marL="0" indent="0">
              <a:buNone/>
            </a:pPr>
            <a:r>
              <a:rPr lang="en-US" b="1" dirty="0">
                <a:solidFill>
                  <a:schemeClr val="tx1"/>
                </a:solidFill>
              </a:rPr>
              <a:t>Contractual Joint Ventures:</a:t>
            </a:r>
          </a:p>
          <a:p>
            <a:pPr>
              <a:buFont typeface="Arial"/>
              <a:buChar char="•"/>
            </a:pPr>
            <a:r>
              <a:rPr lang="en-US" dirty="0"/>
              <a:t>A joint venture may take a variety of forms: it may be a contractual arrangement between two or more parties to cooperate in providing services, or it may involve the creation of a new legal entity by the parties, such as a limited partnership or closely held corporation, to provide such services. </a:t>
            </a:r>
          </a:p>
          <a:p>
            <a:pPr marL="0" indent="0">
              <a:buNone/>
            </a:pPr>
            <a:endParaRPr lang="en-US" dirty="0"/>
          </a:p>
        </p:txBody>
      </p:sp>
    </p:spTree>
    <p:extLst>
      <p:ext uri="{BB962C8B-B14F-4D97-AF65-F5344CB8AC3E}">
        <p14:creationId xmlns:p14="http://schemas.microsoft.com/office/powerpoint/2010/main" val="3919811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27038"/>
            <a:ext cx="8237538" cy="6257925"/>
          </a:xfrm>
        </p:spPr>
        <p:txBody>
          <a:bodyPr>
            <a:normAutofit fontScale="62500" lnSpcReduction="20000"/>
          </a:bodyPr>
          <a:lstStyle/>
          <a:p>
            <a:pPr marL="0" indent="0">
              <a:lnSpc>
                <a:spcPct val="80000"/>
              </a:lnSpc>
              <a:buNone/>
            </a:pPr>
            <a:r>
              <a:rPr lang="en-US" sz="2600" b="1" dirty="0"/>
              <a:t>The OIG explains that "problematic arrangements" of this sort typically have certain common elements, including:</a:t>
            </a:r>
          </a:p>
          <a:p>
            <a:pPr>
              <a:lnSpc>
                <a:spcPct val="90000"/>
              </a:lnSpc>
            </a:pPr>
            <a:r>
              <a:rPr lang="en-US" b="1" i="1" dirty="0">
                <a:solidFill>
                  <a:schemeClr val="tx1"/>
                </a:solidFill>
              </a:rPr>
              <a:t>New Line of Business. </a:t>
            </a:r>
            <a:r>
              <a:rPr lang="en-US" dirty="0"/>
              <a:t>The Provider seeks to expand into a related line of business that can serve the Provider's existing patient base.</a:t>
            </a:r>
          </a:p>
          <a:p>
            <a:pPr>
              <a:lnSpc>
                <a:spcPct val="90000"/>
              </a:lnSpc>
            </a:pPr>
            <a:r>
              <a:rPr lang="en-US" b="1" i="1" dirty="0">
                <a:solidFill>
                  <a:schemeClr val="tx1"/>
                </a:solidFill>
              </a:rPr>
              <a:t>Captive Referral Base</a:t>
            </a:r>
            <a:r>
              <a:rPr lang="en-US" dirty="0"/>
              <a:t>. The new venture predominantly or exclusively serves the Provider's existing patients.</a:t>
            </a:r>
          </a:p>
          <a:p>
            <a:pPr>
              <a:lnSpc>
                <a:spcPct val="90000"/>
              </a:lnSpc>
            </a:pPr>
            <a:r>
              <a:rPr lang="en-US" b="1" i="1" dirty="0">
                <a:solidFill>
                  <a:schemeClr val="tx1"/>
                </a:solidFill>
              </a:rPr>
              <a:t>Lack of Business Risk</a:t>
            </a:r>
            <a:r>
              <a:rPr lang="en-US" b="1" dirty="0">
                <a:solidFill>
                  <a:schemeClr val="tx1"/>
                </a:solidFill>
              </a:rPr>
              <a:t>. </a:t>
            </a:r>
            <a:r>
              <a:rPr lang="en-US" dirty="0"/>
              <a:t>The Provider's primary contribution to the new venture is referrals. It does not operate the new business nor does it commit substantial financial, capital or human resources. Instead, virtually all of the operations of the new business are provided by the Supplier, while the billing of insurers and patients is done in the name of the Provider.</a:t>
            </a:r>
          </a:p>
          <a:p>
            <a:pPr>
              <a:lnSpc>
                <a:spcPct val="90000"/>
              </a:lnSpc>
            </a:pPr>
            <a:r>
              <a:rPr lang="en-US" b="1" i="1" dirty="0">
                <a:solidFill>
                  <a:schemeClr val="tx1"/>
                </a:solidFill>
              </a:rPr>
              <a:t>Supplier is Competitor</a:t>
            </a:r>
            <a:r>
              <a:rPr lang="en-US" b="1" dirty="0">
                <a:solidFill>
                  <a:schemeClr val="tx1"/>
                </a:solidFill>
              </a:rPr>
              <a:t>. </a:t>
            </a:r>
            <a:r>
              <a:rPr lang="en-US" dirty="0"/>
              <a:t>The joint venture partner selected by the Provider is an established Supplier of the same services as those to be offered by the new venture. In other words, absent the joint venture, the Supplier would be a competitor for the new line of business.</a:t>
            </a:r>
          </a:p>
          <a:p>
            <a:pPr>
              <a:lnSpc>
                <a:spcPct val="90000"/>
              </a:lnSpc>
            </a:pPr>
            <a:r>
              <a:rPr lang="en-US" b="1" i="1" dirty="0">
                <a:solidFill>
                  <a:schemeClr val="tx1"/>
                </a:solidFill>
              </a:rPr>
              <a:t>Shared Benefit: </a:t>
            </a:r>
            <a:r>
              <a:rPr lang="en-US" i="1" dirty="0"/>
              <a:t>Remuneration</a:t>
            </a:r>
            <a:r>
              <a:rPr lang="en-US" dirty="0"/>
              <a:t>. The Provider and the Supplier share in the economic benefit of the new business. The practical effect is that the Provider has the opportunity to bill for services that would otherwise be provided independently by the Supplier.</a:t>
            </a:r>
          </a:p>
          <a:p>
            <a:pPr>
              <a:lnSpc>
                <a:spcPct val="90000"/>
              </a:lnSpc>
            </a:pPr>
            <a:r>
              <a:rPr lang="en-US" b="1" i="1" dirty="0">
                <a:solidFill>
                  <a:schemeClr val="tx1"/>
                </a:solidFill>
              </a:rPr>
              <a:t>Volume or Value</a:t>
            </a:r>
            <a:r>
              <a:rPr lang="en-US" b="1" dirty="0">
                <a:solidFill>
                  <a:schemeClr val="tx1"/>
                </a:solidFill>
              </a:rPr>
              <a:t>. </a:t>
            </a:r>
            <a:r>
              <a:rPr lang="en-US" dirty="0"/>
              <a:t>The aggregate payments to the Supplier will typically vary with the volume or value of business generated for the new venture. Likewise, the remuneration to the Provider (profits from the venture) also varies based upon the Provider's referrals to the new business.</a:t>
            </a:r>
          </a:p>
          <a:p>
            <a:pPr>
              <a:lnSpc>
                <a:spcPct val="90000"/>
              </a:lnSpc>
            </a:pPr>
            <a:r>
              <a:rPr lang="en-US" b="1" i="1" dirty="0">
                <a:solidFill>
                  <a:schemeClr val="tx1"/>
                </a:solidFill>
              </a:rPr>
              <a:t>Exclusivity</a:t>
            </a:r>
            <a:r>
              <a:rPr lang="en-US" b="1" dirty="0">
                <a:solidFill>
                  <a:schemeClr val="tx1"/>
                </a:solidFill>
              </a:rPr>
              <a:t>. </a:t>
            </a:r>
            <a:r>
              <a:rPr lang="en-US" dirty="0"/>
              <a:t>The parties may agree to a </a:t>
            </a:r>
            <a:r>
              <a:rPr lang="en-US" dirty="0" err="1"/>
              <a:t>noncompete</a:t>
            </a:r>
            <a:r>
              <a:rPr lang="en-US" dirty="0"/>
              <a:t>, barring the Provider, the Supplier, or both from offering the products or services of the new venture to Provider's patients other than through the new venture.</a:t>
            </a:r>
          </a:p>
          <a:p>
            <a:pPr marL="0" indent="0">
              <a:lnSpc>
                <a:spcPct val="80000"/>
              </a:lnSpc>
              <a:buNone/>
            </a:pPr>
            <a:r>
              <a:rPr lang="en-US" sz="1700" dirty="0"/>
              <a:t> See more at: </a:t>
            </a:r>
            <a:r>
              <a:rPr lang="en-US" sz="1700" dirty="0">
                <a:solidFill>
                  <a:srgbClr val="FF6600"/>
                </a:solidFill>
                <a:hlinkClick r:id="rId3"/>
              </a:rPr>
              <a:t>http://corporate.findlaw.com/law-library/oig-issues-special-advisory-bulletin-on-contractual-joint.html#sthash.cz0szcy4.dpuf</a:t>
            </a:r>
            <a:endParaRPr lang="en-US" sz="1700" dirty="0">
              <a:solidFill>
                <a:srgbClr val="FF6600"/>
              </a:solidFill>
            </a:endParaRPr>
          </a:p>
          <a:p>
            <a:pPr marL="0" indent="0">
              <a:lnSpc>
                <a:spcPct val="80000"/>
              </a:lnSpc>
              <a:buNone/>
            </a:pPr>
            <a:endParaRPr lang="en-US" dirty="0"/>
          </a:p>
        </p:txBody>
      </p:sp>
    </p:spTree>
    <p:extLst>
      <p:ext uri="{BB962C8B-B14F-4D97-AF65-F5344CB8AC3E}">
        <p14:creationId xmlns:p14="http://schemas.microsoft.com/office/powerpoint/2010/main" val="1660777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4"/>
          <p:cNvSpPr>
            <a:spLocks noGrp="1"/>
          </p:cNvSpPr>
          <p:nvPr>
            <p:ph type="title"/>
          </p:nvPr>
        </p:nvSpPr>
        <p:spPr bwMode="auto">
          <a:xfrm>
            <a:off x="838200" y="544567"/>
            <a:ext cx="10515600" cy="132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rtlCol="0" anchor="t" anchorCtr="0" compatLnSpc="1">
            <a:prstTxWarp prst="textNoShape">
              <a:avLst/>
            </a:prstTxWarp>
            <a:normAutofit fontScale="90000"/>
          </a:bodyPr>
          <a:lstStyle/>
          <a:p>
            <a:pPr algn="ctr"/>
            <a:r>
              <a:rPr lang="en-US" b="1" dirty="0">
                <a:solidFill>
                  <a:schemeClr val="accent6">
                    <a:lumMod val="50000"/>
                  </a:schemeClr>
                </a:solidFill>
                <a:latin typeface="+mn-lt"/>
              </a:rPr>
              <a:t>Conflict of Interest Disclosure Statement </a:t>
            </a:r>
            <a:br>
              <a:rPr lang="en-US" dirty="0">
                <a:solidFill>
                  <a:srgbClr val="000000"/>
                </a:solidFill>
              </a:rPr>
            </a:br>
            <a:endParaRPr lang="en-US" dirty="0">
              <a:latin typeface="Helvetica" charset="0"/>
            </a:endParaRPr>
          </a:p>
        </p:txBody>
      </p:sp>
      <p:sp>
        <p:nvSpPr>
          <p:cNvPr id="6" name="Content Placeholder 5"/>
          <p:cNvSpPr>
            <a:spLocks noGrp="1"/>
          </p:cNvSpPr>
          <p:nvPr>
            <p:ph idx="1"/>
          </p:nvPr>
        </p:nvSpPr>
        <p:spPr>
          <a:xfrm>
            <a:off x="609600" y="1870129"/>
            <a:ext cx="10972800" cy="4073472"/>
          </a:xfrm>
        </p:spPr>
        <p:txBody>
          <a:bodyPr/>
          <a:lstStyle/>
          <a:p>
            <a:pPr marL="0" indent="0" algn="ctr">
              <a:buNone/>
              <a:defRPr/>
            </a:pPr>
            <a:r>
              <a:rPr lang="en-US" dirty="0">
                <a:ea typeface="+mn-ea"/>
              </a:rPr>
              <a:t>Tracy P. Young MSNA, MBA, CRNA</a:t>
            </a:r>
          </a:p>
          <a:p>
            <a:pPr marL="0" indent="0">
              <a:buNone/>
              <a:defRPr/>
            </a:pPr>
            <a:endParaRPr lang="en-US" dirty="0">
              <a:ea typeface="+mn-ea"/>
            </a:endParaRPr>
          </a:p>
          <a:p>
            <a:pPr>
              <a:defRPr/>
            </a:pPr>
            <a:r>
              <a:rPr lang="en-US" sz="2667" dirty="0">
                <a:solidFill>
                  <a:srgbClr val="000000"/>
                </a:solidFill>
              </a:rPr>
              <a:t>I have no financial relationships with any commercial interest related to the content of this activity.</a:t>
            </a:r>
            <a:endParaRPr lang="en-US" sz="2667" dirty="0"/>
          </a:p>
          <a:p>
            <a:pPr>
              <a:defRPr/>
            </a:pPr>
            <a:r>
              <a:rPr lang="en-US" sz="2667" dirty="0">
                <a:solidFill>
                  <a:srgbClr val="000000"/>
                </a:solidFill>
              </a:rPr>
              <a:t>I will </a:t>
            </a:r>
            <a:r>
              <a:rPr lang="en-US" sz="2667" b="1" dirty="0">
                <a:solidFill>
                  <a:srgbClr val="000000"/>
                </a:solidFill>
              </a:rPr>
              <a:t>not</a:t>
            </a:r>
            <a:r>
              <a:rPr lang="en-US" sz="2667" dirty="0">
                <a:solidFill>
                  <a:srgbClr val="000000"/>
                </a:solidFill>
              </a:rPr>
              <a:t> discuss off-label use during my presentation.</a:t>
            </a:r>
            <a:r>
              <a:rPr lang="en-US" sz="2667" dirty="0">
                <a:solidFill>
                  <a:srgbClr val="FFFFFF"/>
                </a:solidFill>
              </a:rPr>
              <a:t>.</a:t>
            </a:r>
          </a:p>
          <a:p>
            <a:pPr marL="0" indent="0">
              <a:buNone/>
              <a:defRPr/>
            </a:pPr>
            <a:endParaRPr lang="en-US" dirty="0">
              <a:ea typeface="+mn-ea"/>
            </a:endParaRPr>
          </a:p>
        </p:txBody>
      </p:sp>
    </p:spTree>
    <p:extLst>
      <p:ext uri="{BB962C8B-B14F-4D97-AF65-F5344CB8AC3E}">
        <p14:creationId xmlns:p14="http://schemas.microsoft.com/office/powerpoint/2010/main" val="2451916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OIG Advisory Opinion 12-06</a:t>
            </a:r>
          </a:p>
        </p:txBody>
      </p:sp>
      <p:sp>
        <p:nvSpPr>
          <p:cNvPr id="3" name="Content Placeholder 2"/>
          <p:cNvSpPr>
            <a:spLocks noGrp="1"/>
          </p:cNvSpPr>
          <p:nvPr>
            <p:ph idx="1"/>
          </p:nvPr>
        </p:nvSpPr>
        <p:spPr>
          <a:xfrm>
            <a:off x="1140432" y="1601467"/>
            <a:ext cx="8746520" cy="4859618"/>
          </a:xfrm>
        </p:spPr>
        <p:txBody>
          <a:bodyPr>
            <a:normAutofit fontScale="85000" lnSpcReduction="20000"/>
          </a:bodyPr>
          <a:lstStyle/>
          <a:p>
            <a:pPr marL="0" indent="0">
              <a:buNone/>
            </a:pPr>
            <a:r>
              <a:rPr lang="en-US" b="1" dirty="0">
                <a:solidFill>
                  <a:schemeClr val="tx1"/>
                </a:solidFill>
              </a:rPr>
              <a:t>Released June 1, 2012.  The requester asked about two potential Anesthesia arrangements:</a:t>
            </a:r>
          </a:p>
          <a:p>
            <a:pPr>
              <a:buFont typeface="Arial"/>
              <a:buChar char="•"/>
            </a:pPr>
            <a:r>
              <a:rPr lang="en-US" b="1" dirty="0">
                <a:solidFill>
                  <a:schemeClr val="tx1"/>
                </a:solidFill>
              </a:rPr>
              <a:t>Arrangement A: </a:t>
            </a:r>
            <a:r>
              <a:rPr lang="en-US" dirty="0"/>
              <a:t>The ASC asked the Anesthesia Group to begin paying the ASC a “Management Fee” for services such as nursing preoperative assessments, space for anesthesia personnel, and records etc. OIG stated that this would be a clear violation because those services were already being reimbursed to the ASC in the form of the ASC technical fees and thus those payments would constitute a kickback.</a:t>
            </a:r>
          </a:p>
          <a:p>
            <a:pPr>
              <a:buFont typeface="Arial"/>
              <a:buChar char="•"/>
            </a:pPr>
            <a:r>
              <a:rPr lang="en-US" b="1" dirty="0">
                <a:solidFill>
                  <a:schemeClr val="tx1"/>
                </a:solidFill>
              </a:rPr>
              <a:t>Arrangement B: </a:t>
            </a:r>
            <a:r>
              <a:rPr lang="en-US" dirty="0"/>
              <a:t>The physician owners of the ASC would form a subsidiary anesthesia company which would do all the billing and collecting for the anesthesia services and the current anesthesia group would continue to manage the department for a specified fee paid out of the billing collections activity but that the remaining profit would stay with the ASC physicians.  </a:t>
            </a:r>
          </a:p>
          <a:p>
            <a:pPr marL="0" indent="0">
              <a:buNone/>
            </a:pPr>
            <a:r>
              <a:rPr lang="en-US" b="1" dirty="0">
                <a:solidFill>
                  <a:schemeClr val="tx1"/>
                </a:solidFill>
                <a:effectLst>
                  <a:innerShdw blurRad="63500" dist="50800" dir="10800000">
                    <a:prstClr val="black">
                      <a:alpha val="50000"/>
                    </a:prstClr>
                  </a:innerShdw>
                </a:effectLst>
              </a:rPr>
              <a:t>What do you think about Arrangement B and what do think the OIG said?</a:t>
            </a:r>
          </a:p>
        </p:txBody>
      </p:sp>
    </p:spTree>
    <p:extLst>
      <p:ext uri="{BB962C8B-B14F-4D97-AF65-F5344CB8AC3E}">
        <p14:creationId xmlns:p14="http://schemas.microsoft.com/office/powerpoint/2010/main" val="3092645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OIG Advisory Opinion 12-06</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sz="2600" b="1" dirty="0"/>
              <a:t>III. CONCLUSION</a:t>
            </a:r>
          </a:p>
          <a:p>
            <a:r>
              <a:rPr lang="en-US" dirty="0"/>
              <a:t>“Based on the facts certified in your request for an advisory opinion and supplemental submissions, we conclude that the Proposed Arrangements could potentially generate prohibited remuneration under the anti-kickback statute and that the OIG could potentially impose administrative sanctions on [name redacted] under sections 1128(b)(7) or 1128A(a)(7) of the Act (as those sections relate to the commission of acts described in section 1128B(b) of the Act) in connection with the Proposed Arrangements.”</a:t>
            </a:r>
          </a:p>
          <a:p>
            <a:r>
              <a:rPr lang="en-US" dirty="0"/>
              <a:t>“Based on the facts presented here, it appears that Proposed Arrangement B is designed to permit the Centers’ physician-owners to do indirectly what they cannot do directly; that is, to receive compensation, in the form of a portion of the Requestor’s anesthesia services revenues, in return for their referrals to the Requestor.”  </a:t>
            </a:r>
          </a:p>
          <a:p>
            <a:pPr marL="0" indent="0">
              <a:buNone/>
            </a:pPr>
            <a:r>
              <a:rPr lang="en-US" sz="1800" u="sng" dirty="0">
                <a:solidFill>
                  <a:schemeClr val="accent6">
                    <a:lumMod val="50000"/>
                  </a:schemeClr>
                </a:solidFill>
              </a:rPr>
              <a:t>OIG Advisory Opinion No. 12-06</a:t>
            </a:r>
          </a:p>
          <a:p>
            <a:pPr marL="0" indent="0">
              <a:buNone/>
            </a:pPr>
            <a:endParaRPr lang="en-US" dirty="0"/>
          </a:p>
        </p:txBody>
      </p:sp>
    </p:spTree>
    <p:extLst>
      <p:ext uri="{BB962C8B-B14F-4D97-AF65-F5344CB8AC3E}">
        <p14:creationId xmlns:p14="http://schemas.microsoft.com/office/powerpoint/2010/main" val="2042899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3190" y="143257"/>
            <a:ext cx="7583487" cy="1048545"/>
          </a:xfrm>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AKS Safe Harbors</a:t>
            </a:r>
          </a:p>
        </p:txBody>
      </p:sp>
      <p:sp>
        <p:nvSpPr>
          <p:cNvPr id="4" name="Content Placeholder 3"/>
          <p:cNvSpPr>
            <a:spLocks noGrp="1"/>
          </p:cNvSpPr>
          <p:nvPr>
            <p:ph sz="half" idx="1"/>
          </p:nvPr>
        </p:nvSpPr>
        <p:spPr>
          <a:xfrm>
            <a:off x="1058238" y="1191802"/>
            <a:ext cx="4563776" cy="5320991"/>
          </a:xfrm>
        </p:spPr>
        <p:txBody>
          <a:bodyPr>
            <a:normAutofit fontScale="40000" lnSpcReduction="20000"/>
          </a:bodyPr>
          <a:lstStyle/>
          <a:p>
            <a:pPr lvl="0">
              <a:lnSpc>
                <a:spcPct val="80000"/>
              </a:lnSpc>
            </a:pPr>
            <a:r>
              <a:rPr lang="en-US" sz="5600" dirty="0"/>
              <a:t>Investments in large publicly-held health care companies</a:t>
            </a:r>
          </a:p>
          <a:p>
            <a:pPr lvl="0">
              <a:lnSpc>
                <a:spcPct val="80000"/>
              </a:lnSpc>
            </a:pPr>
            <a:r>
              <a:rPr lang="en-US" sz="5600" dirty="0"/>
              <a:t>Investments in small health care joint ventures</a:t>
            </a:r>
          </a:p>
          <a:p>
            <a:pPr lvl="0">
              <a:lnSpc>
                <a:spcPct val="80000"/>
              </a:lnSpc>
            </a:pPr>
            <a:r>
              <a:rPr lang="en-US" sz="5600" dirty="0"/>
              <a:t>Space rental</a:t>
            </a:r>
          </a:p>
          <a:p>
            <a:pPr lvl="0">
              <a:lnSpc>
                <a:spcPct val="80000"/>
              </a:lnSpc>
            </a:pPr>
            <a:r>
              <a:rPr lang="en-US" sz="5600" dirty="0"/>
              <a:t>Equipment rental</a:t>
            </a:r>
          </a:p>
          <a:p>
            <a:pPr lvl="0">
              <a:lnSpc>
                <a:spcPct val="80000"/>
              </a:lnSpc>
            </a:pPr>
            <a:r>
              <a:rPr lang="en-US" sz="5600" dirty="0"/>
              <a:t>Personal services and management contracts</a:t>
            </a:r>
          </a:p>
          <a:p>
            <a:pPr lvl="0">
              <a:lnSpc>
                <a:spcPct val="80000"/>
              </a:lnSpc>
            </a:pPr>
            <a:r>
              <a:rPr lang="en-US" sz="5600" dirty="0"/>
              <a:t>Sales of retiring physicians' practices to other physicians</a:t>
            </a:r>
          </a:p>
          <a:p>
            <a:pPr lvl="0">
              <a:lnSpc>
                <a:spcPct val="80000"/>
              </a:lnSpc>
            </a:pPr>
            <a:r>
              <a:rPr lang="en-US" sz="5600" dirty="0"/>
              <a:t>Referral services</a:t>
            </a:r>
          </a:p>
          <a:p>
            <a:pPr lvl="0">
              <a:lnSpc>
                <a:spcPct val="80000"/>
              </a:lnSpc>
            </a:pPr>
            <a:r>
              <a:rPr lang="en-US" sz="5600" dirty="0"/>
              <a:t>Warranties</a:t>
            </a:r>
          </a:p>
          <a:p>
            <a:pPr lvl="0">
              <a:lnSpc>
                <a:spcPct val="80000"/>
              </a:lnSpc>
            </a:pPr>
            <a:r>
              <a:rPr lang="en-US" sz="5600" dirty="0"/>
              <a:t>Discounts</a:t>
            </a:r>
          </a:p>
          <a:p>
            <a:pPr lvl="0">
              <a:lnSpc>
                <a:spcPct val="80000"/>
              </a:lnSpc>
            </a:pPr>
            <a:r>
              <a:rPr lang="en-US" sz="5600" dirty="0"/>
              <a:t>Employee compensation</a:t>
            </a:r>
          </a:p>
          <a:p>
            <a:pPr lvl="0">
              <a:lnSpc>
                <a:spcPct val="80000"/>
              </a:lnSpc>
            </a:pPr>
            <a:r>
              <a:rPr lang="en-US" sz="5600" dirty="0"/>
              <a:t>Group purchasing organizations</a:t>
            </a:r>
          </a:p>
          <a:p>
            <a:pPr lvl="0">
              <a:lnSpc>
                <a:spcPct val="80000"/>
              </a:lnSpc>
            </a:pPr>
            <a:r>
              <a:rPr lang="en-US" sz="5600" dirty="0"/>
              <a:t>Waivers of Medicare Part A </a:t>
            </a:r>
            <a:r>
              <a:rPr lang="en-US" sz="6400" dirty="0"/>
              <a:t>inpatient cost-sharing amount</a:t>
            </a:r>
          </a:p>
          <a:p>
            <a:endParaRPr lang="en-US" dirty="0"/>
          </a:p>
        </p:txBody>
      </p:sp>
      <p:sp>
        <p:nvSpPr>
          <p:cNvPr id="5" name="Content Placeholder 4"/>
          <p:cNvSpPr>
            <a:spLocks noGrp="1"/>
          </p:cNvSpPr>
          <p:nvPr>
            <p:ph sz="half" idx="2"/>
          </p:nvPr>
        </p:nvSpPr>
        <p:spPr>
          <a:xfrm>
            <a:off x="5638824" y="1191802"/>
            <a:ext cx="4984655" cy="5515482"/>
          </a:xfrm>
        </p:spPr>
        <p:txBody>
          <a:bodyPr>
            <a:normAutofit fontScale="40000" lnSpcReduction="20000"/>
          </a:bodyPr>
          <a:lstStyle/>
          <a:p>
            <a:pPr lvl="0">
              <a:lnSpc>
                <a:spcPct val="80000"/>
              </a:lnSpc>
            </a:pPr>
            <a:r>
              <a:rPr lang="en-US" sz="5600" dirty="0"/>
              <a:t>Increased coverage</a:t>
            </a:r>
          </a:p>
          <a:p>
            <a:pPr lvl="0">
              <a:lnSpc>
                <a:spcPct val="80000"/>
              </a:lnSpc>
            </a:pPr>
            <a:r>
              <a:rPr lang="en-US" sz="5600" dirty="0"/>
              <a:t>Reduced cost-sharing amounts or reduced premium amounts offered by health plans to beneficiaries</a:t>
            </a:r>
          </a:p>
          <a:p>
            <a:pPr lvl="0">
              <a:lnSpc>
                <a:spcPct val="80000"/>
              </a:lnSpc>
            </a:pPr>
            <a:r>
              <a:rPr lang="en-US" sz="5600" dirty="0"/>
              <a:t>Price reductions offered to health plans by providers</a:t>
            </a:r>
          </a:p>
          <a:p>
            <a:pPr lvl="0">
              <a:lnSpc>
                <a:spcPct val="80000"/>
              </a:lnSpc>
            </a:pPr>
            <a:r>
              <a:rPr lang="en-US" sz="5600" dirty="0"/>
              <a:t>Investments in ambulatory surgical centers (ASCs)</a:t>
            </a:r>
          </a:p>
          <a:p>
            <a:pPr lvl="0">
              <a:lnSpc>
                <a:spcPct val="80000"/>
              </a:lnSpc>
            </a:pPr>
            <a:r>
              <a:rPr lang="en-US" sz="5600" dirty="0"/>
              <a:t>Joint ventures in underserved areas</a:t>
            </a:r>
          </a:p>
          <a:p>
            <a:pPr lvl="0">
              <a:lnSpc>
                <a:spcPct val="80000"/>
              </a:lnSpc>
            </a:pPr>
            <a:r>
              <a:rPr lang="en-US" sz="5600" dirty="0"/>
              <a:t>Practitioner recruitment in underserved areas</a:t>
            </a:r>
          </a:p>
          <a:p>
            <a:pPr lvl="0">
              <a:lnSpc>
                <a:spcPct val="80000"/>
              </a:lnSpc>
            </a:pPr>
            <a:r>
              <a:rPr lang="en-US" sz="5600" dirty="0"/>
              <a:t>Sales of physician practices to hospitals in underserved areas</a:t>
            </a:r>
          </a:p>
          <a:p>
            <a:pPr lvl="0">
              <a:lnSpc>
                <a:spcPct val="80000"/>
              </a:lnSpc>
            </a:pPr>
            <a:r>
              <a:rPr lang="en-US" sz="5600" dirty="0"/>
              <a:t>Subsidies for obstetrical malpractice insurance in underserved areas</a:t>
            </a:r>
          </a:p>
          <a:p>
            <a:pPr lvl="0">
              <a:lnSpc>
                <a:spcPct val="80000"/>
              </a:lnSpc>
            </a:pPr>
            <a:r>
              <a:rPr lang="en-US" sz="5600" dirty="0"/>
              <a:t>Investments in group practices</a:t>
            </a:r>
          </a:p>
          <a:p>
            <a:pPr lvl="0">
              <a:lnSpc>
                <a:spcPct val="80000"/>
              </a:lnSpc>
            </a:pPr>
            <a:r>
              <a:rPr lang="en-US" sz="5600" dirty="0"/>
              <a:t>Specialty referral arrangements between providers</a:t>
            </a:r>
          </a:p>
          <a:p>
            <a:pPr lvl="0">
              <a:lnSpc>
                <a:spcPct val="80000"/>
              </a:lnSpc>
            </a:pPr>
            <a:r>
              <a:rPr lang="en-US" sz="5600" dirty="0"/>
              <a:t>Cooperative hospital services organizations</a:t>
            </a:r>
          </a:p>
          <a:p>
            <a:pPr marL="0" indent="0">
              <a:buNone/>
            </a:pPr>
            <a:endParaRPr lang="en-US" dirty="0"/>
          </a:p>
        </p:txBody>
      </p:sp>
    </p:spTree>
    <p:extLst>
      <p:ext uri="{BB962C8B-B14F-4D97-AF65-F5344CB8AC3E}">
        <p14:creationId xmlns:p14="http://schemas.microsoft.com/office/powerpoint/2010/main" val="1364534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New 2015 OIG Fraud Alert</a:t>
            </a:r>
          </a:p>
        </p:txBody>
      </p:sp>
      <p:sp>
        <p:nvSpPr>
          <p:cNvPr id="3" name="Content Placeholder 2"/>
          <p:cNvSpPr>
            <a:spLocks noGrp="1"/>
          </p:cNvSpPr>
          <p:nvPr>
            <p:ph idx="1"/>
          </p:nvPr>
        </p:nvSpPr>
        <p:spPr>
          <a:xfrm>
            <a:off x="1222626" y="1828800"/>
            <a:ext cx="8664326" cy="4347411"/>
          </a:xfrm>
        </p:spPr>
        <p:txBody>
          <a:bodyPr>
            <a:normAutofit fontScale="85000" lnSpcReduction="10000"/>
          </a:bodyPr>
          <a:lstStyle/>
          <a:p>
            <a:r>
              <a:rPr lang="en-US" dirty="0"/>
              <a:t>The OIG reminded in the June 9, 2015 Fraud Alert that compensation must be at </a:t>
            </a:r>
            <a:r>
              <a:rPr lang="en-US" b="1" dirty="0"/>
              <a:t>fair market value</a:t>
            </a:r>
            <a:r>
              <a:rPr lang="en-US" dirty="0"/>
              <a:t> for </a:t>
            </a:r>
            <a:r>
              <a:rPr lang="en-US" b="1" dirty="0"/>
              <a:t>bona fide services</a:t>
            </a:r>
            <a:r>
              <a:rPr lang="en-US" dirty="0"/>
              <a:t> the physician </a:t>
            </a:r>
            <a:r>
              <a:rPr lang="en-US" b="1" dirty="0"/>
              <a:t>actually provides</a:t>
            </a:r>
            <a:r>
              <a:rPr lang="en-US" dirty="0"/>
              <a:t>. The arrangement </a:t>
            </a:r>
            <a:r>
              <a:rPr lang="en-US" b="1" dirty="0"/>
              <a:t>can’t take into account the volume or value of referrals</a:t>
            </a:r>
            <a:r>
              <a:rPr lang="en-US" dirty="0"/>
              <a:t>.</a:t>
            </a:r>
          </a:p>
          <a:p>
            <a:r>
              <a:rPr lang="en-US" dirty="0"/>
              <a:t>Additionally and extremely importantly, the OIG also restated its long held position that an otherwise legitimate compensation arrangement may violate the AKS if even one purpose is to violate the AKS, that is to compensate for past or future referrals.</a:t>
            </a:r>
          </a:p>
          <a:p>
            <a:r>
              <a:rPr lang="en-US" i="1" dirty="0"/>
              <a:t>In other words, fitting </a:t>
            </a:r>
            <a:r>
              <a:rPr lang="en-US" b="1" i="1" dirty="0"/>
              <a:t>completely</a:t>
            </a:r>
            <a:r>
              <a:rPr lang="en-US" i="1" dirty="0"/>
              <a:t> into the safe harbor might not be sufficient to protect you if just one reason for entering into the otherwise lawful arrangement is to provide a reward for referrals</a:t>
            </a:r>
            <a:r>
              <a:rPr lang="en-US" dirty="0"/>
              <a:t>.</a:t>
            </a:r>
          </a:p>
          <a:p>
            <a:pPr marL="0" indent="0">
              <a:buNone/>
            </a:pPr>
            <a:r>
              <a:rPr lang="en-US" sz="1800" i="1" dirty="0">
                <a:solidFill>
                  <a:schemeClr val="accent6">
                    <a:lumMod val="50000"/>
                  </a:schemeClr>
                </a:solidFill>
              </a:rPr>
              <a:t>http://</a:t>
            </a:r>
            <a:r>
              <a:rPr lang="en-US" sz="1800" i="1" dirty="0" err="1">
                <a:solidFill>
                  <a:schemeClr val="accent6">
                    <a:lumMod val="50000"/>
                  </a:schemeClr>
                </a:solidFill>
              </a:rPr>
              <a:t>oig.hhs.gov</a:t>
            </a:r>
            <a:r>
              <a:rPr lang="en-US" sz="1800" i="1" dirty="0">
                <a:solidFill>
                  <a:schemeClr val="accent6">
                    <a:lumMod val="50000"/>
                  </a:schemeClr>
                </a:solidFill>
              </a:rPr>
              <a:t>/compliance/alerts/guidance/Fraud_Alert_Physician_Compensation_06092015.pdf</a:t>
            </a:r>
          </a:p>
          <a:p>
            <a:pPr marL="0" indent="0">
              <a:buNone/>
            </a:pPr>
            <a:endParaRPr lang="en-US" dirty="0"/>
          </a:p>
        </p:txBody>
      </p:sp>
    </p:spTree>
    <p:extLst>
      <p:ext uri="{BB962C8B-B14F-4D97-AF65-F5344CB8AC3E}">
        <p14:creationId xmlns:p14="http://schemas.microsoft.com/office/powerpoint/2010/main" val="291270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False Claims Acts and Qui Tam</a:t>
            </a:r>
          </a:p>
        </p:txBody>
      </p:sp>
      <p:sp>
        <p:nvSpPr>
          <p:cNvPr id="3" name="Content Placeholder 2"/>
          <p:cNvSpPr>
            <a:spLocks noGrp="1"/>
          </p:cNvSpPr>
          <p:nvPr>
            <p:ph idx="1"/>
          </p:nvPr>
        </p:nvSpPr>
        <p:spPr>
          <a:xfrm>
            <a:off x="838200" y="1825625"/>
            <a:ext cx="7011257" cy="4441611"/>
          </a:xfrm>
        </p:spPr>
        <p:txBody>
          <a:bodyPr>
            <a:normAutofit fontScale="92500" lnSpcReduction="10000"/>
          </a:bodyPr>
          <a:lstStyle/>
          <a:p>
            <a:pPr marL="0" indent="0">
              <a:buNone/>
            </a:pPr>
            <a:r>
              <a:rPr lang="en-US" b="1" dirty="0">
                <a:solidFill>
                  <a:schemeClr val="tx1"/>
                </a:solidFill>
              </a:rPr>
              <a:t>The False Claims Act </a:t>
            </a:r>
            <a:r>
              <a:rPr lang="en-US" dirty="0"/>
              <a:t>(</a:t>
            </a:r>
            <a:r>
              <a:rPr lang="en-US" u="sng" dirty="0"/>
              <a:t>31 U.S.C.</a:t>
            </a:r>
            <a:r>
              <a:rPr lang="en-US" dirty="0"/>
              <a:t> </a:t>
            </a:r>
            <a:r>
              <a:rPr lang="en-US" u="sng" dirty="0"/>
              <a:t>§§ 3729</a:t>
            </a:r>
            <a:r>
              <a:rPr lang="en-US" dirty="0"/>
              <a:t>–</a:t>
            </a:r>
            <a:r>
              <a:rPr lang="en-US" u="sng" dirty="0"/>
              <a:t>3733</a:t>
            </a:r>
            <a:r>
              <a:rPr lang="en-US" dirty="0"/>
              <a:t>, also called the "</a:t>
            </a:r>
            <a:r>
              <a:rPr lang="en-US" b="1" dirty="0"/>
              <a:t>Lincoln Law</a:t>
            </a:r>
            <a:r>
              <a:rPr lang="en-US" dirty="0"/>
              <a:t>") is an American federal law that imposes liability on persons and companies (typically federal contractors) who defraud governmental programs. It is the federal Government’s primary litigation tool in combating fraud against the Government. The law includes a </a:t>
            </a:r>
            <a:r>
              <a:rPr lang="en-US" b="1" i="1" dirty="0">
                <a:solidFill>
                  <a:schemeClr val="tx1"/>
                </a:solidFill>
              </a:rPr>
              <a:t>qui tam</a:t>
            </a:r>
            <a:r>
              <a:rPr lang="en-US" dirty="0"/>
              <a:t> provision that allows people who are not affiliated with the government, called "relators" under the law, to file actions on behalf of the government (informally called "</a:t>
            </a:r>
            <a:r>
              <a:rPr lang="en-US" b="1" dirty="0"/>
              <a:t>whistleblowing</a:t>
            </a:r>
            <a:r>
              <a:rPr lang="en-US" dirty="0"/>
              <a:t>" especially when the relator is employed by the organization accused in the suit).</a:t>
            </a:r>
          </a:p>
          <a:p>
            <a:pPr marL="0" indent="0">
              <a:buNone/>
            </a:pPr>
            <a:endParaRPr lang="en-US" dirty="0"/>
          </a:p>
        </p:txBody>
      </p:sp>
      <p:pic>
        <p:nvPicPr>
          <p:cNvPr id="5" name="Picture 4">
            <a:extLst>
              <a:ext uri="{FF2B5EF4-FFF2-40B4-BE49-F238E27FC236}">
                <a16:creationId xmlns:a16="http://schemas.microsoft.com/office/drawing/2014/main" id="{9010BB7F-A28A-1E42-98E3-668F3A24D985}"/>
              </a:ext>
            </a:extLst>
          </p:cNvPr>
          <p:cNvPicPr>
            <a:picLocks noChangeAspect="1"/>
          </p:cNvPicPr>
          <p:nvPr/>
        </p:nvPicPr>
        <p:blipFill>
          <a:blip r:embed="rId3"/>
          <a:stretch>
            <a:fillRect/>
          </a:stretch>
        </p:blipFill>
        <p:spPr>
          <a:xfrm>
            <a:off x="7849457" y="2263477"/>
            <a:ext cx="4161032" cy="2914698"/>
          </a:xfrm>
          <a:prstGeom prst="rect">
            <a:avLst/>
          </a:prstGeom>
        </p:spPr>
      </p:pic>
    </p:spTree>
    <p:extLst>
      <p:ext uri="{BB962C8B-B14F-4D97-AF65-F5344CB8AC3E}">
        <p14:creationId xmlns:p14="http://schemas.microsoft.com/office/powerpoint/2010/main" val="4169426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Qui Tam</a:t>
            </a:r>
          </a:p>
        </p:txBody>
      </p:sp>
      <p:sp>
        <p:nvSpPr>
          <p:cNvPr id="3" name="Content Placeholder 2"/>
          <p:cNvSpPr>
            <a:spLocks noGrp="1"/>
          </p:cNvSpPr>
          <p:nvPr>
            <p:ph idx="1"/>
          </p:nvPr>
        </p:nvSpPr>
        <p:spPr>
          <a:xfrm>
            <a:off x="924674" y="1425388"/>
            <a:ext cx="8962277" cy="5125138"/>
          </a:xfrm>
        </p:spPr>
        <p:txBody>
          <a:bodyPr>
            <a:normAutofit fontScale="92500" lnSpcReduction="20000"/>
          </a:bodyPr>
          <a:lstStyle/>
          <a:p>
            <a:r>
              <a:rPr lang="en-US" b="1" dirty="0"/>
              <a:t> Qui tam is an abbreviation of the Latin phrase ”</a:t>
            </a:r>
            <a:r>
              <a:rPr lang="en-US" b="1" i="1" dirty="0">
                <a:solidFill>
                  <a:schemeClr val="tx1"/>
                </a:solidFill>
              </a:rPr>
              <a:t>qui tam pro domino </a:t>
            </a:r>
            <a:r>
              <a:rPr lang="en-US" b="1" i="1" dirty="0" err="1">
                <a:solidFill>
                  <a:schemeClr val="tx1"/>
                </a:solidFill>
              </a:rPr>
              <a:t>rege</a:t>
            </a:r>
            <a:r>
              <a:rPr lang="en-US" b="1" i="1" dirty="0">
                <a:solidFill>
                  <a:schemeClr val="tx1"/>
                </a:solidFill>
              </a:rPr>
              <a:t> quam pro se ipso in </a:t>
            </a:r>
            <a:r>
              <a:rPr lang="en-US" b="1" i="1" dirty="0" err="1">
                <a:solidFill>
                  <a:schemeClr val="tx1"/>
                </a:solidFill>
              </a:rPr>
              <a:t>hac</a:t>
            </a:r>
            <a:r>
              <a:rPr lang="en-US" b="1" i="1" dirty="0">
                <a:solidFill>
                  <a:schemeClr val="tx1"/>
                </a:solidFill>
              </a:rPr>
              <a:t> parte sequitur</a:t>
            </a:r>
            <a:r>
              <a:rPr lang="en-US" b="1" i="1" dirty="0"/>
              <a:t>”</a:t>
            </a:r>
            <a:r>
              <a:rPr lang="en-US" b="1" dirty="0"/>
              <a:t>, meaning "[he] who sues in this matter for the king as well as for himself.”</a:t>
            </a:r>
          </a:p>
          <a:p>
            <a:r>
              <a:rPr lang="en-US" b="1" dirty="0"/>
              <a:t>Persons filing under the Act stand to receive a portion (</a:t>
            </a:r>
            <a:r>
              <a:rPr lang="en-US" b="1" dirty="0">
                <a:solidFill>
                  <a:schemeClr val="tx1"/>
                </a:solidFill>
              </a:rPr>
              <a:t>usually about 15–25 percent</a:t>
            </a:r>
            <a:r>
              <a:rPr lang="en-US" b="1" dirty="0"/>
              <a:t>) of any recovered damages.</a:t>
            </a:r>
          </a:p>
          <a:p>
            <a:r>
              <a:rPr lang="en-US" b="1" dirty="0"/>
              <a:t>In fiscal year 2019, The Department of Justice recovered over $3 billion under the False Claims Act, $2.2 billion of which were generated by whistleblowers.  </a:t>
            </a:r>
          </a:p>
          <a:p>
            <a:r>
              <a:rPr lang="en-US" b="1" dirty="0"/>
              <a:t>Since 2010 , the federal government has recovered over $37.6 billion in False Claims Act settlements and judgments.</a:t>
            </a:r>
          </a:p>
          <a:p>
            <a:r>
              <a:rPr lang="en-US" b="1" dirty="0"/>
              <a:t>Between 1987 and 2010, the government intervened in 22 percent of qui tam cases and prevailed on 95 percent of those. In those cases in which the government did not intervene, the success rate was just 6 percent.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591596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a:t>
            </a:r>
            <a:r>
              <a:rPr lang="en-US" b="1" dirty="0" err="1">
                <a:solidFill>
                  <a:schemeClr val="accent6">
                    <a:lumMod val="50000"/>
                  </a:schemeClr>
                </a:solidFill>
                <a:effectLst>
                  <a:outerShdw blurRad="50800" dist="38100" dir="2700000" algn="tl" rotWithShape="0">
                    <a:prstClr val="black">
                      <a:alpha val="40000"/>
                    </a:prstClr>
                  </a:outerShdw>
                </a:effectLst>
                <a:latin typeface="+mn-lt"/>
              </a:rPr>
              <a:t>Donegan</a:t>
            </a:r>
            <a:r>
              <a:rPr lang="en-US" b="1" dirty="0">
                <a:solidFill>
                  <a:schemeClr val="accent6">
                    <a:lumMod val="50000"/>
                  </a:schemeClr>
                </a:solidFill>
                <a:effectLst>
                  <a:outerShdw blurRad="50800" dist="38100" dir="2700000" algn="tl" rotWithShape="0">
                    <a:prstClr val="black">
                      <a:alpha val="40000"/>
                    </a:prstClr>
                  </a:outerShdw>
                </a:effectLst>
                <a:latin typeface="+mn-lt"/>
              </a:rPr>
              <a:t> Case June 9, 2015</a:t>
            </a:r>
          </a:p>
        </p:txBody>
      </p:sp>
      <p:sp>
        <p:nvSpPr>
          <p:cNvPr id="3" name="Content Placeholder 2"/>
          <p:cNvSpPr>
            <a:spLocks noGrp="1"/>
          </p:cNvSpPr>
          <p:nvPr>
            <p:ph idx="1"/>
          </p:nvPr>
        </p:nvSpPr>
        <p:spPr>
          <a:xfrm>
            <a:off x="1171254" y="1697790"/>
            <a:ext cx="8715697" cy="4612105"/>
          </a:xfrm>
        </p:spPr>
        <p:txBody>
          <a:bodyPr>
            <a:normAutofit fontScale="92500" lnSpcReduction="20000"/>
          </a:bodyPr>
          <a:lstStyle/>
          <a:p>
            <a:pPr marL="0" indent="0">
              <a:buNone/>
            </a:pPr>
            <a:r>
              <a:rPr lang="en-US" sz="2800" b="1" dirty="0"/>
              <a:t>Case Facts:</a:t>
            </a:r>
          </a:p>
          <a:p>
            <a:pPr>
              <a:buFont typeface="Arial"/>
              <a:buChar char="•"/>
            </a:pPr>
            <a:r>
              <a:rPr lang="en-US" b="1" dirty="0">
                <a:solidFill>
                  <a:schemeClr val="tx1"/>
                </a:solidFill>
              </a:rPr>
              <a:t>Relator: </a:t>
            </a:r>
            <a:r>
              <a:rPr lang="en-US" dirty="0"/>
              <a:t>Donegan, A CRNA filed a Qui Tam lawsuit alleging his former employer failed to meet TEFRA requirements.</a:t>
            </a:r>
          </a:p>
          <a:p>
            <a:pPr>
              <a:buFont typeface="Arial"/>
              <a:buChar char="•"/>
            </a:pPr>
            <a:r>
              <a:rPr lang="en-US" b="1" dirty="0">
                <a:solidFill>
                  <a:schemeClr val="tx1"/>
                </a:solidFill>
              </a:rPr>
              <a:t>Defendant: </a:t>
            </a:r>
            <a:r>
              <a:rPr lang="en-US" dirty="0"/>
              <a:t>Anesthesia Associates of Kansas City, A physician owned anesthesia group billed CMS for Medical Direction of its CRNAs 97.2% of the time</a:t>
            </a:r>
          </a:p>
          <a:p>
            <a:pPr>
              <a:buFont typeface="Arial"/>
              <a:buChar char="•"/>
            </a:pPr>
            <a:r>
              <a:rPr lang="en-US" b="1" dirty="0">
                <a:solidFill>
                  <a:schemeClr val="tx1"/>
                </a:solidFill>
              </a:rPr>
              <a:t>Claim: </a:t>
            </a:r>
            <a:r>
              <a:rPr lang="en-US" dirty="0"/>
              <a:t>Relator contends Defendant's </a:t>
            </a:r>
            <a:r>
              <a:rPr lang="en-US" i="1" dirty="0"/>
              <a:t>“anesthesiologists violated the ‘Seven Steps’ regulation setting the conditions of payment for Medically Directed anesthesia services by failing to personally participate in a patient's </a:t>
            </a:r>
            <a:r>
              <a:rPr lang="en-US" b="1" i="1" dirty="0"/>
              <a:t>emergence</a:t>
            </a:r>
            <a:r>
              <a:rPr lang="en-US" i="1" dirty="0"/>
              <a:t> from anesthesia in the operating room.”</a:t>
            </a:r>
          </a:p>
          <a:p>
            <a:pPr marL="0" indent="0">
              <a:buNone/>
            </a:pPr>
            <a:endParaRPr lang="en-US" dirty="0"/>
          </a:p>
          <a:p>
            <a:pPr marL="0" indent="0">
              <a:buNone/>
            </a:pPr>
            <a:r>
              <a:rPr lang="en-US" sz="1500" dirty="0">
                <a:solidFill>
                  <a:schemeClr val="accent6">
                    <a:lumMod val="50000"/>
                  </a:schemeClr>
                </a:solidFill>
                <a:hlinkClick r:id="rId3"/>
              </a:rPr>
              <a:t>US ex rel Donegan v. Anesthesia Associates of Kansas City, 2015 WL 3616640 (W.D. Mo., June 9, 2015)</a:t>
            </a:r>
            <a:endParaRPr lang="en-US" sz="1500" dirty="0">
              <a:solidFill>
                <a:schemeClr val="accent6">
                  <a:lumMod val="50000"/>
                </a:schemeClr>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35805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a:t>
            </a:r>
            <a:r>
              <a:rPr lang="en-US" b="1" dirty="0" err="1">
                <a:solidFill>
                  <a:schemeClr val="accent6">
                    <a:lumMod val="50000"/>
                  </a:schemeClr>
                </a:solidFill>
                <a:effectLst>
                  <a:outerShdw blurRad="50800" dist="38100" dir="2700000" algn="tl" rotWithShape="0">
                    <a:prstClr val="black">
                      <a:alpha val="40000"/>
                    </a:prstClr>
                  </a:outerShdw>
                </a:effectLst>
                <a:latin typeface="+mn-lt"/>
              </a:rPr>
              <a:t>Donegan</a:t>
            </a:r>
            <a:r>
              <a:rPr lang="en-US" b="1" dirty="0">
                <a:solidFill>
                  <a:schemeClr val="accent6">
                    <a:lumMod val="50000"/>
                  </a:schemeClr>
                </a:solidFill>
                <a:effectLst>
                  <a:outerShdw blurRad="50800" dist="38100" dir="2700000" algn="tl" rotWithShape="0">
                    <a:prstClr val="black">
                      <a:alpha val="40000"/>
                    </a:prstClr>
                  </a:outerShdw>
                </a:effectLst>
                <a:latin typeface="+mn-lt"/>
              </a:rPr>
              <a:t> Case June 9, 2015</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a:bodyPr>
          <a:lstStyle/>
          <a:p>
            <a:pPr marL="0" indent="0">
              <a:buNone/>
            </a:pPr>
            <a:r>
              <a:rPr lang="en-US" dirty="0">
                <a:solidFill>
                  <a:schemeClr val="tx1"/>
                </a:solidFill>
              </a:rPr>
              <a:t>This is a very interesting case for a number of reasons, but primarily because the whistleblower and the government lost the case and summary judgment was ruled in favor of the defendant despite Anesthesia Associates of Kansas City admitting to rarely being present at extubation. </a:t>
            </a:r>
          </a:p>
          <a:p>
            <a:pPr marL="0" indent="0">
              <a:buNone/>
            </a:pPr>
            <a:r>
              <a:rPr lang="en-US" dirty="0">
                <a:solidFill>
                  <a:schemeClr val="tx1"/>
                </a:solidFill>
              </a:rPr>
              <a:t>The Court ruled in favor of the defendant because of the ambiguity of the term emergence and the lack of a definition of when emergence starts and stops from CMS or any Anesthesia Association.  The defendant argued that all the patients were seen in the Post Anesthesia Care area by an MDA and that constituted being there for emergence. </a:t>
            </a:r>
          </a:p>
        </p:txBody>
      </p:sp>
    </p:spTree>
    <p:extLst>
      <p:ext uri="{BB962C8B-B14F-4D97-AF65-F5344CB8AC3E}">
        <p14:creationId xmlns:p14="http://schemas.microsoft.com/office/powerpoint/2010/main" val="4081628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a:t>
            </a:r>
            <a:r>
              <a:rPr lang="en-US" b="1" dirty="0" err="1">
                <a:solidFill>
                  <a:schemeClr val="accent6">
                    <a:lumMod val="50000"/>
                  </a:schemeClr>
                </a:solidFill>
                <a:effectLst>
                  <a:outerShdw blurRad="50800" dist="38100" dir="2700000" algn="tl" rotWithShape="0">
                    <a:prstClr val="black">
                      <a:alpha val="40000"/>
                    </a:prstClr>
                  </a:outerShdw>
                </a:effectLst>
                <a:latin typeface="+mn-lt"/>
              </a:rPr>
              <a:t>Donegan</a:t>
            </a:r>
            <a:r>
              <a:rPr lang="en-US" b="1" dirty="0">
                <a:solidFill>
                  <a:schemeClr val="accent6">
                    <a:lumMod val="50000"/>
                  </a:schemeClr>
                </a:solidFill>
                <a:effectLst>
                  <a:outerShdw blurRad="50800" dist="38100" dir="2700000" algn="tl" rotWithShape="0">
                    <a:prstClr val="black">
                      <a:alpha val="40000"/>
                    </a:prstClr>
                  </a:outerShdw>
                </a:effectLst>
                <a:latin typeface="+mn-lt"/>
              </a:rPr>
              <a:t> Case June 9, 2015</a:t>
            </a:r>
            <a:endParaRPr lang="en-US" dirty="0">
              <a:solidFill>
                <a:schemeClr val="accent6">
                  <a:lumMod val="50000"/>
                </a:schemeClr>
              </a:solidFill>
              <a:latin typeface="+mn-lt"/>
            </a:endParaRPr>
          </a:p>
        </p:txBody>
      </p:sp>
      <p:sp>
        <p:nvSpPr>
          <p:cNvPr id="3" name="Content Placeholder 2"/>
          <p:cNvSpPr>
            <a:spLocks noGrp="1"/>
          </p:cNvSpPr>
          <p:nvPr>
            <p:ph idx="1"/>
          </p:nvPr>
        </p:nvSpPr>
        <p:spPr>
          <a:xfrm>
            <a:off x="1047964" y="1590842"/>
            <a:ext cx="8838987" cy="4826000"/>
          </a:xfrm>
        </p:spPr>
        <p:txBody>
          <a:bodyPr>
            <a:normAutofit fontScale="92500" lnSpcReduction="20000"/>
          </a:bodyPr>
          <a:lstStyle/>
          <a:p>
            <a:r>
              <a:rPr lang="en-US" dirty="0">
                <a:solidFill>
                  <a:schemeClr val="tx1"/>
                </a:solidFill>
              </a:rPr>
              <a:t>The Relator primarily asserted that extubation was in fact emergence while the defendant argued that emergence occurred on a continuum that included time in the PACU . The Court noted in it’s ruling that CMS does not define “emergence” and also that there is: </a:t>
            </a:r>
          </a:p>
          <a:p>
            <a:pPr marL="295275" lvl="1" indent="0">
              <a:buNone/>
            </a:pPr>
            <a:r>
              <a:rPr lang="en-US" i="1" dirty="0"/>
              <a:t>"no guidance from any national or state anesthesiology organization defining 'emergence' because emergence is a process, and each patient is different.”</a:t>
            </a:r>
          </a:p>
          <a:p>
            <a:r>
              <a:rPr lang="en-US" dirty="0">
                <a:solidFill>
                  <a:schemeClr val="tx1"/>
                </a:solidFill>
              </a:rPr>
              <a:t>The Court acknowledged that the defendant's interpretation is </a:t>
            </a:r>
            <a:r>
              <a:rPr lang="en-US" i="1" dirty="0"/>
              <a:t>"opportunistic because it has a financial motive to interpret the regulation that way.”</a:t>
            </a:r>
          </a:p>
          <a:p>
            <a:r>
              <a:rPr lang="en-US" dirty="0"/>
              <a:t> </a:t>
            </a:r>
            <a:r>
              <a:rPr lang="en-US" dirty="0">
                <a:solidFill>
                  <a:schemeClr val="tx1"/>
                </a:solidFill>
              </a:rPr>
              <a:t>Yet, in the </a:t>
            </a:r>
            <a:r>
              <a:rPr lang="en-US" i="1" dirty="0"/>
              <a:t>"absence of an authoritative contrary interpretation of the regulation . . . a defendant does not act with the requisite deliberate ignorance or reckless disregard by taking advantage of a disputed legal question." </a:t>
            </a:r>
          </a:p>
          <a:p>
            <a:pPr marL="0" indent="0">
              <a:buNone/>
            </a:pPr>
            <a:r>
              <a:rPr lang="en-US" sz="1600" dirty="0">
                <a:hlinkClick r:id="rId3"/>
              </a:rPr>
              <a:t>US ex rel Donegan v. Anesthesia Associates of Kansas City, 2015 WL 3616640 (W.D. Mo., June 9, 2015)</a:t>
            </a:r>
            <a:endParaRPr lang="en-US" sz="1600" dirty="0"/>
          </a:p>
          <a:p>
            <a:pPr marL="0" indent="0">
              <a:buNone/>
            </a:pPr>
            <a:endParaRPr lang="en-US" dirty="0"/>
          </a:p>
        </p:txBody>
      </p:sp>
    </p:spTree>
    <p:extLst>
      <p:ext uri="{BB962C8B-B14F-4D97-AF65-F5344CB8AC3E}">
        <p14:creationId xmlns:p14="http://schemas.microsoft.com/office/powerpoint/2010/main" val="2906377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a:t>
            </a:r>
            <a:r>
              <a:rPr lang="en-US" b="1" dirty="0" err="1">
                <a:solidFill>
                  <a:schemeClr val="accent6">
                    <a:lumMod val="50000"/>
                  </a:schemeClr>
                </a:solidFill>
                <a:effectLst>
                  <a:outerShdw blurRad="50800" dist="38100" dir="2700000" algn="tl" rotWithShape="0">
                    <a:prstClr val="black">
                      <a:alpha val="40000"/>
                    </a:prstClr>
                  </a:outerShdw>
                </a:effectLst>
                <a:latin typeface="+mn-lt"/>
              </a:rPr>
              <a:t>Donegan</a:t>
            </a:r>
            <a:r>
              <a:rPr lang="en-US" b="1" dirty="0">
                <a:solidFill>
                  <a:schemeClr val="accent6">
                    <a:lumMod val="50000"/>
                  </a:schemeClr>
                </a:solidFill>
                <a:effectLst>
                  <a:outerShdw blurRad="50800" dist="38100" dir="2700000" algn="tl" rotWithShape="0">
                    <a:prstClr val="black">
                      <a:alpha val="40000"/>
                    </a:prstClr>
                  </a:outerShdw>
                </a:effectLst>
                <a:latin typeface="+mn-lt"/>
              </a:rPr>
              <a:t> Case June 9, 2015</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a:bodyPr>
          <a:lstStyle/>
          <a:p>
            <a:r>
              <a:rPr lang="en-US" dirty="0">
                <a:solidFill>
                  <a:schemeClr val="tx1"/>
                </a:solidFill>
              </a:rPr>
              <a:t>However, the Court did concede that </a:t>
            </a:r>
            <a:r>
              <a:rPr lang="en-US" dirty="0"/>
              <a:t>"the relator has arguably put forth a more reasonable interpretation of the regulation," but "this is not enough" because the relator "must carry its burden of showing that there is no reasonable interpretation of the law that would make the allegedly false claim valid.”</a:t>
            </a:r>
          </a:p>
          <a:p>
            <a:r>
              <a:rPr lang="en-US" dirty="0">
                <a:solidFill>
                  <a:schemeClr val="tx1"/>
                </a:solidFill>
              </a:rPr>
              <a:t>Can you see any flaws in the Courts interpretation or in the Realtors claims?</a:t>
            </a:r>
          </a:p>
          <a:p>
            <a:pPr lvl="1"/>
            <a:r>
              <a:rPr lang="en-US" dirty="0"/>
              <a:t>Think back to TEFRA Criteria, what would have been a better argument?</a:t>
            </a:r>
          </a:p>
          <a:p>
            <a:pPr marL="0" indent="0">
              <a:buNone/>
            </a:pPr>
            <a:endParaRPr lang="en-US" dirty="0">
              <a:solidFill>
                <a:schemeClr val="tx1"/>
              </a:solidFill>
            </a:endParaRPr>
          </a:p>
          <a:p>
            <a:pPr marL="0" indent="0">
              <a:buNone/>
            </a:pPr>
            <a:r>
              <a:rPr lang="en-US" sz="1400" dirty="0">
                <a:hlinkClick r:id="rId3"/>
              </a:rPr>
              <a:t>US ex rel Donegan v. Anesthesia Associates of Kansas City, 2015 WL 3616640 (W.D. Mo., June 9, 2015)</a:t>
            </a:r>
            <a:endParaRPr lang="en-US" sz="1400" dirty="0"/>
          </a:p>
          <a:p>
            <a:pPr marL="0" indent="0">
              <a:buNone/>
            </a:pPr>
            <a:endParaRPr lang="en-US" dirty="0"/>
          </a:p>
        </p:txBody>
      </p:sp>
    </p:spTree>
    <p:extLst>
      <p:ext uri="{BB962C8B-B14F-4D97-AF65-F5344CB8AC3E}">
        <p14:creationId xmlns:p14="http://schemas.microsoft.com/office/powerpoint/2010/main" val="2651520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latin typeface="+mn-lt"/>
              </a:rPr>
              <a:t>Objectives</a:t>
            </a:r>
          </a:p>
        </p:txBody>
      </p:sp>
      <p:sp>
        <p:nvSpPr>
          <p:cNvPr id="3" name="Content Placeholder 2"/>
          <p:cNvSpPr>
            <a:spLocks noGrp="1"/>
          </p:cNvSpPr>
          <p:nvPr>
            <p:ph idx="1"/>
          </p:nvPr>
        </p:nvSpPr>
        <p:spPr>
          <a:xfrm>
            <a:off x="838200" y="1690690"/>
            <a:ext cx="10268164" cy="2942955"/>
          </a:xfrm>
        </p:spPr>
        <p:txBody>
          <a:bodyPr>
            <a:normAutofit fontScale="92500" lnSpcReduction="20000"/>
          </a:bodyPr>
          <a:lstStyle/>
          <a:p>
            <a:r>
              <a:rPr lang="en-US" dirty="0"/>
              <a:t>Identify common traits of entrepreneurs</a:t>
            </a:r>
          </a:p>
          <a:p>
            <a:r>
              <a:rPr lang="en-US" dirty="0"/>
              <a:t>Identify common misconceptions about entrepreneurs</a:t>
            </a:r>
          </a:p>
          <a:p>
            <a:r>
              <a:rPr lang="en-US" dirty="0"/>
              <a:t>Discuss the types of business structures that entrepreneurs have to choose from</a:t>
            </a:r>
          </a:p>
          <a:p>
            <a:r>
              <a:rPr lang="en-US" dirty="0"/>
              <a:t>Identify the key components of a good business plan and financial statements</a:t>
            </a:r>
          </a:p>
          <a:p>
            <a:r>
              <a:rPr lang="en-US" dirty="0"/>
              <a:t>Identify unique considerations and hurdles of healthcare businesses such as Stark Law and Antikickback Statutes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87971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a:t>
            </a:r>
            <a:r>
              <a:rPr lang="en-US" b="1" dirty="0" err="1">
                <a:solidFill>
                  <a:schemeClr val="accent6">
                    <a:lumMod val="50000"/>
                  </a:schemeClr>
                </a:solidFill>
                <a:effectLst>
                  <a:outerShdw blurRad="50800" dist="38100" dir="2700000" algn="tl" rotWithShape="0">
                    <a:prstClr val="black">
                      <a:alpha val="40000"/>
                    </a:prstClr>
                  </a:outerShdw>
                </a:effectLst>
                <a:latin typeface="+mn-lt"/>
              </a:rPr>
              <a:t>Donegan</a:t>
            </a:r>
            <a:r>
              <a:rPr lang="en-US" b="1" dirty="0">
                <a:solidFill>
                  <a:schemeClr val="accent6">
                    <a:lumMod val="50000"/>
                  </a:schemeClr>
                </a:solidFill>
                <a:effectLst>
                  <a:outerShdw blurRad="50800" dist="38100" dir="2700000" algn="tl" rotWithShape="0">
                    <a:prstClr val="black">
                      <a:alpha val="40000"/>
                    </a:prstClr>
                  </a:outerShdw>
                </a:effectLst>
                <a:latin typeface="+mn-lt"/>
              </a:rPr>
              <a:t> Case June 9, 2015</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a:bodyPr>
          <a:lstStyle/>
          <a:p>
            <a:pPr marL="0" indent="0">
              <a:buNone/>
            </a:pPr>
            <a:r>
              <a:rPr lang="en-US" dirty="0">
                <a:solidFill>
                  <a:schemeClr val="tx1"/>
                </a:solidFill>
              </a:rPr>
              <a:t>TEFRA: MDA must personally participate in the most demanding aspects of the case including induction and emergence of anesthesia.</a:t>
            </a:r>
          </a:p>
          <a:p>
            <a:pPr marL="0" indent="0">
              <a:buNone/>
            </a:pPr>
            <a:r>
              <a:rPr lang="en-US" dirty="0">
                <a:solidFill>
                  <a:schemeClr val="tx1"/>
                </a:solidFill>
              </a:rPr>
              <a:t>Relator and council realized after discovery that they should have argued that extubation was one of the most demanding aspects of the case and thus non-participation in extubation was a violation of TEFRA. They tried to amend the original claim but the Court denied to admit the amended claim despite the fact that the claim “May be meritorious” stating that:</a:t>
            </a:r>
          </a:p>
          <a:p>
            <a:pPr marL="0" indent="0">
              <a:buNone/>
            </a:pPr>
            <a:endParaRPr lang="en-US" dirty="0"/>
          </a:p>
        </p:txBody>
      </p:sp>
    </p:spTree>
    <p:extLst>
      <p:ext uri="{BB962C8B-B14F-4D97-AF65-F5344CB8AC3E}">
        <p14:creationId xmlns:p14="http://schemas.microsoft.com/office/powerpoint/2010/main" val="4075661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a:t>
            </a:r>
            <a:r>
              <a:rPr lang="en-US" b="1" dirty="0" err="1">
                <a:solidFill>
                  <a:schemeClr val="accent6">
                    <a:lumMod val="50000"/>
                  </a:schemeClr>
                </a:solidFill>
                <a:effectLst>
                  <a:outerShdw blurRad="50800" dist="38100" dir="2700000" algn="tl" rotWithShape="0">
                    <a:prstClr val="black">
                      <a:alpha val="40000"/>
                    </a:prstClr>
                  </a:outerShdw>
                </a:effectLst>
                <a:latin typeface="+mn-lt"/>
              </a:rPr>
              <a:t>Donegan</a:t>
            </a:r>
            <a:r>
              <a:rPr lang="en-US" b="1" dirty="0">
                <a:solidFill>
                  <a:schemeClr val="accent6">
                    <a:lumMod val="50000"/>
                  </a:schemeClr>
                </a:solidFill>
                <a:effectLst>
                  <a:outerShdw blurRad="50800" dist="38100" dir="2700000" algn="tl" rotWithShape="0">
                    <a:prstClr val="black">
                      <a:alpha val="40000"/>
                    </a:prstClr>
                  </a:outerShdw>
                </a:effectLst>
                <a:latin typeface="+mn-lt"/>
              </a:rPr>
              <a:t> Case June 9, 2015</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lnSpcReduction="10000"/>
          </a:bodyPr>
          <a:lstStyle/>
          <a:p>
            <a:pPr marL="0" indent="0">
              <a:buNone/>
            </a:pPr>
            <a:r>
              <a:rPr lang="en-US" i="1" dirty="0">
                <a:solidFill>
                  <a:schemeClr val="tx1"/>
                </a:solidFill>
              </a:rPr>
              <a:t>“The Court recognizes that during discovery, Relator uncovered significant evidence supporting such a claim: facts indicating the importance of having an anesthesiologist present during extubation, that extubation is a vital aspect of emergence, and that Defendant's anesthesiologists were almost never present during extubation. As discussed below, the Court may not consider this theory since it was not pled in the…Complaint. Since the Court may not consider this theory, all facts supporting it are irrelevant and excluded.”</a:t>
            </a:r>
          </a:p>
          <a:p>
            <a:pPr marL="0" indent="0">
              <a:buNone/>
            </a:pPr>
            <a:r>
              <a:rPr lang="en-US" dirty="0">
                <a:solidFill>
                  <a:schemeClr val="tx1"/>
                </a:solidFill>
              </a:rPr>
              <a:t>"A relator," the Court stated, "cannot plead an FCA violation generally and then fill in the blanks following discovery.” </a:t>
            </a:r>
            <a:endParaRPr lang="en-US" i="1" dirty="0">
              <a:solidFill>
                <a:schemeClr val="tx1"/>
              </a:solidFill>
            </a:endParaRPr>
          </a:p>
          <a:p>
            <a:pPr marL="0" indent="0">
              <a:buNone/>
            </a:pPr>
            <a:r>
              <a:rPr lang="en-US" sz="1400" dirty="0">
                <a:hlinkClick r:id="rId3"/>
              </a:rPr>
              <a:t>US ex rel Donegan v. Anesthesia Associates of Kansas City, 2015 WL 3616640 (W.D. Mo., June 9, 2015)</a:t>
            </a:r>
            <a:endParaRPr lang="en-US" sz="1400" dirty="0"/>
          </a:p>
          <a:p>
            <a:pPr marL="0" indent="0">
              <a:buNone/>
            </a:pPr>
            <a:endParaRPr lang="en-US" dirty="0">
              <a:solidFill>
                <a:schemeClr val="tx1"/>
              </a:solidFill>
            </a:endParaRPr>
          </a:p>
        </p:txBody>
      </p:sp>
    </p:spTree>
    <p:extLst>
      <p:ext uri="{BB962C8B-B14F-4D97-AF65-F5344CB8AC3E}">
        <p14:creationId xmlns:p14="http://schemas.microsoft.com/office/powerpoint/2010/main" val="2783612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UC Irvine 2008</a:t>
            </a:r>
          </a:p>
        </p:txBody>
      </p:sp>
      <p:sp>
        <p:nvSpPr>
          <p:cNvPr id="3" name="Content Placeholder 2"/>
          <p:cNvSpPr>
            <a:spLocks noGrp="1"/>
          </p:cNvSpPr>
          <p:nvPr>
            <p:ph idx="1"/>
          </p:nvPr>
        </p:nvSpPr>
        <p:spPr/>
        <p:txBody>
          <a:bodyPr>
            <a:normAutofit/>
          </a:bodyPr>
          <a:lstStyle/>
          <a:p>
            <a:pPr marL="0" indent="0">
              <a:buNone/>
            </a:pPr>
            <a:r>
              <a:rPr lang="en-US" sz="2800" b="1" dirty="0"/>
              <a:t>Case Facts:</a:t>
            </a:r>
          </a:p>
          <a:p>
            <a:pPr>
              <a:buFont typeface="Arial"/>
              <a:buChar char="•"/>
            </a:pPr>
            <a:r>
              <a:rPr lang="en-US" b="1" dirty="0">
                <a:solidFill>
                  <a:schemeClr val="tx1"/>
                </a:solidFill>
              </a:rPr>
              <a:t>Relator: </a:t>
            </a:r>
            <a:r>
              <a:rPr lang="en-US" dirty="0"/>
              <a:t>Dr. Dennis O’Connor, Anesthesiologist and Former UCI Professor</a:t>
            </a:r>
          </a:p>
          <a:p>
            <a:pPr>
              <a:buFont typeface="Arial"/>
              <a:buChar char="•"/>
            </a:pPr>
            <a:r>
              <a:rPr lang="en-US" b="1" dirty="0">
                <a:solidFill>
                  <a:schemeClr val="tx1"/>
                </a:solidFill>
              </a:rPr>
              <a:t>Defendant: </a:t>
            </a:r>
            <a:r>
              <a:rPr lang="en-US" dirty="0"/>
              <a:t>The University Of California Irvine Medical Center </a:t>
            </a:r>
          </a:p>
          <a:p>
            <a:pPr>
              <a:buFont typeface="Arial"/>
              <a:buChar char="•"/>
            </a:pPr>
            <a:r>
              <a:rPr lang="en-US" b="1" dirty="0">
                <a:solidFill>
                  <a:schemeClr val="tx1"/>
                </a:solidFill>
              </a:rPr>
              <a:t>Claim: </a:t>
            </a:r>
            <a:r>
              <a:rPr lang="en-US" dirty="0"/>
              <a:t>Dr. O’Connor alleged that there was inadequate supervision of Residents and CRNAs that failed to meet the TEFRA requirements because the MDAs were often in a completely different building. Also alleged that the Anesthesiologist frequently pre-documented care.</a:t>
            </a:r>
          </a:p>
        </p:txBody>
      </p:sp>
    </p:spTree>
    <p:extLst>
      <p:ext uri="{BB962C8B-B14F-4D97-AF65-F5344CB8AC3E}">
        <p14:creationId xmlns:p14="http://schemas.microsoft.com/office/powerpoint/2010/main" val="3607420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UC Irvine 2008</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a:bodyPr>
          <a:lstStyle/>
          <a:p>
            <a:pPr marL="0" indent="0">
              <a:buNone/>
            </a:pPr>
            <a:r>
              <a:rPr lang="en-US" sz="3000" b="1" dirty="0"/>
              <a:t>Result:</a:t>
            </a:r>
          </a:p>
          <a:p>
            <a:pPr marL="0" indent="0">
              <a:buNone/>
            </a:pPr>
            <a:r>
              <a:rPr lang="en-US" dirty="0"/>
              <a:t>University of California Board of Regents settled the case before trial for $1.2M. On a surprise visit, the investigators found completed charts documenting appropriate supervision from the MDAs on cases that were still in pre-op and multiple charts that had complete post-op documentation for patients that were still in surgery. Many of the Medically Directing MDAs were in another building during the surprise visit.</a:t>
            </a:r>
          </a:p>
        </p:txBody>
      </p:sp>
    </p:spTree>
    <p:extLst>
      <p:ext uri="{BB962C8B-B14F-4D97-AF65-F5344CB8AC3E}">
        <p14:creationId xmlns:p14="http://schemas.microsoft.com/office/powerpoint/2010/main" val="3315117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Vanderbilt 2011</a:t>
            </a:r>
          </a:p>
        </p:txBody>
      </p:sp>
      <p:sp>
        <p:nvSpPr>
          <p:cNvPr id="3" name="Content Placeholder 2"/>
          <p:cNvSpPr>
            <a:spLocks noGrp="1"/>
          </p:cNvSpPr>
          <p:nvPr>
            <p:ph idx="1"/>
          </p:nvPr>
        </p:nvSpPr>
        <p:spPr/>
        <p:txBody>
          <a:bodyPr>
            <a:normAutofit/>
          </a:bodyPr>
          <a:lstStyle/>
          <a:p>
            <a:pPr marL="0" indent="0">
              <a:buNone/>
            </a:pPr>
            <a:r>
              <a:rPr lang="en-US" sz="2600" b="1" dirty="0"/>
              <a:t>Case Facts: </a:t>
            </a:r>
          </a:p>
          <a:p>
            <a:pPr>
              <a:buFont typeface="Arial"/>
              <a:buChar char="•"/>
            </a:pPr>
            <a:r>
              <a:rPr lang="en-US" b="1" dirty="0">
                <a:solidFill>
                  <a:schemeClr val="tx1"/>
                </a:solidFill>
              </a:rPr>
              <a:t>Relator:  </a:t>
            </a:r>
            <a:r>
              <a:rPr lang="en-US" dirty="0"/>
              <a:t>3 MDAs, John </a:t>
            </a:r>
            <a:r>
              <a:rPr lang="en-US" dirty="0" err="1"/>
              <a:t>D’Alessio</a:t>
            </a:r>
            <a:r>
              <a:rPr lang="en-US" dirty="0"/>
              <a:t>, Alexander Fisher and Heather Hagerman</a:t>
            </a:r>
          </a:p>
          <a:p>
            <a:pPr>
              <a:buFont typeface="Arial"/>
              <a:buChar char="•"/>
            </a:pPr>
            <a:r>
              <a:rPr lang="en-US" b="1" dirty="0">
                <a:solidFill>
                  <a:schemeClr val="tx1"/>
                </a:solidFill>
              </a:rPr>
              <a:t>Defendant: </a:t>
            </a:r>
            <a:r>
              <a:rPr lang="en-US" dirty="0"/>
              <a:t>University of Vanderbilt</a:t>
            </a:r>
          </a:p>
          <a:p>
            <a:pPr>
              <a:buFont typeface="Arial"/>
              <a:buChar char="•"/>
            </a:pPr>
            <a:r>
              <a:rPr lang="en-US" b="1" dirty="0">
                <a:solidFill>
                  <a:schemeClr val="tx1"/>
                </a:solidFill>
              </a:rPr>
              <a:t>Claim: </a:t>
            </a:r>
            <a:r>
              <a:rPr lang="en-US" dirty="0"/>
              <a:t>The three physicians are alleging Vanderbilt University Medical Center submitted Medicare claims that falsely represented attending physicians were present for, supervised and directed surgeons and teaching physicians in intensive care units and during anesthesia services.</a:t>
            </a:r>
          </a:p>
          <a:p>
            <a:pPr>
              <a:buFont typeface="Arial"/>
              <a:buChar char="•"/>
            </a:pPr>
            <a:endParaRPr lang="en-US" dirty="0"/>
          </a:p>
          <a:p>
            <a:pPr marL="0" indent="0">
              <a:buNone/>
            </a:pPr>
            <a:endParaRPr lang="en-US" dirty="0"/>
          </a:p>
        </p:txBody>
      </p:sp>
    </p:spTree>
    <p:extLst>
      <p:ext uri="{BB962C8B-B14F-4D97-AF65-F5344CB8AC3E}">
        <p14:creationId xmlns:p14="http://schemas.microsoft.com/office/powerpoint/2010/main" val="23475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Vanderbilt 2011</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fontScale="92500"/>
          </a:bodyPr>
          <a:lstStyle/>
          <a:p>
            <a:pPr marL="0" indent="0">
              <a:buNone/>
            </a:pPr>
            <a:r>
              <a:rPr lang="en-US" b="1" dirty="0">
                <a:solidFill>
                  <a:schemeClr val="tx1"/>
                </a:solidFill>
              </a:rPr>
              <a:t>Unique Case Facts:</a:t>
            </a:r>
          </a:p>
          <a:p>
            <a:pPr>
              <a:buFont typeface="Arial"/>
              <a:buChar char="•"/>
            </a:pPr>
            <a:r>
              <a:rPr lang="en-US" dirty="0"/>
              <a:t>The US Government declined to intervene. In other words, the Government decided not to take over the Qui Tam lawsuit on behalf of the Relator.</a:t>
            </a:r>
          </a:p>
          <a:p>
            <a:pPr>
              <a:buFont typeface="Arial"/>
              <a:buChar char="•"/>
            </a:pPr>
            <a:r>
              <a:rPr lang="en-US" dirty="0"/>
              <a:t>The three physicians decided to continue the lawsuit as plaintiffs despite the Government not joining the case.</a:t>
            </a:r>
          </a:p>
          <a:p>
            <a:pPr>
              <a:buFont typeface="Arial"/>
              <a:buChar char="•"/>
            </a:pPr>
            <a:r>
              <a:rPr lang="en-US" dirty="0"/>
              <a:t>In 2014 the Court decided that the plaintiffs had sufficiently stated their claim of Fraud and denied Vanderbilt’s motion to dismiss the case </a:t>
            </a:r>
          </a:p>
          <a:p>
            <a:pPr>
              <a:buFont typeface="Arial"/>
              <a:buChar char="•"/>
            </a:pPr>
            <a:r>
              <a:rPr lang="en-US" dirty="0"/>
              <a:t>The jury trial was set for Feb. 9, 2016.  However, The case was settled privately just before trial.</a:t>
            </a:r>
          </a:p>
          <a:p>
            <a:pPr marL="0" indent="0">
              <a:buNone/>
            </a:pPr>
            <a:endParaRPr lang="en-US" dirty="0"/>
          </a:p>
          <a:p>
            <a:pPr>
              <a:buFont typeface="Arial"/>
              <a:buChar char="•"/>
            </a:pPr>
            <a:endParaRPr lang="en-US" dirty="0"/>
          </a:p>
          <a:p>
            <a:pPr>
              <a:buFont typeface="Arial"/>
              <a:buChar char="•"/>
            </a:pPr>
            <a:endParaRPr lang="en-US" dirty="0"/>
          </a:p>
        </p:txBody>
      </p:sp>
    </p:spTree>
    <p:extLst>
      <p:ext uri="{BB962C8B-B14F-4D97-AF65-F5344CB8AC3E}">
        <p14:creationId xmlns:p14="http://schemas.microsoft.com/office/powerpoint/2010/main" val="3519306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Dallas MDA Toussaint, 2015</a:t>
            </a:r>
          </a:p>
        </p:txBody>
      </p:sp>
      <p:sp>
        <p:nvSpPr>
          <p:cNvPr id="3" name="Content Placeholder 2"/>
          <p:cNvSpPr>
            <a:spLocks noGrp="1"/>
          </p:cNvSpPr>
          <p:nvPr>
            <p:ph idx="1"/>
          </p:nvPr>
        </p:nvSpPr>
        <p:spPr>
          <a:xfrm>
            <a:off x="1089062" y="1828800"/>
            <a:ext cx="8797890" cy="4176486"/>
          </a:xfrm>
        </p:spPr>
        <p:txBody>
          <a:bodyPr>
            <a:normAutofit lnSpcReduction="10000"/>
          </a:bodyPr>
          <a:lstStyle/>
          <a:p>
            <a:pPr marL="0" indent="0">
              <a:buNone/>
            </a:pPr>
            <a:r>
              <a:rPr lang="en-US" sz="2200" b="1" dirty="0"/>
              <a:t>Indicted on May 19, 2015, on 17 Counts of Healthcare Fraud.</a:t>
            </a:r>
          </a:p>
          <a:p>
            <a:pPr>
              <a:buFont typeface="Arial"/>
              <a:buChar char="•"/>
            </a:pPr>
            <a:r>
              <a:rPr lang="en-US" sz="2200" dirty="0"/>
              <a:t>Billed $8M in 2009 and 2010 for services of which up to $5M is alleged to be fraudulent.</a:t>
            </a:r>
          </a:p>
          <a:p>
            <a:pPr>
              <a:buFont typeface="Arial"/>
              <a:buChar char="•"/>
            </a:pPr>
            <a:r>
              <a:rPr lang="en-US" sz="2200" dirty="0"/>
              <a:t>The indictment claims Toussaint submitted claims for being present for procedures when he was actually out of state, at another hospital, under anesthesia for surgery or flying in a private jet.</a:t>
            </a:r>
          </a:p>
          <a:p>
            <a:pPr>
              <a:buFont typeface="Arial"/>
              <a:buChar char="•"/>
            </a:pPr>
            <a:r>
              <a:rPr lang="en-US" sz="2200" dirty="0"/>
              <a:t>The indictment also alleged that Toussaint inflated the amount of time it took to perform the procedures, pre-signed patients’ medical records to represent the services before the procedures took place, and directed others to do the same</a:t>
            </a:r>
          </a:p>
          <a:p>
            <a:pPr>
              <a:buFont typeface="Arial"/>
              <a:buChar char="•"/>
            </a:pPr>
            <a:r>
              <a:rPr lang="en-US" sz="2200" dirty="0"/>
              <a:t>He pleaded not-guilty but was found guilty in May 2018 and faces up to 70 years in prison. </a:t>
            </a:r>
          </a:p>
        </p:txBody>
      </p:sp>
    </p:spTree>
    <p:extLst>
      <p:ext uri="{BB962C8B-B14F-4D97-AF65-F5344CB8AC3E}">
        <p14:creationId xmlns:p14="http://schemas.microsoft.com/office/powerpoint/2010/main" val="694283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Dallas MDA Toussaint, 2015</a:t>
            </a:r>
            <a:endParaRPr lang="en-US" dirty="0">
              <a:solidFill>
                <a:schemeClr val="accent6">
                  <a:lumMod val="50000"/>
                </a:schemeClr>
              </a:solidFill>
              <a:latin typeface="+mn-lt"/>
            </a:endParaRPr>
          </a:p>
        </p:txBody>
      </p:sp>
      <p:sp>
        <p:nvSpPr>
          <p:cNvPr id="3" name="Content Placeholder 2"/>
          <p:cNvSpPr>
            <a:spLocks noGrp="1"/>
          </p:cNvSpPr>
          <p:nvPr>
            <p:ph idx="1"/>
          </p:nvPr>
        </p:nvSpPr>
        <p:spPr>
          <a:xfrm>
            <a:off x="838200" y="1690691"/>
            <a:ext cx="10515600" cy="4360814"/>
          </a:xfrm>
        </p:spPr>
        <p:txBody>
          <a:bodyPr>
            <a:normAutofit fontScale="92500" lnSpcReduction="10000"/>
          </a:bodyPr>
          <a:lstStyle/>
          <a:p>
            <a:pPr marL="0" indent="0">
              <a:buNone/>
            </a:pPr>
            <a:r>
              <a:rPr lang="en-US" sz="2900" b="1" dirty="0"/>
              <a:t>The feds are calling for the forfeiture of any property and aircrafts in his name, as well as eight luxury cars:</a:t>
            </a:r>
          </a:p>
          <a:p>
            <a:pPr lvl="0">
              <a:lnSpc>
                <a:spcPct val="70000"/>
              </a:lnSpc>
            </a:pPr>
            <a:r>
              <a:rPr lang="en-US" dirty="0"/>
              <a:t>2010 Rolls Royce Ghost</a:t>
            </a:r>
          </a:p>
          <a:p>
            <a:pPr lvl="0">
              <a:lnSpc>
                <a:spcPct val="70000"/>
              </a:lnSpc>
            </a:pPr>
            <a:r>
              <a:rPr lang="en-US" dirty="0"/>
              <a:t>2011 Mercedes ML350</a:t>
            </a:r>
          </a:p>
          <a:p>
            <a:pPr lvl="0">
              <a:lnSpc>
                <a:spcPct val="70000"/>
              </a:lnSpc>
            </a:pPr>
            <a:r>
              <a:rPr lang="en-US" dirty="0"/>
              <a:t>2012 Bentley Continental GT</a:t>
            </a:r>
          </a:p>
          <a:p>
            <a:pPr lvl="0">
              <a:lnSpc>
                <a:spcPct val="70000"/>
              </a:lnSpc>
            </a:pPr>
            <a:r>
              <a:rPr lang="en-US" dirty="0"/>
              <a:t>2011 Bentley </a:t>
            </a:r>
            <a:r>
              <a:rPr lang="en-US" dirty="0" err="1"/>
              <a:t>Mulsanne</a:t>
            </a:r>
            <a:endParaRPr lang="en-US" dirty="0"/>
          </a:p>
          <a:p>
            <a:pPr lvl="0">
              <a:lnSpc>
                <a:spcPct val="70000"/>
              </a:lnSpc>
            </a:pPr>
            <a:r>
              <a:rPr lang="en-US" dirty="0"/>
              <a:t>2012 Rolls Royce Ghost</a:t>
            </a:r>
          </a:p>
          <a:p>
            <a:pPr lvl="0">
              <a:lnSpc>
                <a:spcPct val="70000"/>
              </a:lnSpc>
            </a:pPr>
            <a:r>
              <a:rPr lang="en-US" dirty="0"/>
              <a:t>2012 McLaren MP4-12C</a:t>
            </a:r>
          </a:p>
          <a:p>
            <a:pPr lvl="0">
              <a:lnSpc>
                <a:spcPct val="70000"/>
              </a:lnSpc>
            </a:pPr>
            <a:r>
              <a:rPr lang="en-US" dirty="0"/>
              <a:t>2015 McLaren 650S Spider</a:t>
            </a:r>
          </a:p>
          <a:p>
            <a:pPr lvl="0">
              <a:lnSpc>
                <a:spcPct val="70000"/>
              </a:lnSpc>
            </a:pPr>
            <a:r>
              <a:rPr lang="en-US" dirty="0"/>
              <a:t>2016 Bentley Mulsanne</a:t>
            </a:r>
          </a:p>
          <a:p>
            <a:pPr marL="0" indent="0">
              <a:lnSpc>
                <a:spcPct val="70000"/>
              </a:lnSpc>
              <a:buNone/>
            </a:pPr>
            <a:r>
              <a:rPr lang="en-US" dirty="0"/>
              <a:t>He was convicted on 7 counts of fraud, each count carries 10 years in federal prison and a $250,000 fine in addition to any restitution ordered in court.</a:t>
            </a:r>
          </a:p>
          <a:p>
            <a:pPr marL="0" lvl="0" indent="0">
              <a:lnSpc>
                <a:spcPct val="70000"/>
              </a:lnSpc>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54D4BAF-8EA6-7740-A49E-BE148368102D}"/>
              </a:ext>
            </a:extLst>
          </p:cNvPr>
          <p:cNvPicPr>
            <a:picLocks noChangeAspect="1"/>
          </p:cNvPicPr>
          <p:nvPr/>
        </p:nvPicPr>
        <p:blipFill>
          <a:blip r:embed="rId3"/>
          <a:stretch>
            <a:fillRect/>
          </a:stretch>
        </p:blipFill>
        <p:spPr>
          <a:xfrm>
            <a:off x="5842356" y="2260315"/>
            <a:ext cx="5165832" cy="2971821"/>
          </a:xfrm>
          <a:prstGeom prst="rect">
            <a:avLst/>
          </a:prstGeom>
        </p:spPr>
      </p:pic>
    </p:spTree>
    <p:extLst>
      <p:ext uri="{BB962C8B-B14F-4D97-AF65-F5344CB8AC3E}">
        <p14:creationId xmlns:p14="http://schemas.microsoft.com/office/powerpoint/2010/main" val="2685195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Sweet Dreams Nurse Anesthesia 2016</a:t>
            </a:r>
            <a:endParaRPr lang="en-US" dirty="0">
              <a:solidFill>
                <a:schemeClr val="accent6">
                  <a:lumMod val="50000"/>
                </a:schemeClr>
              </a:solidFill>
              <a:latin typeface="+mn-lt"/>
            </a:endParaRPr>
          </a:p>
        </p:txBody>
      </p:sp>
      <p:sp>
        <p:nvSpPr>
          <p:cNvPr id="3" name="Content Placeholder 2"/>
          <p:cNvSpPr>
            <a:spLocks noGrp="1"/>
          </p:cNvSpPr>
          <p:nvPr>
            <p:ph idx="1"/>
          </p:nvPr>
        </p:nvSpPr>
        <p:spPr>
          <a:xfrm>
            <a:off x="1068512" y="1600201"/>
            <a:ext cx="9142288" cy="4731657"/>
          </a:xfrm>
        </p:spPr>
        <p:txBody>
          <a:bodyPr>
            <a:normAutofit lnSpcReduction="10000"/>
          </a:bodyPr>
          <a:lstStyle/>
          <a:p>
            <a:r>
              <a:rPr lang="en-US" dirty="0"/>
              <a:t>Whistle blower, Adam </a:t>
            </a:r>
            <a:r>
              <a:rPr lang="en-US" dirty="0" err="1"/>
              <a:t>Nauss</a:t>
            </a:r>
            <a:r>
              <a:rPr lang="en-US" dirty="0"/>
              <a:t> CRNA, former partner of SDNA, filed Qui Tam lawsuit alleging violations of the AKS. The government intervened on Mr. </a:t>
            </a:r>
            <a:r>
              <a:rPr lang="en-US" dirty="0" err="1"/>
              <a:t>Nauss</a:t>
            </a:r>
            <a:r>
              <a:rPr lang="en-US" dirty="0"/>
              <a:t> behalf.</a:t>
            </a:r>
          </a:p>
          <a:p>
            <a:r>
              <a:rPr lang="en-US" dirty="0"/>
              <a:t>SDNA settled with the Federal Government in the case prior to trial for $1.1M without admitting any wrongdoing.</a:t>
            </a:r>
          </a:p>
          <a:p>
            <a:r>
              <a:rPr lang="en-US" dirty="0"/>
              <a:t>The case centered around SDNA paying for drugs that the ASCs they were staffing were being reimbursed by CMS for and thus those payments constituted a kick-back for services.</a:t>
            </a:r>
          </a:p>
          <a:p>
            <a:r>
              <a:rPr lang="en-US" dirty="0"/>
              <a:t>Also, there was an alleged scheme that involved SDNA funding buildings for surgeons in order to secure anesthesia services.</a:t>
            </a:r>
          </a:p>
        </p:txBody>
      </p:sp>
    </p:spTree>
    <p:extLst>
      <p:ext uri="{BB962C8B-B14F-4D97-AF65-F5344CB8AC3E}">
        <p14:creationId xmlns:p14="http://schemas.microsoft.com/office/powerpoint/2010/main" val="1367743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Case Studies: Lord CRNA vs. NAPA</a:t>
            </a:r>
            <a:endParaRPr lang="en-US" dirty="0">
              <a:solidFill>
                <a:schemeClr val="accent6">
                  <a:lumMod val="50000"/>
                </a:schemeClr>
              </a:solidFill>
              <a:latin typeface="+mn-lt"/>
            </a:endParaRPr>
          </a:p>
        </p:txBody>
      </p:sp>
      <p:sp>
        <p:nvSpPr>
          <p:cNvPr id="3" name="Content Placeholder 2"/>
          <p:cNvSpPr>
            <a:spLocks noGrp="1"/>
          </p:cNvSpPr>
          <p:nvPr>
            <p:ph idx="1"/>
          </p:nvPr>
        </p:nvSpPr>
        <p:spPr/>
        <p:txBody>
          <a:bodyPr>
            <a:normAutofit/>
          </a:bodyPr>
          <a:lstStyle/>
          <a:p>
            <a:pPr marL="0" indent="0">
              <a:buNone/>
            </a:pPr>
            <a:r>
              <a:rPr lang="en-US" sz="2600" b="1" dirty="0"/>
              <a:t>Case Facts: </a:t>
            </a:r>
          </a:p>
          <a:p>
            <a:pPr>
              <a:buFont typeface="Arial"/>
              <a:buChar char="•"/>
            </a:pPr>
            <a:r>
              <a:rPr lang="en-US" b="1" dirty="0">
                <a:solidFill>
                  <a:schemeClr val="tx1"/>
                </a:solidFill>
              </a:rPr>
              <a:t>Relator:  </a:t>
            </a:r>
            <a:r>
              <a:rPr lang="en-US" dirty="0"/>
              <a:t>Michael Lord, DNP CRNA</a:t>
            </a:r>
          </a:p>
          <a:p>
            <a:pPr>
              <a:buFont typeface="Arial"/>
              <a:buChar char="•"/>
            </a:pPr>
            <a:r>
              <a:rPr lang="en-US" b="1" dirty="0">
                <a:solidFill>
                  <a:schemeClr val="tx1"/>
                </a:solidFill>
              </a:rPr>
              <a:t>Defendant: </a:t>
            </a:r>
            <a:r>
              <a:rPr lang="en-US" dirty="0"/>
              <a:t>NAPA Management Services Corp</a:t>
            </a:r>
          </a:p>
          <a:p>
            <a:pPr>
              <a:buFont typeface="Arial"/>
              <a:buChar char="•"/>
            </a:pPr>
            <a:r>
              <a:rPr lang="en-US" b="1" dirty="0">
                <a:solidFill>
                  <a:schemeClr val="tx1"/>
                </a:solidFill>
              </a:rPr>
              <a:t>Claim: </a:t>
            </a:r>
            <a:r>
              <a:rPr lang="en-US" dirty="0"/>
              <a:t>The 7 steps of TEFRA were routinely not met by NAPA’s Medical Directing MDAs at Pocono Medical Center in Penn.  Specifically, the claim focuses on the Anesthesiologist not being immediately available while giving breaks to CRNAs and not having a second MDA assigned to Medical Directing rooms. Claim asserts that all those case should have been billed as Medical Supervision at a lower rate for NAPA MDs.</a:t>
            </a:r>
          </a:p>
        </p:txBody>
      </p:sp>
    </p:spTree>
    <p:extLst>
      <p:ext uri="{BB962C8B-B14F-4D97-AF65-F5344CB8AC3E}">
        <p14:creationId xmlns:p14="http://schemas.microsoft.com/office/powerpoint/2010/main" val="16726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82542"/>
            <a:ext cx="10515600" cy="1325563"/>
          </a:xfrm>
        </p:spPr>
        <p:txBody>
          <a:bodyPr/>
          <a:lstStyle/>
          <a:p>
            <a:pPr algn="ctr"/>
            <a:r>
              <a:rPr lang="en-US" b="1" dirty="0">
                <a:solidFill>
                  <a:schemeClr val="accent6">
                    <a:lumMod val="50000"/>
                  </a:schemeClr>
                </a:solidFill>
                <a:latin typeface="+mn-lt"/>
              </a:rPr>
              <a:t>What is an Entrepreneur?</a:t>
            </a:r>
          </a:p>
        </p:txBody>
      </p:sp>
      <p:sp>
        <p:nvSpPr>
          <p:cNvPr id="2" name="Content Placeholder 1"/>
          <p:cNvSpPr>
            <a:spLocks noGrp="1"/>
          </p:cNvSpPr>
          <p:nvPr>
            <p:ph idx="1"/>
          </p:nvPr>
        </p:nvSpPr>
        <p:spPr>
          <a:xfrm>
            <a:off x="838200" y="1421876"/>
            <a:ext cx="10515599" cy="783402"/>
          </a:xfrm>
        </p:spPr>
        <p:txBody>
          <a:bodyPr>
            <a:normAutofit lnSpcReduction="10000"/>
          </a:bodyPr>
          <a:lstStyle/>
          <a:p>
            <a:pPr marL="0" indent="0">
              <a:buNone/>
            </a:pPr>
            <a:r>
              <a:rPr lang="en-US" b="1" dirty="0"/>
              <a:t>An entrepreneur is essentially a person who starts a business and is willing to risk a loss in order to make a potential profit.</a:t>
            </a:r>
          </a:p>
          <a:p>
            <a:pPr marL="349250" lvl="1" indent="0">
              <a:buNone/>
            </a:pPr>
            <a:endParaRPr lang="en-US" dirty="0"/>
          </a:p>
        </p:txBody>
      </p:sp>
      <p:pic>
        <p:nvPicPr>
          <p:cNvPr id="7" name="Picture 6">
            <a:extLst>
              <a:ext uri="{FF2B5EF4-FFF2-40B4-BE49-F238E27FC236}">
                <a16:creationId xmlns:a16="http://schemas.microsoft.com/office/drawing/2014/main" id="{8A19539E-653A-0344-B892-2947E38F1E9E}"/>
              </a:ext>
            </a:extLst>
          </p:cNvPr>
          <p:cNvPicPr>
            <a:picLocks noChangeAspect="1"/>
          </p:cNvPicPr>
          <p:nvPr/>
        </p:nvPicPr>
        <p:blipFill>
          <a:blip r:embed="rId3"/>
          <a:stretch>
            <a:fillRect/>
          </a:stretch>
        </p:blipFill>
        <p:spPr>
          <a:xfrm>
            <a:off x="4265828" y="4140487"/>
            <a:ext cx="3660344" cy="2594225"/>
          </a:xfrm>
          <a:prstGeom prst="rect">
            <a:avLst/>
          </a:prstGeom>
        </p:spPr>
      </p:pic>
      <p:pic>
        <p:nvPicPr>
          <p:cNvPr id="9" name="Picture 8">
            <a:extLst>
              <a:ext uri="{FF2B5EF4-FFF2-40B4-BE49-F238E27FC236}">
                <a16:creationId xmlns:a16="http://schemas.microsoft.com/office/drawing/2014/main" id="{C611B5D0-4D94-384A-8E0D-8AA26EA5B7AB}"/>
              </a:ext>
            </a:extLst>
          </p:cNvPr>
          <p:cNvPicPr>
            <a:picLocks noChangeAspect="1"/>
          </p:cNvPicPr>
          <p:nvPr/>
        </p:nvPicPr>
        <p:blipFill>
          <a:blip r:embed="rId4"/>
          <a:stretch>
            <a:fillRect/>
          </a:stretch>
        </p:blipFill>
        <p:spPr>
          <a:xfrm>
            <a:off x="838200" y="3222710"/>
            <a:ext cx="3035157" cy="3512002"/>
          </a:xfrm>
          <a:prstGeom prst="rect">
            <a:avLst/>
          </a:prstGeom>
        </p:spPr>
      </p:pic>
      <p:sp>
        <p:nvSpPr>
          <p:cNvPr id="10" name="TextBox 9">
            <a:extLst>
              <a:ext uri="{FF2B5EF4-FFF2-40B4-BE49-F238E27FC236}">
                <a16:creationId xmlns:a16="http://schemas.microsoft.com/office/drawing/2014/main" id="{2BDA2FE7-CDBC-2049-9955-486644B7FEBC}"/>
              </a:ext>
            </a:extLst>
          </p:cNvPr>
          <p:cNvSpPr txBox="1"/>
          <p:nvPr/>
        </p:nvSpPr>
        <p:spPr>
          <a:xfrm>
            <a:off x="3953411" y="2646188"/>
            <a:ext cx="7831952" cy="1600438"/>
          </a:xfrm>
          <a:prstGeom prst="rect">
            <a:avLst/>
          </a:prstGeom>
          <a:noFill/>
        </p:spPr>
        <p:txBody>
          <a:bodyPr wrap="none" rtlCol="0">
            <a:spAutoFit/>
          </a:bodyPr>
          <a:lstStyle/>
          <a:p>
            <a:pPr marL="800100" lvl="1" indent="-342900">
              <a:buFont typeface="Arial" panose="020B0604020202020204" pitchFamily="34" charset="0"/>
              <a:buChar char="•"/>
            </a:pPr>
            <a:r>
              <a:rPr lang="en-US" sz="2000" dirty="0"/>
              <a:t>Being an entrepreneur by definition is not a job</a:t>
            </a:r>
          </a:p>
          <a:p>
            <a:pPr marL="800100" lvl="1" indent="-342900">
              <a:buFont typeface="Arial" panose="020B0604020202020204" pitchFamily="34" charset="0"/>
              <a:buChar char="•"/>
            </a:pPr>
            <a:r>
              <a:rPr lang="en-US" sz="2000" dirty="0"/>
              <a:t>Being an entrepreneur by definition is not a leader</a:t>
            </a:r>
          </a:p>
          <a:p>
            <a:pPr marL="800100" lvl="1" indent="-342900">
              <a:buFont typeface="Arial" panose="020B0604020202020204" pitchFamily="34" charset="0"/>
              <a:buChar char="•"/>
            </a:pPr>
            <a:r>
              <a:rPr lang="en-US" sz="2000" dirty="0"/>
              <a:t>Being an entrepreneur by definition doesn’t require innovation</a:t>
            </a:r>
          </a:p>
          <a:p>
            <a:pPr marL="800100" lvl="1" indent="-342900">
              <a:buFont typeface="Arial" panose="020B0604020202020204" pitchFamily="34" charset="0"/>
              <a:buChar char="•"/>
            </a:pPr>
            <a:r>
              <a:rPr lang="en-US" sz="2000" dirty="0"/>
              <a:t>Being an entrepreneur by definition doesn’t imply successfulness.</a:t>
            </a:r>
          </a:p>
          <a:p>
            <a:endParaRPr lang="en-US" dirty="0"/>
          </a:p>
        </p:txBody>
      </p:sp>
      <p:sp>
        <p:nvSpPr>
          <p:cNvPr id="11" name="TextBox 10">
            <a:extLst>
              <a:ext uri="{FF2B5EF4-FFF2-40B4-BE49-F238E27FC236}">
                <a16:creationId xmlns:a16="http://schemas.microsoft.com/office/drawing/2014/main" id="{35AD4E0B-B3E3-0C49-B080-88A61E05D721}"/>
              </a:ext>
            </a:extLst>
          </p:cNvPr>
          <p:cNvSpPr txBox="1"/>
          <p:nvPr/>
        </p:nvSpPr>
        <p:spPr>
          <a:xfrm>
            <a:off x="838200" y="2134658"/>
            <a:ext cx="6134628" cy="677108"/>
          </a:xfrm>
          <a:prstGeom prst="rect">
            <a:avLst/>
          </a:prstGeom>
          <a:noFill/>
        </p:spPr>
        <p:txBody>
          <a:bodyPr wrap="none" rtlCol="0">
            <a:spAutoFit/>
          </a:bodyPr>
          <a:lstStyle/>
          <a:p>
            <a:r>
              <a:rPr lang="en-US" sz="2000" dirty="0"/>
              <a:t>Common misconceptions about what is an entrepreneur:</a:t>
            </a:r>
          </a:p>
          <a:p>
            <a:endParaRPr lang="en-US" dirty="0"/>
          </a:p>
        </p:txBody>
      </p:sp>
    </p:spTree>
    <p:extLst>
      <p:ext uri="{BB962C8B-B14F-4D97-AF65-F5344CB8AC3E}">
        <p14:creationId xmlns:p14="http://schemas.microsoft.com/office/powerpoint/2010/main" val="308392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rPr>
              <a:t>Case Studies: Lord CRNA vs. NAPA</a:t>
            </a:r>
            <a:endParaRPr lang="en-US" dirty="0">
              <a:solidFill>
                <a:schemeClr val="accent6">
                  <a:lumMod val="50000"/>
                </a:schemeClr>
              </a:solidFill>
            </a:endParaRPr>
          </a:p>
        </p:txBody>
      </p:sp>
      <p:sp>
        <p:nvSpPr>
          <p:cNvPr id="3" name="Content Placeholder 2"/>
          <p:cNvSpPr>
            <a:spLocks noGrp="1"/>
          </p:cNvSpPr>
          <p:nvPr>
            <p:ph idx="1"/>
          </p:nvPr>
        </p:nvSpPr>
        <p:spPr/>
        <p:txBody>
          <a:bodyPr/>
          <a:lstStyle/>
          <a:p>
            <a:r>
              <a:rPr lang="en-US" dirty="0"/>
              <a:t>Case originally filed under seal in December 2013.  The US government decided not to intervene on Lord’s behalf and the case was refilled in December 2016 without the US </a:t>
            </a:r>
            <a:r>
              <a:rPr lang="en-US" dirty="0" err="1"/>
              <a:t>Gov</a:t>
            </a:r>
            <a:r>
              <a:rPr lang="en-US" dirty="0"/>
              <a:t> and not under seal.</a:t>
            </a:r>
          </a:p>
          <a:p>
            <a:r>
              <a:rPr lang="en-US" dirty="0"/>
              <a:t>NAPA filed a motion to dismiss in March 2017 and on Nov 14, 2017 the court decided to dismiss some counts but denied the motion to dismiss to the pertinent claims related to possible over billing  Medical Direction to continue.</a:t>
            </a:r>
          </a:p>
        </p:txBody>
      </p:sp>
    </p:spTree>
    <p:extLst>
      <p:ext uri="{BB962C8B-B14F-4D97-AF65-F5344CB8AC3E}">
        <p14:creationId xmlns:p14="http://schemas.microsoft.com/office/powerpoint/2010/main" val="255066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7CD6-1443-FA4C-ABAA-8A885D3E74C8}"/>
              </a:ext>
            </a:extLst>
          </p:cNvPr>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rPr>
              <a:t>Case Studies: Traverse City Michigan</a:t>
            </a:r>
            <a:endParaRPr lang="en-US" dirty="0"/>
          </a:p>
        </p:txBody>
      </p:sp>
      <p:sp>
        <p:nvSpPr>
          <p:cNvPr id="3" name="Content Placeholder 2">
            <a:extLst>
              <a:ext uri="{FF2B5EF4-FFF2-40B4-BE49-F238E27FC236}">
                <a16:creationId xmlns:a16="http://schemas.microsoft.com/office/drawing/2014/main" id="{9C988145-82DE-6342-BC9D-47187259E167}"/>
              </a:ext>
            </a:extLst>
          </p:cNvPr>
          <p:cNvSpPr>
            <a:spLocks noGrp="1"/>
          </p:cNvSpPr>
          <p:nvPr>
            <p:ph idx="1"/>
          </p:nvPr>
        </p:nvSpPr>
        <p:spPr/>
        <p:txBody>
          <a:bodyPr>
            <a:normAutofit fontScale="92500" lnSpcReduction="10000"/>
          </a:bodyPr>
          <a:lstStyle/>
          <a:p>
            <a:pPr marL="0" indent="0">
              <a:buNone/>
            </a:pPr>
            <a:r>
              <a:rPr lang="en-US" b="1" dirty="0"/>
              <a:t>Case Facts:</a:t>
            </a:r>
          </a:p>
          <a:p>
            <a:r>
              <a:rPr lang="en-US" b="1" dirty="0"/>
              <a:t>Relator: </a:t>
            </a:r>
            <a:r>
              <a:rPr lang="en-US" dirty="0"/>
              <a:t>Scott Stone CRNA and Bethany McKnight CRNA, the US Government intervened on their behalf.</a:t>
            </a:r>
          </a:p>
          <a:p>
            <a:r>
              <a:rPr lang="en-US" b="1" dirty="0"/>
              <a:t>Defendant: </a:t>
            </a:r>
            <a:r>
              <a:rPr lang="en-US" dirty="0"/>
              <a:t>Traverse Anesthesia Associates (TAA) and 6 Physician Anesthesiologist</a:t>
            </a:r>
          </a:p>
          <a:p>
            <a:r>
              <a:rPr lang="en-US" b="1" dirty="0"/>
              <a:t>Claim: </a:t>
            </a:r>
            <a:r>
              <a:rPr lang="en-US" dirty="0"/>
              <a:t>The relators claimed that TAA routinely and systematically violated TEFRA in billing for medical direction despite numerous attempts by the whistleblowers to alert them to these violations.</a:t>
            </a:r>
          </a:p>
          <a:p>
            <a:r>
              <a:rPr lang="en-US" b="1" dirty="0"/>
              <a:t>Result: </a:t>
            </a:r>
            <a:r>
              <a:rPr lang="en-US" dirty="0"/>
              <a:t>TAA settled in 2019 without admitting wrongdoing and paid over $600,000 in fines of which $120,000 went to the whistleblowers.</a:t>
            </a:r>
          </a:p>
          <a:p>
            <a:pPr marL="0" indent="0">
              <a:buNone/>
            </a:pPr>
            <a:r>
              <a:rPr lang="en-US" sz="2200" dirty="0">
                <a:hlinkClick r:id="rId2"/>
              </a:rPr>
              <a:t>https://www.mahanyertl.com/2019/anesthesiology-whistleblower-claims/</a:t>
            </a:r>
            <a:endParaRPr lang="en-US" sz="2200" dirty="0"/>
          </a:p>
        </p:txBody>
      </p:sp>
    </p:spTree>
    <p:extLst>
      <p:ext uri="{BB962C8B-B14F-4D97-AF65-F5344CB8AC3E}">
        <p14:creationId xmlns:p14="http://schemas.microsoft.com/office/powerpoint/2010/main" val="391617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What is the CRNAs Liability</a:t>
            </a:r>
          </a:p>
        </p:txBody>
      </p:sp>
      <p:sp>
        <p:nvSpPr>
          <p:cNvPr id="3" name="Content Placeholder 2"/>
          <p:cNvSpPr>
            <a:spLocks noGrp="1"/>
          </p:cNvSpPr>
          <p:nvPr>
            <p:ph idx="1"/>
          </p:nvPr>
        </p:nvSpPr>
        <p:spPr/>
        <p:txBody>
          <a:bodyPr>
            <a:normAutofit/>
          </a:bodyPr>
          <a:lstStyle/>
          <a:p>
            <a:pPr marL="0" indent="0">
              <a:buNone/>
            </a:pPr>
            <a:r>
              <a:rPr lang="en-US" b="1" dirty="0">
                <a:solidFill>
                  <a:schemeClr val="tx1"/>
                </a:solidFill>
              </a:rPr>
              <a:t>Bottom Line: Honesty is the best policy</a:t>
            </a:r>
          </a:p>
          <a:p>
            <a:pPr>
              <a:buFont typeface="Arial"/>
              <a:buChar char="•"/>
            </a:pPr>
            <a:r>
              <a:rPr lang="en-US" dirty="0"/>
              <a:t>The CRNA simply providing patient care and leaving the billing to someone else should be at minimal risk. Even if you suspect that a false claim is being submitted, you are under no legal obligation to investigate or report it. If, however, a CRNA is falsely certifying the accuracy of information or submitting bills while knowing them to be inaccurate, the CRNA is exposing himself to potential liability.</a:t>
            </a:r>
          </a:p>
          <a:p>
            <a:pPr marL="0" indent="0">
              <a:buNone/>
            </a:pPr>
            <a:r>
              <a:rPr lang="en-US" sz="2000" dirty="0">
                <a:solidFill>
                  <a:schemeClr val="accent6">
                    <a:lumMod val="50000"/>
                  </a:schemeClr>
                </a:solidFill>
              </a:rPr>
              <a:t>AANA Journal </a:t>
            </a:r>
            <a:r>
              <a:rPr lang="en-US" sz="2000" dirty="0">
                <a:solidFill>
                  <a:schemeClr val="accent6">
                    <a:lumMod val="50000"/>
                  </a:schemeClr>
                </a:solidFill>
                <a:sym typeface="Symbol"/>
              </a:rPr>
              <a:t></a:t>
            </a:r>
            <a:r>
              <a:rPr lang="en-US" sz="2000" dirty="0">
                <a:solidFill>
                  <a:schemeClr val="accent6">
                    <a:lumMod val="50000"/>
                  </a:schemeClr>
                </a:solidFill>
              </a:rPr>
              <a:t> February 2014 </a:t>
            </a:r>
            <a:r>
              <a:rPr lang="en-US" sz="2000" dirty="0">
                <a:solidFill>
                  <a:schemeClr val="accent6">
                    <a:lumMod val="50000"/>
                  </a:schemeClr>
                </a:solidFill>
                <a:sym typeface="Symbol"/>
              </a:rPr>
              <a:t></a:t>
            </a:r>
            <a:r>
              <a:rPr lang="en-US" sz="2000" dirty="0">
                <a:solidFill>
                  <a:schemeClr val="accent6">
                    <a:lumMod val="50000"/>
                  </a:schemeClr>
                </a:solidFill>
              </a:rPr>
              <a:t> Vol. 82, No. 1, Legal Briefs by Mark </a:t>
            </a:r>
            <a:r>
              <a:rPr lang="en-US" sz="2000" dirty="0" err="1">
                <a:solidFill>
                  <a:schemeClr val="accent6">
                    <a:lumMod val="50000"/>
                  </a:schemeClr>
                </a:solidFill>
              </a:rPr>
              <a:t>Silberman</a:t>
            </a:r>
            <a:endParaRPr lang="en-US" sz="2000" dirty="0">
              <a:solidFill>
                <a:schemeClr val="accent6">
                  <a:lumMod val="50000"/>
                </a:schemeClr>
              </a:solidFill>
            </a:endParaRPr>
          </a:p>
          <a:p>
            <a:pPr marL="0" indent="0">
              <a:buNone/>
            </a:pPr>
            <a:endParaRPr lang="en-US" dirty="0"/>
          </a:p>
        </p:txBody>
      </p:sp>
    </p:spTree>
    <p:extLst>
      <p:ext uri="{BB962C8B-B14F-4D97-AF65-F5344CB8AC3E}">
        <p14:creationId xmlns:p14="http://schemas.microsoft.com/office/powerpoint/2010/main" val="3563281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6920" y="1712772"/>
            <a:ext cx="6498158" cy="1724867"/>
          </a:xfrm>
        </p:spPr>
        <p:txBody>
          <a:bodyPr>
            <a:normAutofit fontScale="90000"/>
          </a:bodyPr>
          <a:lstStyle/>
          <a:p>
            <a:pPr algn="ctr"/>
            <a:r>
              <a:rPr lang="en-US" b="1" dirty="0">
                <a:solidFill>
                  <a:schemeClr val="accent6">
                    <a:lumMod val="50000"/>
                  </a:schemeClr>
                </a:solidFill>
                <a:effectLst>
                  <a:outerShdw blurRad="50800" dist="38100" dir="2700000" algn="tl" rotWithShape="0">
                    <a:prstClr val="black">
                      <a:alpha val="40000"/>
                    </a:prstClr>
                  </a:outerShdw>
                </a:effectLst>
                <a:latin typeface="+mn-lt"/>
              </a:rPr>
              <a:t>The END: </a:t>
            </a:r>
            <a:br>
              <a:rPr lang="en-US" b="1" dirty="0">
                <a:solidFill>
                  <a:schemeClr val="accent6">
                    <a:lumMod val="50000"/>
                  </a:schemeClr>
                </a:solidFill>
                <a:effectLst>
                  <a:outerShdw blurRad="50800" dist="38100" dir="2700000" algn="tl" rotWithShape="0">
                    <a:prstClr val="black">
                      <a:alpha val="40000"/>
                    </a:prstClr>
                  </a:outerShdw>
                </a:effectLst>
                <a:latin typeface="+mn-lt"/>
              </a:rPr>
            </a:br>
            <a:r>
              <a:rPr lang="en-US" b="1" dirty="0">
                <a:solidFill>
                  <a:schemeClr val="accent6">
                    <a:lumMod val="50000"/>
                  </a:schemeClr>
                </a:solidFill>
                <a:effectLst>
                  <a:outerShdw blurRad="50800" dist="38100" dir="2700000" algn="tl" rotWithShape="0">
                    <a:prstClr val="black">
                      <a:alpha val="40000"/>
                    </a:prstClr>
                  </a:outerShdw>
                </a:effectLst>
                <a:latin typeface="+mn-lt"/>
              </a:rPr>
              <a:t>Q and A Segment Time Allowing</a:t>
            </a:r>
          </a:p>
        </p:txBody>
      </p:sp>
      <p:sp>
        <p:nvSpPr>
          <p:cNvPr id="5" name="Subtitle 4"/>
          <p:cNvSpPr>
            <a:spLocks noGrp="1"/>
          </p:cNvSpPr>
          <p:nvPr>
            <p:ph type="subTitle" idx="1"/>
          </p:nvPr>
        </p:nvSpPr>
        <p:spPr>
          <a:xfrm>
            <a:off x="2846921" y="3685137"/>
            <a:ext cx="6498159" cy="916641"/>
          </a:xfrm>
        </p:spPr>
        <p:txBody>
          <a:bodyPr/>
          <a:lstStyle/>
          <a:p>
            <a:r>
              <a:rPr lang="en-US" dirty="0"/>
              <a:t>Tracy P. Young CRNA, MSNA, MBA</a:t>
            </a:r>
          </a:p>
        </p:txBody>
      </p:sp>
    </p:spTree>
    <p:extLst>
      <p:ext uri="{BB962C8B-B14F-4D97-AF65-F5344CB8AC3E}">
        <p14:creationId xmlns:p14="http://schemas.microsoft.com/office/powerpoint/2010/main" val="146447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8C24-014F-B64C-8A7D-462EAF945324}"/>
              </a:ext>
            </a:extLst>
          </p:cNvPr>
          <p:cNvSpPr>
            <a:spLocks noGrp="1"/>
          </p:cNvSpPr>
          <p:nvPr>
            <p:ph type="title"/>
          </p:nvPr>
        </p:nvSpPr>
        <p:spPr>
          <a:xfrm>
            <a:off x="609600" y="274639"/>
            <a:ext cx="10972800" cy="1667816"/>
          </a:xfrm>
        </p:spPr>
        <p:txBody>
          <a:bodyPr>
            <a:normAutofit fontScale="90000"/>
          </a:bodyPr>
          <a:lstStyle/>
          <a:p>
            <a:pPr algn="ctr"/>
            <a:r>
              <a:rPr lang="en-US" sz="4400" b="1" dirty="0">
                <a:solidFill>
                  <a:schemeClr val="accent6">
                    <a:lumMod val="75000"/>
                  </a:schemeClr>
                </a:solidFill>
                <a:latin typeface="+mn-lt"/>
                <a:cs typeface="ＭＳ Ｐゴシック" charset="0"/>
              </a:rPr>
              <a:t>Going into Business for Yourself,</a:t>
            </a:r>
            <a:br>
              <a:rPr lang="en-US" sz="4400" b="1" dirty="0">
                <a:solidFill>
                  <a:schemeClr val="accent6">
                    <a:lumMod val="75000"/>
                  </a:schemeClr>
                </a:solidFill>
                <a:latin typeface="+mn-lt"/>
                <a:cs typeface="ＭＳ Ｐゴシック" charset="0"/>
              </a:rPr>
            </a:br>
            <a:r>
              <a:rPr lang="en-US" sz="4400" b="1" dirty="0">
                <a:solidFill>
                  <a:schemeClr val="accent6">
                    <a:lumMod val="75000"/>
                  </a:schemeClr>
                </a:solidFill>
                <a:latin typeface="+mn-lt"/>
                <a:cs typeface="ＭＳ Ｐゴシック" charset="0"/>
              </a:rPr>
              <a:t>is the Ultimate Business Oxymoron!!</a:t>
            </a:r>
            <a:br>
              <a:rPr lang="en-US" dirty="0">
                <a:latin typeface="Arial" charset="0"/>
                <a:cs typeface="ＭＳ Ｐゴシック" charset="0"/>
              </a:rPr>
            </a:br>
            <a:endParaRPr lang="en-US" dirty="0"/>
          </a:p>
        </p:txBody>
      </p:sp>
      <p:sp>
        <p:nvSpPr>
          <p:cNvPr id="3" name="Content Placeholder 2">
            <a:extLst>
              <a:ext uri="{FF2B5EF4-FFF2-40B4-BE49-F238E27FC236}">
                <a16:creationId xmlns:a16="http://schemas.microsoft.com/office/drawing/2014/main" id="{7B3D26B4-09B0-3348-A8EA-B1D2C0D226C6}"/>
              </a:ext>
            </a:extLst>
          </p:cNvPr>
          <p:cNvSpPr>
            <a:spLocks noGrp="1"/>
          </p:cNvSpPr>
          <p:nvPr>
            <p:ph idx="1"/>
          </p:nvPr>
        </p:nvSpPr>
        <p:spPr>
          <a:xfrm>
            <a:off x="1140431" y="1942455"/>
            <a:ext cx="7674796" cy="3215172"/>
          </a:xfrm>
        </p:spPr>
        <p:txBody>
          <a:bodyPr>
            <a:normAutofit/>
          </a:bodyPr>
          <a:lstStyle/>
          <a:p>
            <a:pPr marL="0" indent="0">
              <a:buNone/>
            </a:pPr>
            <a:r>
              <a:rPr lang="en-US" sz="3200" b="1" dirty="0">
                <a:latin typeface="Arial" charset="0"/>
                <a:cs typeface="ＭＳ Ｐゴシック" charset="0"/>
              </a:rPr>
              <a:t>*Successful people, businesses, and organizations do for others what others can't do, don't do, won't do for themselves.</a:t>
            </a:r>
          </a:p>
          <a:p>
            <a:pPr marL="0" indent="0">
              <a:buNone/>
            </a:pPr>
            <a:r>
              <a:rPr lang="en-US" sz="2000" dirty="0"/>
              <a:t>http://</a:t>
            </a:r>
            <a:r>
              <a:rPr lang="en-US" sz="2000" dirty="0" err="1"/>
              <a:t>www.woopidoo.com</a:t>
            </a:r>
            <a:r>
              <a:rPr lang="en-US" sz="2000" dirty="0"/>
              <a:t>/articles/alan_zell1business.htm</a:t>
            </a:r>
          </a:p>
          <a:p>
            <a:pPr marL="0" indent="0">
              <a:buNone/>
            </a:pPr>
            <a:endParaRPr lang="en-US" b="1" dirty="0">
              <a:latin typeface="Arial" charset="0"/>
              <a:cs typeface="ＭＳ Ｐゴシック" charset="0"/>
            </a:endParaRPr>
          </a:p>
          <a:p>
            <a:pPr marL="0" indent="0">
              <a:buNone/>
            </a:pPr>
            <a:endParaRPr lang="en-US" dirty="0"/>
          </a:p>
        </p:txBody>
      </p:sp>
      <p:pic>
        <p:nvPicPr>
          <p:cNvPr id="5" name="Picture 4">
            <a:extLst>
              <a:ext uri="{FF2B5EF4-FFF2-40B4-BE49-F238E27FC236}">
                <a16:creationId xmlns:a16="http://schemas.microsoft.com/office/drawing/2014/main" id="{F60F3658-FB66-7848-B931-B1D089B7B8F4}"/>
              </a:ext>
            </a:extLst>
          </p:cNvPr>
          <p:cNvPicPr>
            <a:picLocks noChangeAspect="1"/>
          </p:cNvPicPr>
          <p:nvPr/>
        </p:nvPicPr>
        <p:blipFill>
          <a:blip r:embed="rId2"/>
          <a:stretch>
            <a:fillRect/>
          </a:stretch>
        </p:blipFill>
        <p:spPr>
          <a:xfrm>
            <a:off x="1140431" y="4369584"/>
            <a:ext cx="3340100" cy="2146300"/>
          </a:xfrm>
          <a:prstGeom prst="rect">
            <a:avLst/>
          </a:prstGeom>
        </p:spPr>
      </p:pic>
    </p:spTree>
    <p:extLst>
      <p:ext uri="{BB962C8B-B14F-4D97-AF65-F5344CB8AC3E}">
        <p14:creationId xmlns:p14="http://schemas.microsoft.com/office/powerpoint/2010/main" val="88115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36D7-1D66-5748-9BC9-9E42FF1D132C}"/>
              </a:ext>
            </a:extLst>
          </p:cNvPr>
          <p:cNvSpPr>
            <a:spLocks noGrp="1"/>
          </p:cNvSpPr>
          <p:nvPr>
            <p:ph type="title"/>
          </p:nvPr>
        </p:nvSpPr>
        <p:spPr>
          <a:xfrm>
            <a:off x="609600" y="388391"/>
            <a:ext cx="10972800" cy="1564435"/>
          </a:xfrm>
        </p:spPr>
        <p:txBody>
          <a:bodyPr>
            <a:normAutofit fontScale="90000"/>
          </a:bodyPr>
          <a:lstStyle/>
          <a:p>
            <a:pPr algn="ctr"/>
            <a:r>
              <a:rPr lang="en-US" sz="4400" b="1" dirty="0">
                <a:solidFill>
                  <a:schemeClr val="accent6">
                    <a:lumMod val="50000"/>
                  </a:schemeClr>
                </a:solidFill>
                <a:latin typeface="+mn-lt"/>
                <a:cs typeface="ＭＳ Ｐゴシック" charset="0"/>
              </a:rPr>
              <a:t>The difference between: Involvement and Commitment</a:t>
            </a:r>
            <a:br>
              <a:rPr lang="en-US" dirty="0">
                <a:latin typeface="Arial" charset="0"/>
                <a:cs typeface="ＭＳ Ｐゴシック" charset="0"/>
              </a:rPr>
            </a:br>
            <a:endParaRPr lang="en-US" dirty="0"/>
          </a:p>
        </p:txBody>
      </p:sp>
      <p:graphicFrame>
        <p:nvGraphicFramePr>
          <p:cNvPr id="4" name="Content Placeholder 3">
            <a:extLst>
              <a:ext uri="{FF2B5EF4-FFF2-40B4-BE49-F238E27FC236}">
                <a16:creationId xmlns:a16="http://schemas.microsoft.com/office/drawing/2014/main" id="{9E7FFC32-B9E7-F649-9664-77CC732D0C41}"/>
              </a:ext>
            </a:extLst>
          </p:cNvPr>
          <p:cNvGraphicFramePr>
            <a:graphicFrameLocks noGrp="1" noChangeAspect="1"/>
          </p:cNvGraphicFramePr>
          <p:nvPr>
            <p:ph idx="1"/>
            <p:extLst>
              <p:ext uri="{D42A27DB-BD31-4B8C-83A1-F6EECF244321}">
                <p14:modId xmlns:p14="http://schemas.microsoft.com/office/powerpoint/2010/main" val="1859940143"/>
              </p:ext>
            </p:extLst>
          </p:nvPr>
        </p:nvGraphicFramePr>
        <p:xfrm>
          <a:off x="1565275" y="1838325"/>
          <a:ext cx="4329113" cy="4329113"/>
        </p:xfrm>
        <a:graphic>
          <a:graphicData uri="http://schemas.openxmlformats.org/presentationml/2006/ole">
            <mc:AlternateContent xmlns:mc="http://schemas.openxmlformats.org/markup-compatibility/2006">
              <mc:Choice xmlns:v="urn:schemas-microsoft-com:vml" Requires="v">
                <p:oleObj name="Document" r:id="rId2" imgW="4764024" imgH="4764024" progId="Word.Document.8">
                  <p:embed/>
                </p:oleObj>
              </mc:Choice>
              <mc:Fallback>
                <p:oleObj name="Document" r:id="rId2" imgW="4764024" imgH="4764024" progId="Word.Document.8">
                  <p:embed/>
                  <p:pic>
                    <p:nvPicPr>
                      <p:cNvPr id="4" name="Content Placeholder 3">
                        <a:extLst>
                          <a:ext uri="{FF2B5EF4-FFF2-40B4-BE49-F238E27FC236}">
                            <a16:creationId xmlns:a16="http://schemas.microsoft.com/office/drawing/2014/main" id="{9E7FFC32-B9E7-F649-9664-77CC732D0C41}"/>
                          </a:ext>
                        </a:extLst>
                      </p:cNvPr>
                      <p:cNvPicPr/>
                      <p:nvPr/>
                    </p:nvPicPr>
                    <p:blipFill>
                      <a:blip r:embed="rId3"/>
                      <a:stretch>
                        <a:fillRect/>
                      </a:stretch>
                    </p:blipFill>
                    <p:spPr>
                      <a:xfrm>
                        <a:off x="1565275" y="1838325"/>
                        <a:ext cx="4329113" cy="432911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D4499C2-D0ED-3E4C-B628-4F7B92438A0C}"/>
              </a:ext>
            </a:extLst>
          </p:cNvPr>
          <p:cNvSpPr txBox="1"/>
          <p:nvPr/>
        </p:nvSpPr>
        <p:spPr>
          <a:xfrm>
            <a:off x="6881248" y="2273084"/>
            <a:ext cx="3316637" cy="1446550"/>
          </a:xfrm>
          <a:prstGeom prst="rect">
            <a:avLst/>
          </a:prstGeom>
          <a:noFill/>
        </p:spPr>
        <p:txBody>
          <a:bodyPr wrap="square" rtlCol="0">
            <a:spAutoFit/>
          </a:bodyPr>
          <a:lstStyle/>
          <a:p>
            <a:r>
              <a:rPr lang="en-US" sz="3200" b="1" dirty="0">
                <a:latin typeface="Arial"/>
                <a:cs typeface="Arial"/>
              </a:rPr>
              <a:t>The Chicken is Involved.</a:t>
            </a:r>
          </a:p>
          <a:p>
            <a:endParaRPr lang="en-US" sz="2400" dirty="0"/>
          </a:p>
        </p:txBody>
      </p:sp>
      <p:sp>
        <p:nvSpPr>
          <p:cNvPr id="6" name="TextBox 5">
            <a:extLst>
              <a:ext uri="{FF2B5EF4-FFF2-40B4-BE49-F238E27FC236}">
                <a16:creationId xmlns:a16="http://schemas.microsoft.com/office/drawing/2014/main" id="{62F7ACBE-DC0A-4649-81ED-C2B56E0E1C74}"/>
              </a:ext>
            </a:extLst>
          </p:cNvPr>
          <p:cNvSpPr txBox="1"/>
          <p:nvPr/>
        </p:nvSpPr>
        <p:spPr>
          <a:xfrm>
            <a:off x="6881249" y="4039892"/>
            <a:ext cx="3471620" cy="1077218"/>
          </a:xfrm>
          <a:prstGeom prst="rect">
            <a:avLst/>
          </a:prstGeom>
          <a:noFill/>
        </p:spPr>
        <p:txBody>
          <a:bodyPr wrap="square" rtlCol="0">
            <a:spAutoFit/>
          </a:bodyPr>
          <a:lstStyle/>
          <a:p>
            <a:r>
              <a:rPr lang="en-US" sz="3200" b="1" dirty="0">
                <a:latin typeface="Arial"/>
                <a:cs typeface="Arial"/>
              </a:rPr>
              <a:t>The Pig is Committed!!</a:t>
            </a:r>
          </a:p>
        </p:txBody>
      </p:sp>
    </p:spTree>
    <p:extLst>
      <p:ext uri="{BB962C8B-B14F-4D97-AF65-F5344CB8AC3E}">
        <p14:creationId xmlns:p14="http://schemas.microsoft.com/office/powerpoint/2010/main" val="2899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6">
                    <a:lumMod val="50000"/>
                  </a:schemeClr>
                </a:solidFill>
                <a:latin typeface="+mn-lt"/>
              </a:rPr>
              <a:t>Entrepreneurship</a:t>
            </a:r>
          </a:p>
        </p:txBody>
      </p:sp>
      <p:sp>
        <p:nvSpPr>
          <p:cNvPr id="3" name="Content Placeholder 2"/>
          <p:cNvSpPr>
            <a:spLocks noGrp="1"/>
          </p:cNvSpPr>
          <p:nvPr>
            <p:ph idx="1"/>
          </p:nvPr>
        </p:nvSpPr>
        <p:spPr>
          <a:xfrm>
            <a:off x="838199" y="1589321"/>
            <a:ext cx="10515600" cy="4225877"/>
          </a:xfrm>
        </p:spPr>
        <p:txBody>
          <a:bodyPr>
            <a:normAutofit/>
          </a:bodyPr>
          <a:lstStyle/>
          <a:p>
            <a:pPr marL="349250" lvl="1" indent="0">
              <a:buNone/>
            </a:pPr>
            <a:r>
              <a:rPr lang="en-US" sz="2000" b="1" dirty="0"/>
              <a:t>According to Bloomberg, 8 out of 10 Entrepreneurs who start a small business fail within the first 18 months. Obviously, the primary reason they fail is that they run out of cash but there are 5 main reasons why an entrepreneur can run out of cash:</a:t>
            </a:r>
          </a:p>
          <a:p>
            <a:pPr lvl="1">
              <a:buFont typeface="Arial"/>
              <a:buChar char="•"/>
            </a:pPr>
            <a:r>
              <a:rPr lang="en-US" sz="2000" dirty="0"/>
              <a:t>Not knowing what your customer really wants</a:t>
            </a:r>
          </a:p>
          <a:p>
            <a:pPr lvl="1">
              <a:buFont typeface="Arial"/>
              <a:buChar char="•"/>
            </a:pPr>
            <a:r>
              <a:rPr lang="en-US" sz="2000" dirty="0"/>
              <a:t>Not having a differentiator (quality, service, product, value, </a:t>
            </a:r>
            <a:r>
              <a:rPr lang="en-US" sz="2000" dirty="0" err="1"/>
              <a:t>etc</a:t>
            </a:r>
            <a:r>
              <a:rPr lang="en-US" sz="2000" dirty="0"/>
              <a:t>)</a:t>
            </a:r>
          </a:p>
          <a:p>
            <a:pPr lvl="1">
              <a:buFont typeface="Arial"/>
              <a:buChar char="•"/>
            </a:pPr>
            <a:r>
              <a:rPr lang="en-US" sz="2000" dirty="0"/>
              <a:t>Failure to communicate your differentiator in a clear, compelling and concise fashion to your customer</a:t>
            </a:r>
          </a:p>
          <a:p>
            <a:pPr lvl="1">
              <a:buFont typeface="Arial"/>
              <a:buChar char="•"/>
            </a:pPr>
            <a:r>
              <a:rPr lang="en-US" sz="2000" dirty="0"/>
              <a:t>Leadership breakdown</a:t>
            </a:r>
          </a:p>
          <a:p>
            <a:pPr lvl="1">
              <a:buFont typeface="Arial"/>
              <a:buChar char="•"/>
            </a:pPr>
            <a:r>
              <a:rPr lang="en-US" sz="2000" dirty="0"/>
              <a:t>Lack of profitable business model (Poor capital planning, high expenses and overhead </a:t>
            </a:r>
            <a:r>
              <a:rPr lang="en-US" sz="2000" dirty="0" err="1"/>
              <a:t>etc</a:t>
            </a:r>
            <a:r>
              <a:rPr lang="en-US" sz="2000" dirty="0"/>
              <a:t>)</a:t>
            </a:r>
          </a:p>
          <a:p>
            <a:pPr lvl="1">
              <a:buFont typeface="Arial"/>
              <a:buChar char="•"/>
            </a:pPr>
            <a:endParaRPr lang="en-US" dirty="0"/>
          </a:p>
          <a:p>
            <a:pPr lvl="1">
              <a:buFont typeface="Arial"/>
              <a:buChar char="•"/>
            </a:pPr>
            <a:endParaRPr lang="en-US" dirty="0"/>
          </a:p>
          <a:p>
            <a:pPr marL="349250" lvl="1"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5827E715-CB01-7A43-B309-B4D3BE90E441}"/>
              </a:ext>
            </a:extLst>
          </p:cNvPr>
          <p:cNvPicPr>
            <a:picLocks noChangeAspect="1"/>
          </p:cNvPicPr>
          <p:nvPr/>
        </p:nvPicPr>
        <p:blipFill>
          <a:blip r:embed="rId3"/>
          <a:stretch>
            <a:fillRect/>
          </a:stretch>
        </p:blipFill>
        <p:spPr>
          <a:xfrm>
            <a:off x="4116298" y="4561726"/>
            <a:ext cx="3959403" cy="2184186"/>
          </a:xfrm>
          <a:prstGeom prst="rect">
            <a:avLst/>
          </a:prstGeom>
        </p:spPr>
      </p:pic>
    </p:spTree>
    <p:extLst>
      <p:ext uri="{BB962C8B-B14F-4D97-AF65-F5344CB8AC3E}">
        <p14:creationId xmlns:p14="http://schemas.microsoft.com/office/powerpoint/2010/main" val="141763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pPr algn="ctr"/>
            <a:r>
              <a:rPr lang="en-US" b="1">
                <a:solidFill>
                  <a:schemeClr val="accent6">
                    <a:lumMod val="50000"/>
                  </a:schemeClr>
                </a:solidFill>
                <a:latin typeface="+mn-lt"/>
              </a:rPr>
              <a:t>Characteristics of Successful Entrepreneurs</a:t>
            </a:r>
            <a:endParaRPr lang="en-US" b="1" dirty="0">
              <a:solidFill>
                <a:schemeClr val="accent6">
                  <a:lumMod val="50000"/>
                </a:schemeClr>
              </a:solidFill>
              <a:latin typeface="+mn-lt"/>
            </a:endParaRPr>
          </a:p>
        </p:txBody>
      </p:sp>
      <p:sp>
        <p:nvSpPr>
          <p:cNvPr id="3" name="Content Placeholder 2"/>
          <p:cNvSpPr>
            <a:spLocks noGrp="1"/>
          </p:cNvSpPr>
          <p:nvPr>
            <p:ph idx="1"/>
          </p:nvPr>
        </p:nvSpPr>
        <p:spPr>
          <a:xfrm>
            <a:off x="838201" y="1825628"/>
            <a:ext cx="4463264" cy="4585446"/>
          </a:xfrm>
        </p:spPr>
        <p:txBody>
          <a:bodyPr>
            <a:normAutofit fontScale="85000" lnSpcReduction="20000"/>
          </a:bodyPr>
          <a:lstStyle/>
          <a:p>
            <a:pPr>
              <a:buFont typeface="Arial"/>
              <a:buChar char="•"/>
            </a:pPr>
            <a:r>
              <a:rPr lang="en-US" b="1" dirty="0"/>
              <a:t>Motivated, Enthusiastic and Optimistic</a:t>
            </a:r>
          </a:p>
          <a:p>
            <a:pPr marL="0" indent="0">
              <a:buNone/>
            </a:pPr>
            <a:endParaRPr lang="en-US" b="1" dirty="0"/>
          </a:p>
          <a:p>
            <a:pPr>
              <a:buFont typeface="Arial"/>
              <a:buChar char="•"/>
            </a:pPr>
            <a:r>
              <a:rPr lang="en-US" b="1" dirty="0"/>
              <a:t>Creativity and Persuasiveness</a:t>
            </a:r>
          </a:p>
          <a:p>
            <a:pPr marL="0" indent="0">
              <a:buNone/>
            </a:pPr>
            <a:endParaRPr lang="en-US" b="1" dirty="0"/>
          </a:p>
          <a:p>
            <a:pPr>
              <a:buFont typeface="Arial"/>
              <a:buChar char="•"/>
            </a:pPr>
            <a:r>
              <a:rPr lang="en-US" b="1" dirty="0"/>
              <a:t>Versatility and Adaptability</a:t>
            </a:r>
          </a:p>
          <a:p>
            <a:pPr marL="0" indent="0">
              <a:buNone/>
            </a:pPr>
            <a:endParaRPr lang="en-US" b="1" dirty="0"/>
          </a:p>
          <a:p>
            <a:pPr>
              <a:buFont typeface="Arial"/>
              <a:buChar char="•"/>
            </a:pPr>
            <a:r>
              <a:rPr lang="en-US" b="1" dirty="0"/>
              <a:t>Superb Business Skills</a:t>
            </a:r>
          </a:p>
          <a:p>
            <a:pPr marL="0" indent="0">
              <a:buNone/>
            </a:pPr>
            <a:endParaRPr lang="en-US" b="1" dirty="0"/>
          </a:p>
          <a:p>
            <a:pPr>
              <a:buFont typeface="Arial"/>
              <a:buChar char="•"/>
            </a:pPr>
            <a:r>
              <a:rPr lang="en-US" b="1" dirty="0"/>
              <a:t>Risk Tolerance and Vision</a:t>
            </a:r>
          </a:p>
          <a:p>
            <a:pPr marL="0" indent="0">
              <a:buNone/>
            </a:pPr>
            <a:endParaRPr lang="en-US" b="1" dirty="0"/>
          </a:p>
          <a:p>
            <a:pPr>
              <a:buFont typeface="Arial"/>
              <a:buChar char="•"/>
            </a:pPr>
            <a:r>
              <a:rPr lang="en-US" b="1" dirty="0"/>
              <a:t>Decisiveness</a:t>
            </a:r>
          </a:p>
        </p:txBody>
      </p:sp>
      <p:pic>
        <p:nvPicPr>
          <p:cNvPr id="5" name="Picture 4">
            <a:extLst>
              <a:ext uri="{FF2B5EF4-FFF2-40B4-BE49-F238E27FC236}">
                <a16:creationId xmlns:a16="http://schemas.microsoft.com/office/drawing/2014/main" id="{43C1AD2A-4E8C-D841-8B6E-BBFAD83960D0}"/>
              </a:ext>
            </a:extLst>
          </p:cNvPr>
          <p:cNvPicPr>
            <a:picLocks noChangeAspect="1"/>
          </p:cNvPicPr>
          <p:nvPr/>
        </p:nvPicPr>
        <p:blipFill>
          <a:blip r:embed="rId3"/>
          <a:stretch>
            <a:fillRect/>
          </a:stretch>
        </p:blipFill>
        <p:spPr>
          <a:xfrm>
            <a:off x="5529695" y="1825628"/>
            <a:ext cx="6376827" cy="2945609"/>
          </a:xfrm>
          <a:prstGeom prst="rect">
            <a:avLst/>
          </a:prstGeom>
        </p:spPr>
      </p:pic>
    </p:spTree>
    <p:extLst>
      <p:ext uri="{BB962C8B-B14F-4D97-AF65-F5344CB8AC3E}">
        <p14:creationId xmlns:p14="http://schemas.microsoft.com/office/powerpoint/2010/main" val="1140848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sz="4100" b="1">
                <a:solidFill>
                  <a:srgbClr val="FFFFFF"/>
                </a:solidFill>
                <a:latin typeface="+mn-lt"/>
              </a:rPr>
              <a:t>Interesting Facts about Entrepreneurs</a:t>
            </a:r>
          </a:p>
        </p:txBody>
      </p:sp>
      <p:graphicFrame>
        <p:nvGraphicFramePr>
          <p:cNvPr id="5" name="Content Placeholder 2">
            <a:extLst>
              <a:ext uri="{FF2B5EF4-FFF2-40B4-BE49-F238E27FC236}">
                <a16:creationId xmlns:a16="http://schemas.microsoft.com/office/drawing/2014/main" id="{D9362A4D-7441-4797-844A-769EC8D4A893}"/>
              </a:ext>
            </a:extLst>
          </p:cNvPr>
          <p:cNvGraphicFramePr>
            <a:graphicFrameLocks noGrp="1"/>
          </p:cNvGraphicFramePr>
          <p:nvPr>
            <p:ph idx="1"/>
            <p:extLst>
              <p:ext uri="{D42A27DB-BD31-4B8C-83A1-F6EECF244321}">
                <p14:modId xmlns:p14="http://schemas.microsoft.com/office/powerpoint/2010/main" val="253169111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9878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0E3726F0C32E4A8A64D4C7015DE9D5" ma:contentTypeVersion="11" ma:contentTypeDescription="Create a new document." ma:contentTypeScope="" ma:versionID="184799bf8d76f85531993610309028f1">
  <xsd:schema xmlns:xsd="http://www.w3.org/2001/XMLSchema" xmlns:xs="http://www.w3.org/2001/XMLSchema" xmlns:p="http://schemas.microsoft.com/office/2006/metadata/properties" xmlns:ns2="d6715ed2-e44a-42ac-b38c-a8cdbc0a362e" xmlns:ns3="7f6b9d63-d5c2-496d-a5be-4d5c82d1e17a" targetNamespace="http://schemas.microsoft.com/office/2006/metadata/properties" ma:root="true" ma:fieldsID="4cf5b43bae59079b6730b3d36dfe23c4" ns2:_="" ns3:_="">
    <xsd:import namespace="d6715ed2-e44a-42ac-b38c-a8cdbc0a362e"/>
    <xsd:import namespace="7f6b9d63-d5c2-496d-a5be-4d5c82d1e1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15ed2-e44a-42ac-b38c-a8cdbc0a362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6b9d63-d5c2-496d-a5be-4d5c82d1e17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0B6C17-3BF3-4274-9A0D-225D372F933F}"/>
</file>

<file path=customXml/itemProps2.xml><?xml version="1.0" encoding="utf-8"?>
<ds:datastoreItem xmlns:ds="http://schemas.openxmlformats.org/officeDocument/2006/customXml" ds:itemID="{418E9E90-BE25-40A0-A8CA-6F7C4552FC9F}"/>
</file>

<file path=customXml/itemProps3.xml><?xml version="1.0" encoding="utf-8"?>
<ds:datastoreItem xmlns:ds="http://schemas.openxmlformats.org/officeDocument/2006/customXml" ds:itemID="{7763386F-38DF-4E28-9525-DF53571228E4}"/>
</file>

<file path=docProps/app.xml><?xml version="1.0" encoding="utf-8"?>
<Properties xmlns="http://schemas.openxmlformats.org/officeDocument/2006/extended-properties" xmlns:vt="http://schemas.openxmlformats.org/officeDocument/2006/docPropsVTypes">
  <Template/>
  <TotalTime>128668</TotalTime>
  <Words>4178</Words>
  <Application>Microsoft Office PowerPoint</Application>
  <PresentationFormat>Widescreen</PresentationFormat>
  <Paragraphs>291</Paragraphs>
  <Slides>43</Slides>
  <Notes>37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9" baseType="lpstr">
      <vt:lpstr>Arial</vt:lpstr>
      <vt:lpstr>Calibri</vt:lpstr>
      <vt:lpstr>Calibri Light</vt:lpstr>
      <vt:lpstr>Helvetica</vt:lpstr>
      <vt:lpstr>Office Theme</vt:lpstr>
      <vt:lpstr>Document</vt:lpstr>
      <vt:lpstr>Entrepreneurship: With a Healthcare Focus</vt:lpstr>
      <vt:lpstr>Conflict of Interest Disclosure Statement  </vt:lpstr>
      <vt:lpstr>Objectives</vt:lpstr>
      <vt:lpstr>What is an Entrepreneur?</vt:lpstr>
      <vt:lpstr>Going into Business for Yourself, is the Ultimate Business Oxymoron!! </vt:lpstr>
      <vt:lpstr>The difference between: Involvement and Commitment </vt:lpstr>
      <vt:lpstr>Entrepreneurship</vt:lpstr>
      <vt:lpstr>Characteristics of Successful Entrepreneurs</vt:lpstr>
      <vt:lpstr>Interesting Facts about Entrepreneurs</vt:lpstr>
      <vt:lpstr>Types of Business Structures</vt:lpstr>
      <vt:lpstr>Basics of a Business Plan</vt:lpstr>
      <vt:lpstr>Pro Forma</vt:lpstr>
      <vt:lpstr>Financial Statements</vt:lpstr>
      <vt:lpstr>Unique Healthcare Business Considerations</vt:lpstr>
      <vt:lpstr>Healthcare Entrepreneur Compliance: Anti-Kickback Statutes, Stark Law and the False Claims Act</vt:lpstr>
      <vt:lpstr>PowerPoint Presentation</vt:lpstr>
      <vt:lpstr>Anti-Kickback Statutes</vt:lpstr>
      <vt:lpstr>OIG Bulletin April 2003</vt:lpstr>
      <vt:lpstr>PowerPoint Presentation</vt:lpstr>
      <vt:lpstr>OIG Advisory Opinion 12-06</vt:lpstr>
      <vt:lpstr>OIG Advisory Opinion 12-06</vt:lpstr>
      <vt:lpstr>AKS Safe Harbors</vt:lpstr>
      <vt:lpstr>New 2015 OIG Fraud Alert</vt:lpstr>
      <vt:lpstr>False Claims Acts and Qui Tam</vt:lpstr>
      <vt:lpstr>Qui Tam</vt:lpstr>
      <vt:lpstr>Case Studies: Donegan Case June 9, 2015</vt:lpstr>
      <vt:lpstr>Case Studies: Donegan Case June 9, 2015</vt:lpstr>
      <vt:lpstr>Case Studies: Donegan Case June 9, 2015</vt:lpstr>
      <vt:lpstr>Case Studies: Donegan Case June 9, 2015</vt:lpstr>
      <vt:lpstr>Case Studies: Donegan Case June 9, 2015</vt:lpstr>
      <vt:lpstr>Case Studies: Donegan Case June 9, 2015</vt:lpstr>
      <vt:lpstr>Case Studies: UC Irvine 2008</vt:lpstr>
      <vt:lpstr>Case Studies: UC Irvine 2008</vt:lpstr>
      <vt:lpstr>Case Studies: Vanderbilt 2011</vt:lpstr>
      <vt:lpstr>Case Studies: Vanderbilt 2011</vt:lpstr>
      <vt:lpstr>Case Studies: Dallas MDA Toussaint, 2015</vt:lpstr>
      <vt:lpstr>Case Studies: Dallas MDA Toussaint, 2015</vt:lpstr>
      <vt:lpstr>Case Studies: Sweet Dreams Nurse Anesthesia 2016</vt:lpstr>
      <vt:lpstr>Case Studies: Lord CRNA vs. NAPA</vt:lpstr>
      <vt:lpstr>Case Studies: Lord CRNA vs. NAPA</vt:lpstr>
      <vt:lpstr>Case Studies: Traverse City Michigan</vt:lpstr>
      <vt:lpstr>What is the CRNAs Liability</vt:lpstr>
      <vt:lpstr>The END:  Q and A Segment Time Allowing</vt:lpstr>
    </vt:vector>
  </TitlesOfParts>
  <Company>YPS Anesthesia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Entrepreneuralship</dc:title>
  <dc:creator>Tracy Young</dc:creator>
  <cp:lastModifiedBy>Tawni Phelan</cp:lastModifiedBy>
  <cp:revision>67</cp:revision>
  <dcterms:created xsi:type="dcterms:W3CDTF">2016-07-01T19:57:02Z</dcterms:created>
  <dcterms:modified xsi:type="dcterms:W3CDTF">2021-09-21T15:03:52Z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0x010100310E3726F0C32E4A8A64D4C7015DE9D5</vt:lpwstr>
  </property>
</Properties>
</file>