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40"/>
  </p:notesMasterIdLst>
  <p:sldIdLst>
    <p:sldId id="256" r:id="rId2"/>
    <p:sldId id="257" r:id="rId3"/>
    <p:sldId id="259" r:id="rId4"/>
    <p:sldId id="258" r:id="rId5"/>
    <p:sldId id="261" r:id="rId6"/>
    <p:sldId id="260" r:id="rId7"/>
    <p:sldId id="263" r:id="rId8"/>
    <p:sldId id="293" r:id="rId9"/>
    <p:sldId id="262" r:id="rId10"/>
    <p:sldId id="264" r:id="rId11"/>
    <p:sldId id="265" r:id="rId12"/>
    <p:sldId id="266" r:id="rId13"/>
    <p:sldId id="267" r:id="rId14"/>
    <p:sldId id="268" r:id="rId15"/>
    <p:sldId id="271" r:id="rId16"/>
    <p:sldId id="286" r:id="rId17"/>
    <p:sldId id="287" r:id="rId18"/>
    <p:sldId id="288" r:id="rId19"/>
    <p:sldId id="272" r:id="rId20"/>
    <p:sldId id="273" r:id="rId21"/>
    <p:sldId id="278" r:id="rId22"/>
    <p:sldId id="274" r:id="rId23"/>
    <p:sldId id="275" r:id="rId24"/>
    <p:sldId id="277" r:id="rId25"/>
    <p:sldId id="281" r:id="rId26"/>
    <p:sldId id="276" r:id="rId27"/>
    <p:sldId id="280" r:id="rId28"/>
    <p:sldId id="294" r:id="rId29"/>
    <p:sldId id="279" r:id="rId30"/>
    <p:sldId id="282" r:id="rId31"/>
    <p:sldId id="283" r:id="rId32"/>
    <p:sldId id="270" r:id="rId33"/>
    <p:sldId id="284" r:id="rId34"/>
    <p:sldId id="285" r:id="rId35"/>
    <p:sldId id="289" r:id="rId36"/>
    <p:sldId id="290" r:id="rId37"/>
    <p:sldId id="291"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08" d="100"/>
          <a:sy n="108" d="100"/>
        </p:scale>
        <p:origin x="678"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792397-4E23-4F41-8479-B63FD396FA1F}" type="datetimeFigureOut">
              <a:rPr lang="en-US" smtClean="0"/>
              <a:t>9/21/2021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335E0-7A76-9943-9F64-996D5F98BA1F}" type="slidenum">
              <a:rPr lang="en-US" smtClean="0"/>
              <a:t>‹#›</a:t>
            </a:fld>
            <a:endParaRPr lang="en-US"/>
          </a:p>
        </p:txBody>
      </p:sp>
    </p:spTree>
    <p:extLst>
      <p:ext uri="{BB962C8B-B14F-4D97-AF65-F5344CB8AC3E}">
        <p14:creationId xmlns:p14="http://schemas.microsoft.com/office/powerpoint/2010/main" val="37157465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1</a:t>
            </a:fld>
            <a:endParaRPr lang="en-US"/>
          </a:p>
        </p:txBody>
      </p:sp>
    </p:spTree>
    <p:extLst>
      <p:ext uri="{BB962C8B-B14F-4D97-AF65-F5344CB8AC3E}">
        <p14:creationId xmlns:p14="http://schemas.microsoft.com/office/powerpoint/2010/main" val="428078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11</a:t>
            </a:fld>
            <a:endParaRPr lang="en-US"/>
          </a:p>
        </p:txBody>
      </p:sp>
    </p:spTree>
    <p:extLst>
      <p:ext uri="{BB962C8B-B14F-4D97-AF65-F5344CB8AC3E}">
        <p14:creationId xmlns:p14="http://schemas.microsoft.com/office/powerpoint/2010/main" val="2229064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12</a:t>
            </a:fld>
            <a:endParaRPr lang="en-US"/>
          </a:p>
        </p:txBody>
      </p:sp>
    </p:spTree>
    <p:extLst>
      <p:ext uri="{BB962C8B-B14F-4D97-AF65-F5344CB8AC3E}">
        <p14:creationId xmlns:p14="http://schemas.microsoft.com/office/powerpoint/2010/main" val="3124870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13</a:t>
            </a:fld>
            <a:endParaRPr lang="en-US"/>
          </a:p>
        </p:txBody>
      </p:sp>
    </p:spTree>
    <p:extLst>
      <p:ext uri="{BB962C8B-B14F-4D97-AF65-F5344CB8AC3E}">
        <p14:creationId xmlns:p14="http://schemas.microsoft.com/office/powerpoint/2010/main" val="1834179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14</a:t>
            </a:fld>
            <a:endParaRPr lang="en-US"/>
          </a:p>
        </p:txBody>
      </p:sp>
    </p:spTree>
    <p:extLst>
      <p:ext uri="{BB962C8B-B14F-4D97-AF65-F5344CB8AC3E}">
        <p14:creationId xmlns:p14="http://schemas.microsoft.com/office/powerpoint/2010/main" val="2892791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15</a:t>
            </a:fld>
            <a:endParaRPr lang="en-US"/>
          </a:p>
        </p:txBody>
      </p:sp>
    </p:spTree>
    <p:extLst>
      <p:ext uri="{BB962C8B-B14F-4D97-AF65-F5344CB8AC3E}">
        <p14:creationId xmlns:p14="http://schemas.microsoft.com/office/powerpoint/2010/main" val="3241959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16</a:t>
            </a:fld>
            <a:endParaRPr lang="en-US"/>
          </a:p>
        </p:txBody>
      </p:sp>
    </p:spTree>
    <p:extLst>
      <p:ext uri="{BB962C8B-B14F-4D97-AF65-F5344CB8AC3E}">
        <p14:creationId xmlns:p14="http://schemas.microsoft.com/office/powerpoint/2010/main" val="2206748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17</a:t>
            </a:fld>
            <a:endParaRPr lang="en-US"/>
          </a:p>
        </p:txBody>
      </p:sp>
    </p:spTree>
    <p:extLst>
      <p:ext uri="{BB962C8B-B14F-4D97-AF65-F5344CB8AC3E}">
        <p14:creationId xmlns:p14="http://schemas.microsoft.com/office/powerpoint/2010/main" val="1749391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18</a:t>
            </a:fld>
            <a:endParaRPr lang="en-US"/>
          </a:p>
        </p:txBody>
      </p:sp>
    </p:spTree>
    <p:extLst>
      <p:ext uri="{BB962C8B-B14F-4D97-AF65-F5344CB8AC3E}">
        <p14:creationId xmlns:p14="http://schemas.microsoft.com/office/powerpoint/2010/main" val="3885371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19</a:t>
            </a:fld>
            <a:endParaRPr lang="en-US"/>
          </a:p>
        </p:txBody>
      </p:sp>
    </p:spTree>
    <p:extLst>
      <p:ext uri="{BB962C8B-B14F-4D97-AF65-F5344CB8AC3E}">
        <p14:creationId xmlns:p14="http://schemas.microsoft.com/office/powerpoint/2010/main" val="421105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20</a:t>
            </a:fld>
            <a:endParaRPr lang="en-US"/>
          </a:p>
        </p:txBody>
      </p:sp>
    </p:spTree>
    <p:extLst>
      <p:ext uri="{BB962C8B-B14F-4D97-AF65-F5344CB8AC3E}">
        <p14:creationId xmlns:p14="http://schemas.microsoft.com/office/powerpoint/2010/main" val="54269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2</a:t>
            </a:fld>
            <a:endParaRPr lang="en-US"/>
          </a:p>
        </p:txBody>
      </p:sp>
    </p:spTree>
    <p:extLst>
      <p:ext uri="{BB962C8B-B14F-4D97-AF65-F5344CB8AC3E}">
        <p14:creationId xmlns:p14="http://schemas.microsoft.com/office/powerpoint/2010/main" val="2633655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21</a:t>
            </a:fld>
            <a:endParaRPr lang="en-US"/>
          </a:p>
        </p:txBody>
      </p:sp>
    </p:spTree>
    <p:extLst>
      <p:ext uri="{BB962C8B-B14F-4D97-AF65-F5344CB8AC3E}">
        <p14:creationId xmlns:p14="http://schemas.microsoft.com/office/powerpoint/2010/main" val="2480630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22</a:t>
            </a:fld>
            <a:endParaRPr lang="en-US"/>
          </a:p>
        </p:txBody>
      </p:sp>
    </p:spTree>
    <p:extLst>
      <p:ext uri="{BB962C8B-B14F-4D97-AF65-F5344CB8AC3E}">
        <p14:creationId xmlns:p14="http://schemas.microsoft.com/office/powerpoint/2010/main" val="2973224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23</a:t>
            </a:fld>
            <a:endParaRPr lang="en-US"/>
          </a:p>
        </p:txBody>
      </p:sp>
    </p:spTree>
    <p:extLst>
      <p:ext uri="{BB962C8B-B14F-4D97-AF65-F5344CB8AC3E}">
        <p14:creationId xmlns:p14="http://schemas.microsoft.com/office/powerpoint/2010/main" val="673050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24</a:t>
            </a:fld>
            <a:endParaRPr lang="en-US"/>
          </a:p>
        </p:txBody>
      </p:sp>
    </p:spTree>
    <p:extLst>
      <p:ext uri="{BB962C8B-B14F-4D97-AF65-F5344CB8AC3E}">
        <p14:creationId xmlns:p14="http://schemas.microsoft.com/office/powerpoint/2010/main" val="90396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25</a:t>
            </a:fld>
            <a:endParaRPr lang="en-US"/>
          </a:p>
        </p:txBody>
      </p:sp>
    </p:spTree>
    <p:extLst>
      <p:ext uri="{BB962C8B-B14F-4D97-AF65-F5344CB8AC3E}">
        <p14:creationId xmlns:p14="http://schemas.microsoft.com/office/powerpoint/2010/main" val="249223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26</a:t>
            </a:fld>
            <a:endParaRPr lang="en-US"/>
          </a:p>
        </p:txBody>
      </p:sp>
    </p:spTree>
    <p:extLst>
      <p:ext uri="{BB962C8B-B14F-4D97-AF65-F5344CB8AC3E}">
        <p14:creationId xmlns:p14="http://schemas.microsoft.com/office/powerpoint/2010/main" val="550131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27</a:t>
            </a:fld>
            <a:endParaRPr lang="en-US"/>
          </a:p>
        </p:txBody>
      </p:sp>
    </p:spTree>
    <p:extLst>
      <p:ext uri="{BB962C8B-B14F-4D97-AF65-F5344CB8AC3E}">
        <p14:creationId xmlns:p14="http://schemas.microsoft.com/office/powerpoint/2010/main" val="3684958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29</a:t>
            </a:fld>
            <a:endParaRPr lang="en-US"/>
          </a:p>
        </p:txBody>
      </p:sp>
    </p:spTree>
    <p:extLst>
      <p:ext uri="{BB962C8B-B14F-4D97-AF65-F5344CB8AC3E}">
        <p14:creationId xmlns:p14="http://schemas.microsoft.com/office/powerpoint/2010/main" val="2218537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30</a:t>
            </a:fld>
            <a:endParaRPr lang="en-US"/>
          </a:p>
        </p:txBody>
      </p:sp>
    </p:spTree>
    <p:extLst>
      <p:ext uri="{BB962C8B-B14F-4D97-AF65-F5344CB8AC3E}">
        <p14:creationId xmlns:p14="http://schemas.microsoft.com/office/powerpoint/2010/main" val="3365213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31</a:t>
            </a:fld>
            <a:endParaRPr lang="en-US"/>
          </a:p>
        </p:txBody>
      </p:sp>
    </p:spTree>
    <p:extLst>
      <p:ext uri="{BB962C8B-B14F-4D97-AF65-F5344CB8AC3E}">
        <p14:creationId xmlns:p14="http://schemas.microsoft.com/office/powerpoint/2010/main" val="291922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3</a:t>
            </a:fld>
            <a:endParaRPr lang="en-US"/>
          </a:p>
        </p:txBody>
      </p:sp>
    </p:spTree>
    <p:extLst>
      <p:ext uri="{BB962C8B-B14F-4D97-AF65-F5344CB8AC3E}">
        <p14:creationId xmlns:p14="http://schemas.microsoft.com/office/powerpoint/2010/main" val="2916429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32</a:t>
            </a:fld>
            <a:endParaRPr lang="en-US"/>
          </a:p>
        </p:txBody>
      </p:sp>
    </p:spTree>
    <p:extLst>
      <p:ext uri="{BB962C8B-B14F-4D97-AF65-F5344CB8AC3E}">
        <p14:creationId xmlns:p14="http://schemas.microsoft.com/office/powerpoint/2010/main" val="3379392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33</a:t>
            </a:fld>
            <a:endParaRPr lang="en-US"/>
          </a:p>
        </p:txBody>
      </p:sp>
    </p:spTree>
    <p:extLst>
      <p:ext uri="{BB962C8B-B14F-4D97-AF65-F5344CB8AC3E}">
        <p14:creationId xmlns:p14="http://schemas.microsoft.com/office/powerpoint/2010/main" val="2720082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34</a:t>
            </a:fld>
            <a:endParaRPr lang="en-US"/>
          </a:p>
        </p:txBody>
      </p:sp>
    </p:spTree>
    <p:extLst>
      <p:ext uri="{BB962C8B-B14F-4D97-AF65-F5344CB8AC3E}">
        <p14:creationId xmlns:p14="http://schemas.microsoft.com/office/powerpoint/2010/main" val="4110275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35</a:t>
            </a:fld>
            <a:endParaRPr lang="en-US"/>
          </a:p>
        </p:txBody>
      </p:sp>
    </p:spTree>
    <p:extLst>
      <p:ext uri="{BB962C8B-B14F-4D97-AF65-F5344CB8AC3E}">
        <p14:creationId xmlns:p14="http://schemas.microsoft.com/office/powerpoint/2010/main" val="1208125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36</a:t>
            </a:fld>
            <a:endParaRPr lang="en-US"/>
          </a:p>
        </p:txBody>
      </p:sp>
    </p:spTree>
    <p:extLst>
      <p:ext uri="{BB962C8B-B14F-4D97-AF65-F5344CB8AC3E}">
        <p14:creationId xmlns:p14="http://schemas.microsoft.com/office/powerpoint/2010/main" val="1443622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37</a:t>
            </a:fld>
            <a:endParaRPr lang="en-US"/>
          </a:p>
        </p:txBody>
      </p:sp>
    </p:spTree>
    <p:extLst>
      <p:ext uri="{BB962C8B-B14F-4D97-AF65-F5344CB8AC3E}">
        <p14:creationId xmlns:p14="http://schemas.microsoft.com/office/powerpoint/2010/main" val="2164102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38</a:t>
            </a:fld>
            <a:endParaRPr lang="en-US"/>
          </a:p>
        </p:txBody>
      </p:sp>
    </p:spTree>
    <p:extLst>
      <p:ext uri="{BB962C8B-B14F-4D97-AF65-F5344CB8AC3E}">
        <p14:creationId xmlns:p14="http://schemas.microsoft.com/office/powerpoint/2010/main" val="162812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4</a:t>
            </a:fld>
            <a:endParaRPr lang="en-US"/>
          </a:p>
        </p:txBody>
      </p:sp>
    </p:spTree>
    <p:extLst>
      <p:ext uri="{BB962C8B-B14F-4D97-AF65-F5344CB8AC3E}">
        <p14:creationId xmlns:p14="http://schemas.microsoft.com/office/powerpoint/2010/main" val="2849078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5</a:t>
            </a:fld>
            <a:endParaRPr lang="en-US"/>
          </a:p>
        </p:txBody>
      </p:sp>
    </p:spTree>
    <p:extLst>
      <p:ext uri="{BB962C8B-B14F-4D97-AF65-F5344CB8AC3E}">
        <p14:creationId xmlns:p14="http://schemas.microsoft.com/office/powerpoint/2010/main" val="3813723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6</a:t>
            </a:fld>
            <a:endParaRPr lang="en-US"/>
          </a:p>
        </p:txBody>
      </p:sp>
    </p:spTree>
    <p:extLst>
      <p:ext uri="{BB962C8B-B14F-4D97-AF65-F5344CB8AC3E}">
        <p14:creationId xmlns:p14="http://schemas.microsoft.com/office/powerpoint/2010/main" val="16513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335E0-7A76-9943-9F64-996D5F98BA1F}" type="slidenum">
              <a:rPr lang="en-US" smtClean="0"/>
              <a:t>7</a:t>
            </a:fld>
            <a:endParaRPr lang="en-US"/>
          </a:p>
        </p:txBody>
      </p:sp>
    </p:spTree>
    <p:extLst>
      <p:ext uri="{BB962C8B-B14F-4D97-AF65-F5344CB8AC3E}">
        <p14:creationId xmlns:p14="http://schemas.microsoft.com/office/powerpoint/2010/main" val="2444957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9</a:t>
            </a:fld>
            <a:endParaRPr lang="en-US"/>
          </a:p>
        </p:txBody>
      </p:sp>
    </p:spTree>
    <p:extLst>
      <p:ext uri="{BB962C8B-B14F-4D97-AF65-F5344CB8AC3E}">
        <p14:creationId xmlns:p14="http://schemas.microsoft.com/office/powerpoint/2010/main" val="3571994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335E0-7A76-9943-9F64-996D5F98BA1F}" type="slidenum">
              <a:rPr lang="en-US" smtClean="0"/>
              <a:t>10</a:t>
            </a:fld>
            <a:endParaRPr lang="en-US"/>
          </a:p>
        </p:txBody>
      </p:sp>
    </p:spTree>
    <p:extLst>
      <p:ext uri="{BB962C8B-B14F-4D97-AF65-F5344CB8AC3E}">
        <p14:creationId xmlns:p14="http://schemas.microsoft.com/office/powerpoint/2010/main" val="274188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7251-790C-BE4D-813C-B904DA6851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0FBC44-0707-ED4E-9117-AE09E4C79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95DCEE-90B8-F743-B3D7-B6900D1B28C2}"/>
              </a:ext>
            </a:extLst>
          </p:cNvPr>
          <p:cNvSpPr>
            <a:spLocks noGrp="1"/>
          </p:cNvSpPr>
          <p:nvPr>
            <p:ph type="dt" sz="half" idx="10"/>
          </p:nvPr>
        </p:nvSpPr>
        <p:spPr/>
        <p:txBody>
          <a:bodyPr/>
          <a:lstStyle/>
          <a:p>
            <a:fld id="{B71EDA3C-B165-F64F-A1B1-672CDBB7FABD}" type="datetimeFigureOut">
              <a:rPr lang="en-US" smtClean="0"/>
              <a:t>9/21/2021</a:t>
            </a:fld>
            <a:endParaRPr lang="en-US"/>
          </a:p>
        </p:txBody>
      </p:sp>
      <p:sp>
        <p:nvSpPr>
          <p:cNvPr id="5" name="Footer Placeholder 4">
            <a:extLst>
              <a:ext uri="{FF2B5EF4-FFF2-40B4-BE49-F238E27FC236}">
                <a16:creationId xmlns:a16="http://schemas.microsoft.com/office/drawing/2014/main" id="{C844FFC1-78A2-B54E-9389-89AA175CF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174B3-CAC7-1145-9C81-9A24843BC680}"/>
              </a:ext>
            </a:extLst>
          </p:cNvPr>
          <p:cNvSpPr>
            <a:spLocks noGrp="1"/>
          </p:cNvSpPr>
          <p:nvPr>
            <p:ph type="sldNum" sz="quarter" idx="12"/>
          </p:nvPr>
        </p:nvSpPr>
        <p:spPr/>
        <p:txBody>
          <a:bodyPr/>
          <a:lstStyle/>
          <a:p>
            <a:fld id="{B419C966-0D56-0C4B-B9F0-D503D10693CE}" type="slidenum">
              <a:rPr lang="en-US" smtClean="0"/>
              <a:t>‹#›</a:t>
            </a:fld>
            <a:endParaRPr lang="en-US"/>
          </a:p>
        </p:txBody>
      </p:sp>
    </p:spTree>
    <p:extLst>
      <p:ext uri="{BB962C8B-B14F-4D97-AF65-F5344CB8AC3E}">
        <p14:creationId xmlns:p14="http://schemas.microsoft.com/office/powerpoint/2010/main" val="261721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28EC-3BAC-924E-B1C6-1DB9A26139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8232B1-83DD-D746-ADC0-130776F97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26D59-7524-B74D-9827-BAF6911261E1}"/>
              </a:ext>
            </a:extLst>
          </p:cNvPr>
          <p:cNvSpPr>
            <a:spLocks noGrp="1"/>
          </p:cNvSpPr>
          <p:nvPr>
            <p:ph type="dt" sz="half" idx="10"/>
          </p:nvPr>
        </p:nvSpPr>
        <p:spPr/>
        <p:txBody>
          <a:bodyPr/>
          <a:lstStyle/>
          <a:p>
            <a:fld id="{B71EDA3C-B165-F64F-A1B1-672CDBB7FABD}" type="datetimeFigureOut">
              <a:rPr lang="en-US" smtClean="0"/>
              <a:t>9/21/2021</a:t>
            </a:fld>
            <a:endParaRPr lang="en-US"/>
          </a:p>
        </p:txBody>
      </p:sp>
      <p:sp>
        <p:nvSpPr>
          <p:cNvPr id="5" name="Footer Placeholder 4">
            <a:extLst>
              <a:ext uri="{FF2B5EF4-FFF2-40B4-BE49-F238E27FC236}">
                <a16:creationId xmlns:a16="http://schemas.microsoft.com/office/drawing/2014/main" id="{D93E021D-71FD-0C4A-B5EE-7B032A3DE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DD96-3488-654D-9B4A-1CB4228B85FF}"/>
              </a:ext>
            </a:extLst>
          </p:cNvPr>
          <p:cNvSpPr>
            <a:spLocks noGrp="1"/>
          </p:cNvSpPr>
          <p:nvPr>
            <p:ph type="sldNum" sz="quarter" idx="12"/>
          </p:nvPr>
        </p:nvSpPr>
        <p:spPr/>
        <p:txBody>
          <a:bodyPr/>
          <a:lstStyle/>
          <a:p>
            <a:fld id="{B419C966-0D56-0C4B-B9F0-D503D10693CE}" type="slidenum">
              <a:rPr lang="en-US" smtClean="0"/>
              <a:t>‹#›</a:t>
            </a:fld>
            <a:endParaRPr lang="en-US"/>
          </a:p>
        </p:txBody>
      </p:sp>
    </p:spTree>
    <p:extLst>
      <p:ext uri="{BB962C8B-B14F-4D97-AF65-F5344CB8AC3E}">
        <p14:creationId xmlns:p14="http://schemas.microsoft.com/office/powerpoint/2010/main" val="54520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28384-19EE-9748-A0E3-58367CB1EE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79ADAD-D279-794A-9A94-C0B83CC996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7EE78-D4AC-9D44-8ECF-9E035BB2061B}"/>
              </a:ext>
            </a:extLst>
          </p:cNvPr>
          <p:cNvSpPr>
            <a:spLocks noGrp="1"/>
          </p:cNvSpPr>
          <p:nvPr>
            <p:ph type="dt" sz="half" idx="10"/>
          </p:nvPr>
        </p:nvSpPr>
        <p:spPr/>
        <p:txBody>
          <a:bodyPr/>
          <a:lstStyle/>
          <a:p>
            <a:fld id="{B71EDA3C-B165-F64F-A1B1-672CDBB7FABD}" type="datetimeFigureOut">
              <a:rPr lang="en-US" smtClean="0"/>
              <a:t>9/21/2021</a:t>
            </a:fld>
            <a:endParaRPr lang="en-US"/>
          </a:p>
        </p:txBody>
      </p:sp>
      <p:sp>
        <p:nvSpPr>
          <p:cNvPr id="5" name="Footer Placeholder 4">
            <a:extLst>
              <a:ext uri="{FF2B5EF4-FFF2-40B4-BE49-F238E27FC236}">
                <a16:creationId xmlns:a16="http://schemas.microsoft.com/office/drawing/2014/main" id="{34FBCF3B-253F-8547-A3E6-A1DE17B4F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73B51-C137-AF46-801E-98ADB7597CB4}"/>
              </a:ext>
            </a:extLst>
          </p:cNvPr>
          <p:cNvSpPr>
            <a:spLocks noGrp="1"/>
          </p:cNvSpPr>
          <p:nvPr>
            <p:ph type="sldNum" sz="quarter" idx="12"/>
          </p:nvPr>
        </p:nvSpPr>
        <p:spPr/>
        <p:txBody>
          <a:bodyPr/>
          <a:lstStyle/>
          <a:p>
            <a:fld id="{B419C966-0D56-0C4B-B9F0-D503D10693CE}" type="slidenum">
              <a:rPr lang="en-US" smtClean="0"/>
              <a:t>‹#›</a:t>
            </a:fld>
            <a:endParaRPr lang="en-US"/>
          </a:p>
        </p:txBody>
      </p:sp>
    </p:spTree>
    <p:extLst>
      <p:ext uri="{BB962C8B-B14F-4D97-AF65-F5344CB8AC3E}">
        <p14:creationId xmlns:p14="http://schemas.microsoft.com/office/powerpoint/2010/main" val="38020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1EC1-D1A4-9647-8DC0-1B8BB67E4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0BC53E-3FD0-E745-BA6B-E0FCFEE39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FF7E6-9975-1143-989D-A76692E2F153}"/>
              </a:ext>
            </a:extLst>
          </p:cNvPr>
          <p:cNvSpPr>
            <a:spLocks noGrp="1"/>
          </p:cNvSpPr>
          <p:nvPr>
            <p:ph type="dt" sz="half" idx="10"/>
          </p:nvPr>
        </p:nvSpPr>
        <p:spPr/>
        <p:txBody>
          <a:bodyPr/>
          <a:lstStyle/>
          <a:p>
            <a:fld id="{B71EDA3C-B165-F64F-A1B1-672CDBB7FABD}" type="datetimeFigureOut">
              <a:rPr lang="en-US" smtClean="0"/>
              <a:t>9/21/2021</a:t>
            </a:fld>
            <a:endParaRPr lang="en-US"/>
          </a:p>
        </p:txBody>
      </p:sp>
      <p:sp>
        <p:nvSpPr>
          <p:cNvPr id="5" name="Footer Placeholder 4">
            <a:extLst>
              <a:ext uri="{FF2B5EF4-FFF2-40B4-BE49-F238E27FC236}">
                <a16:creationId xmlns:a16="http://schemas.microsoft.com/office/drawing/2014/main" id="{9B591E7C-CC20-9E4A-BD3B-D8CDDC3E9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C17DC-9EA8-F44A-9311-C35BD343DDFB}"/>
              </a:ext>
            </a:extLst>
          </p:cNvPr>
          <p:cNvSpPr>
            <a:spLocks noGrp="1"/>
          </p:cNvSpPr>
          <p:nvPr>
            <p:ph type="sldNum" sz="quarter" idx="12"/>
          </p:nvPr>
        </p:nvSpPr>
        <p:spPr/>
        <p:txBody>
          <a:bodyPr/>
          <a:lstStyle/>
          <a:p>
            <a:fld id="{2DCCE6B5-24AA-FE43-8AFB-4D47E83759A4}" type="slidenum">
              <a:rPr lang="en-US" smtClean="0"/>
              <a:t>‹#›</a:t>
            </a:fld>
            <a:endParaRPr lang="en-US"/>
          </a:p>
        </p:txBody>
      </p:sp>
    </p:spTree>
    <p:extLst>
      <p:ext uri="{BB962C8B-B14F-4D97-AF65-F5344CB8AC3E}">
        <p14:creationId xmlns:p14="http://schemas.microsoft.com/office/powerpoint/2010/main" val="424693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3262-5259-474A-BA91-4357D1FDAF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C552CB-A902-B746-B949-858C252A83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29354E-2D1B-4949-B53A-D4D5D5B148B3}"/>
              </a:ext>
            </a:extLst>
          </p:cNvPr>
          <p:cNvSpPr>
            <a:spLocks noGrp="1"/>
          </p:cNvSpPr>
          <p:nvPr>
            <p:ph type="dt" sz="half" idx="10"/>
          </p:nvPr>
        </p:nvSpPr>
        <p:spPr/>
        <p:txBody>
          <a:bodyPr/>
          <a:lstStyle/>
          <a:p>
            <a:fld id="{B71EDA3C-B165-F64F-A1B1-672CDBB7FABD}" type="datetimeFigureOut">
              <a:rPr lang="en-US" smtClean="0"/>
              <a:t>9/21/2021</a:t>
            </a:fld>
            <a:endParaRPr lang="en-US"/>
          </a:p>
        </p:txBody>
      </p:sp>
      <p:sp>
        <p:nvSpPr>
          <p:cNvPr id="5" name="Footer Placeholder 4">
            <a:extLst>
              <a:ext uri="{FF2B5EF4-FFF2-40B4-BE49-F238E27FC236}">
                <a16:creationId xmlns:a16="http://schemas.microsoft.com/office/drawing/2014/main" id="{7C5E518E-5413-3343-B2AF-2E5CA7F4E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C2026-72F8-884B-AC27-075F87545ADC}"/>
              </a:ext>
            </a:extLst>
          </p:cNvPr>
          <p:cNvSpPr>
            <a:spLocks noGrp="1"/>
          </p:cNvSpPr>
          <p:nvPr>
            <p:ph type="sldNum" sz="quarter" idx="12"/>
          </p:nvPr>
        </p:nvSpPr>
        <p:spPr/>
        <p:txBody>
          <a:bodyPr/>
          <a:lstStyle/>
          <a:p>
            <a:fld id="{B419C966-0D56-0C4B-B9F0-D503D10693CE}" type="slidenum">
              <a:rPr lang="en-US" smtClean="0"/>
              <a:t>‹#›</a:t>
            </a:fld>
            <a:endParaRPr lang="en-US"/>
          </a:p>
        </p:txBody>
      </p:sp>
    </p:spTree>
    <p:extLst>
      <p:ext uri="{BB962C8B-B14F-4D97-AF65-F5344CB8AC3E}">
        <p14:creationId xmlns:p14="http://schemas.microsoft.com/office/powerpoint/2010/main" val="309308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BE7C-E5BE-C949-BE4C-CC6760CC1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F367F-D5C8-644B-8A99-E94C676A49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21C119-DE7C-274D-A8BA-7E1779B035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F3E740-70B9-FC49-9517-B4C534A82A62}"/>
              </a:ext>
            </a:extLst>
          </p:cNvPr>
          <p:cNvSpPr>
            <a:spLocks noGrp="1"/>
          </p:cNvSpPr>
          <p:nvPr>
            <p:ph type="dt" sz="half" idx="10"/>
          </p:nvPr>
        </p:nvSpPr>
        <p:spPr/>
        <p:txBody>
          <a:bodyPr/>
          <a:lstStyle/>
          <a:p>
            <a:fld id="{B71EDA3C-B165-F64F-A1B1-672CDBB7FABD}" type="datetimeFigureOut">
              <a:rPr lang="en-US" smtClean="0"/>
              <a:t>9/21/2021</a:t>
            </a:fld>
            <a:endParaRPr lang="en-US"/>
          </a:p>
        </p:txBody>
      </p:sp>
      <p:sp>
        <p:nvSpPr>
          <p:cNvPr id="6" name="Footer Placeholder 5">
            <a:extLst>
              <a:ext uri="{FF2B5EF4-FFF2-40B4-BE49-F238E27FC236}">
                <a16:creationId xmlns:a16="http://schemas.microsoft.com/office/drawing/2014/main" id="{035C3237-67EA-424F-90A3-0299383025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E6BBE6-D447-B64E-AFA4-84659024582A}"/>
              </a:ext>
            </a:extLst>
          </p:cNvPr>
          <p:cNvSpPr>
            <a:spLocks noGrp="1"/>
          </p:cNvSpPr>
          <p:nvPr>
            <p:ph type="sldNum" sz="quarter" idx="12"/>
          </p:nvPr>
        </p:nvSpPr>
        <p:spPr/>
        <p:txBody>
          <a:bodyPr/>
          <a:lstStyle/>
          <a:p>
            <a:fld id="{B419C966-0D56-0C4B-B9F0-D503D10693CE}" type="slidenum">
              <a:rPr lang="en-US" smtClean="0"/>
              <a:t>‹#›</a:t>
            </a:fld>
            <a:endParaRPr lang="en-US"/>
          </a:p>
        </p:txBody>
      </p:sp>
    </p:spTree>
    <p:extLst>
      <p:ext uri="{BB962C8B-B14F-4D97-AF65-F5344CB8AC3E}">
        <p14:creationId xmlns:p14="http://schemas.microsoft.com/office/powerpoint/2010/main" val="144809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53CC-6211-5347-BC12-516ED1966F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0081A3-51B5-144E-8F2D-0D90EDEDEF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F2AF7F-3CC8-B245-B63A-18729F6FDD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BBCB77-9689-0748-93CA-9D3ED668D6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12390-CC3C-8844-8F1B-5F3B0C4822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69A89F-8E28-804F-A4BE-90AD02EF1CF5}"/>
              </a:ext>
            </a:extLst>
          </p:cNvPr>
          <p:cNvSpPr>
            <a:spLocks noGrp="1"/>
          </p:cNvSpPr>
          <p:nvPr>
            <p:ph type="dt" sz="half" idx="10"/>
          </p:nvPr>
        </p:nvSpPr>
        <p:spPr/>
        <p:txBody>
          <a:bodyPr/>
          <a:lstStyle/>
          <a:p>
            <a:fld id="{B71EDA3C-B165-F64F-A1B1-672CDBB7FABD}" type="datetimeFigureOut">
              <a:rPr lang="en-US" smtClean="0"/>
              <a:t>9/21/2021</a:t>
            </a:fld>
            <a:endParaRPr lang="en-US"/>
          </a:p>
        </p:txBody>
      </p:sp>
      <p:sp>
        <p:nvSpPr>
          <p:cNvPr id="8" name="Footer Placeholder 7">
            <a:extLst>
              <a:ext uri="{FF2B5EF4-FFF2-40B4-BE49-F238E27FC236}">
                <a16:creationId xmlns:a16="http://schemas.microsoft.com/office/drawing/2014/main" id="{DEF60459-143A-EB47-90C6-5141D342B4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ABFF48-312A-8C43-93BB-D94B10C72A0D}"/>
              </a:ext>
            </a:extLst>
          </p:cNvPr>
          <p:cNvSpPr>
            <a:spLocks noGrp="1"/>
          </p:cNvSpPr>
          <p:nvPr>
            <p:ph type="sldNum" sz="quarter" idx="12"/>
          </p:nvPr>
        </p:nvSpPr>
        <p:spPr/>
        <p:txBody>
          <a:bodyPr/>
          <a:lstStyle/>
          <a:p>
            <a:fld id="{B419C966-0D56-0C4B-B9F0-D503D10693CE}" type="slidenum">
              <a:rPr lang="en-US" smtClean="0"/>
              <a:t>‹#›</a:t>
            </a:fld>
            <a:endParaRPr lang="en-US"/>
          </a:p>
        </p:txBody>
      </p:sp>
    </p:spTree>
    <p:extLst>
      <p:ext uri="{BB962C8B-B14F-4D97-AF65-F5344CB8AC3E}">
        <p14:creationId xmlns:p14="http://schemas.microsoft.com/office/powerpoint/2010/main" val="66406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76FF-9C83-2942-BEDF-A5758CCE9E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FBD625-0A8C-9E42-A204-A14EA348637D}"/>
              </a:ext>
            </a:extLst>
          </p:cNvPr>
          <p:cNvSpPr>
            <a:spLocks noGrp="1"/>
          </p:cNvSpPr>
          <p:nvPr>
            <p:ph type="dt" sz="half" idx="10"/>
          </p:nvPr>
        </p:nvSpPr>
        <p:spPr/>
        <p:txBody>
          <a:bodyPr/>
          <a:lstStyle/>
          <a:p>
            <a:fld id="{B71EDA3C-B165-F64F-A1B1-672CDBB7FABD}" type="datetimeFigureOut">
              <a:rPr lang="en-US" smtClean="0"/>
              <a:t>9/21/2021</a:t>
            </a:fld>
            <a:endParaRPr lang="en-US"/>
          </a:p>
        </p:txBody>
      </p:sp>
      <p:sp>
        <p:nvSpPr>
          <p:cNvPr id="4" name="Footer Placeholder 3">
            <a:extLst>
              <a:ext uri="{FF2B5EF4-FFF2-40B4-BE49-F238E27FC236}">
                <a16:creationId xmlns:a16="http://schemas.microsoft.com/office/drawing/2014/main" id="{0BEE5585-B01A-BF41-8E1E-6A71739672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7DCCE8-336D-964E-A397-D974C9B54612}"/>
              </a:ext>
            </a:extLst>
          </p:cNvPr>
          <p:cNvSpPr>
            <a:spLocks noGrp="1"/>
          </p:cNvSpPr>
          <p:nvPr>
            <p:ph type="sldNum" sz="quarter" idx="12"/>
          </p:nvPr>
        </p:nvSpPr>
        <p:spPr/>
        <p:txBody>
          <a:bodyPr/>
          <a:lstStyle/>
          <a:p>
            <a:fld id="{B419C966-0D56-0C4B-B9F0-D503D10693CE}" type="slidenum">
              <a:rPr lang="en-US" smtClean="0"/>
              <a:t>‹#›</a:t>
            </a:fld>
            <a:endParaRPr lang="en-US"/>
          </a:p>
        </p:txBody>
      </p:sp>
    </p:spTree>
    <p:extLst>
      <p:ext uri="{BB962C8B-B14F-4D97-AF65-F5344CB8AC3E}">
        <p14:creationId xmlns:p14="http://schemas.microsoft.com/office/powerpoint/2010/main" val="345207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3BE3BD-1D82-E742-B102-3E8344679B8E}"/>
              </a:ext>
            </a:extLst>
          </p:cNvPr>
          <p:cNvSpPr>
            <a:spLocks noGrp="1"/>
          </p:cNvSpPr>
          <p:nvPr>
            <p:ph type="dt" sz="half" idx="10"/>
          </p:nvPr>
        </p:nvSpPr>
        <p:spPr/>
        <p:txBody>
          <a:bodyPr/>
          <a:lstStyle/>
          <a:p>
            <a:fld id="{B71EDA3C-B165-F64F-A1B1-672CDBB7FABD}" type="datetimeFigureOut">
              <a:rPr lang="en-US" smtClean="0"/>
              <a:t>9/21/2021</a:t>
            </a:fld>
            <a:endParaRPr lang="en-US"/>
          </a:p>
        </p:txBody>
      </p:sp>
      <p:sp>
        <p:nvSpPr>
          <p:cNvPr id="3" name="Footer Placeholder 2">
            <a:extLst>
              <a:ext uri="{FF2B5EF4-FFF2-40B4-BE49-F238E27FC236}">
                <a16:creationId xmlns:a16="http://schemas.microsoft.com/office/drawing/2014/main" id="{F175A654-E1A4-8749-93EE-A436B9DBE3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53DD1D-F38A-D641-A8B2-863760EA8BCE}"/>
              </a:ext>
            </a:extLst>
          </p:cNvPr>
          <p:cNvSpPr>
            <a:spLocks noGrp="1"/>
          </p:cNvSpPr>
          <p:nvPr>
            <p:ph type="sldNum" sz="quarter" idx="12"/>
          </p:nvPr>
        </p:nvSpPr>
        <p:spPr/>
        <p:txBody>
          <a:bodyPr/>
          <a:lstStyle/>
          <a:p>
            <a:fld id="{B419C966-0D56-0C4B-B9F0-D503D10693CE}" type="slidenum">
              <a:rPr lang="en-US" smtClean="0"/>
              <a:t>‹#›</a:t>
            </a:fld>
            <a:endParaRPr lang="en-US"/>
          </a:p>
        </p:txBody>
      </p:sp>
    </p:spTree>
    <p:extLst>
      <p:ext uri="{BB962C8B-B14F-4D97-AF65-F5344CB8AC3E}">
        <p14:creationId xmlns:p14="http://schemas.microsoft.com/office/powerpoint/2010/main" val="252719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C97FE-6DF5-F54E-9539-90EF124EAF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22DB16-B348-8649-B782-71BC9C2C73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85D32D-0700-BC44-91FE-8B751A26B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CB706C-7A97-2745-8F94-20B9872259D6}"/>
              </a:ext>
            </a:extLst>
          </p:cNvPr>
          <p:cNvSpPr>
            <a:spLocks noGrp="1"/>
          </p:cNvSpPr>
          <p:nvPr>
            <p:ph type="dt" sz="half" idx="10"/>
          </p:nvPr>
        </p:nvSpPr>
        <p:spPr/>
        <p:txBody>
          <a:bodyPr/>
          <a:lstStyle/>
          <a:p>
            <a:fld id="{B71EDA3C-B165-F64F-A1B1-672CDBB7FABD}" type="datetimeFigureOut">
              <a:rPr lang="en-US" smtClean="0"/>
              <a:t>9/21/2021</a:t>
            </a:fld>
            <a:endParaRPr lang="en-US"/>
          </a:p>
        </p:txBody>
      </p:sp>
      <p:sp>
        <p:nvSpPr>
          <p:cNvPr id="6" name="Footer Placeholder 5">
            <a:extLst>
              <a:ext uri="{FF2B5EF4-FFF2-40B4-BE49-F238E27FC236}">
                <a16:creationId xmlns:a16="http://schemas.microsoft.com/office/drawing/2014/main" id="{E9BFC323-AB5D-324B-B69B-190F6F8AA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CFF83-3E49-AB44-ADB0-C16C19201E4B}"/>
              </a:ext>
            </a:extLst>
          </p:cNvPr>
          <p:cNvSpPr>
            <a:spLocks noGrp="1"/>
          </p:cNvSpPr>
          <p:nvPr>
            <p:ph type="sldNum" sz="quarter" idx="12"/>
          </p:nvPr>
        </p:nvSpPr>
        <p:spPr/>
        <p:txBody>
          <a:bodyPr/>
          <a:lstStyle/>
          <a:p>
            <a:fld id="{B419C966-0D56-0C4B-B9F0-D503D10693CE}" type="slidenum">
              <a:rPr lang="en-US" smtClean="0"/>
              <a:t>‹#›</a:t>
            </a:fld>
            <a:endParaRPr lang="en-US"/>
          </a:p>
        </p:txBody>
      </p:sp>
    </p:spTree>
    <p:extLst>
      <p:ext uri="{BB962C8B-B14F-4D97-AF65-F5344CB8AC3E}">
        <p14:creationId xmlns:p14="http://schemas.microsoft.com/office/powerpoint/2010/main" val="190372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A8922-ECF4-994F-9BFA-4B73A97745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BE9E66-CB74-AC45-8333-7C55308AB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74B10B-5336-BB4A-9000-885889DF0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656A76-9A1B-F54F-A1E5-3745D376DBB1}"/>
              </a:ext>
            </a:extLst>
          </p:cNvPr>
          <p:cNvSpPr>
            <a:spLocks noGrp="1"/>
          </p:cNvSpPr>
          <p:nvPr>
            <p:ph type="dt" sz="half" idx="10"/>
          </p:nvPr>
        </p:nvSpPr>
        <p:spPr/>
        <p:txBody>
          <a:bodyPr/>
          <a:lstStyle/>
          <a:p>
            <a:fld id="{B71EDA3C-B165-F64F-A1B1-672CDBB7FABD}" type="datetimeFigureOut">
              <a:rPr lang="en-US" smtClean="0"/>
              <a:t>9/21/2021</a:t>
            </a:fld>
            <a:endParaRPr lang="en-US"/>
          </a:p>
        </p:txBody>
      </p:sp>
      <p:sp>
        <p:nvSpPr>
          <p:cNvPr id="6" name="Footer Placeholder 5">
            <a:extLst>
              <a:ext uri="{FF2B5EF4-FFF2-40B4-BE49-F238E27FC236}">
                <a16:creationId xmlns:a16="http://schemas.microsoft.com/office/drawing/2014/main" id="{450D7D12-90D4-8F4A-9E6F-1B24014B4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ADC6E-63F4-5E42-BD69-951F9F1E0CDA}"/>
              </a:ext>
            </a:extLst>
          </p:cNvPr>
          <p:cNvSpPr>
            <a:spLocks noGrp="1"/>
          </p:cNvSpPr>
          <p:nvPr>
            <p:ph type="sldNum" sz="quarter" idx="12"/>
          </p:nvPr>
        </p:nvSpPr>
        <p:spPr/>
        <p:txBody>
          <a:bodyPr/>
          <a:lstStyle/>
          <a:p>
            <a:fld id="{B419C966-0D56-0C4B-B9F0-D503D10693CE}" type="slidenum">
              <a:rPr lang="en-US" smtClean="0"/>
              <a:t>‹#›</a:t>
            </a:fld>
            <a:endParaRPr lang="en-US"/>
          </a:p>
        </p:txBody>
      </p:sp>
    </p:spTree>
    <p:extLst>
      <p:ext uri="{BB962C8B-B14F-4D97-AF65-F5344CB8AC3E}">
        <p14:creationId xmlns:p14="http://schemas.microsoft.com/office/powerpoint/2010/main" val="347549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2D5F79-D331-4346-B3CC-1EC824789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B42981-3B88-B043-A013-2305D87C1B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0463A-1944-8743-AD56-9775D014E7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EDA3C-B165-F64F-A1B1-672CDBB7FABD}" type="datetimeFigureOut">
              <a:rPr lang="en-US" smtClean="0"/>
              <a:t>9/21/2021</a:t>
            </a:fld>
            <a:endParaRPr lang="en-US"/>
          </a:p>
        </p:txBody>
      </p:sp>
      <p:sp>
        <p:nvSpPr>
          <p:cNvPr id="5" name="Footer Placeholder 4">
            <a:extLst>
              <a:ext uri="{FF2B5EF4-FFF2-40B4-BE49-F238E27FC236}">
                <a16:creationId xmlns:a16="http://schemas.microsoft.com/office/drawing/2014/main" id="{8D015EB3-45CE-D543-AF78-288EC460DE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36034D-BEE0-9E4B-9AC4-5357B2FB13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9C966-0D56-0C4B-B9F0-D503D10693CE}" type="slidenum">
              <a:rPr lang="en-US" smtClean="0"/>
              <a:t>‹#›</a:t>
            </a:fld>
            <a:endParaRPr lang="en-US"/>
          </a:p>
        </p:txBody>
      </p:sp>
    </p:spTree>
    <p:extLst>
      <p:ext uri="{BB962C8B-B14F-4D97-AF65-F5344CB8AC3E}">
        <p14:creationId xmlns:p14="http://schemas.microsoft.com/office/powerpoint/2010/main" val="347473986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145" y="946782"/>
            <a:ext cx="8975834" cy="3640202"/>
          </a:xfrm>
        </p:spPr>
        <p:txBody>
          <a:bodyPr>
            <a:noAutofit/>
          </a:bodyPr>
          <a:lstStyle/>
          <a:p>
            <a:pPr fontAlgn="base"/>
            <a:r>
              <a:rPr lang="en-US" sz="4400" b="1" dirty="0">
                <a:solidFill>
                  <a:schemeClr val="accent6">
                    <a:lumMod val="50000"/>
                  </a:schemeClr>
                </a:solidFill>
                <a:latin typeface="+mn-lt"/>
              </a:rPr>
              <a:t>Patient Selection in the Ambulatory Surgery Setting: </a:t>
            </a:r>
            <a:br>
              <a:rPr lang="en-US" sz="4400" b="1" dirty="0">
                <a:solidFill>
                  <a:schemeClr val="accent6">
                    <a:lumMod val="50000"/>
                  </a:schemeClr>
                </a:solidFill>
                <a:latin typeface="+mn-lt"/>
              </a:rPr>
            </a:br>
            <a:r>
              <a:rPr lang="en-US" sz="4000" b="1" dirty="0">
                <a:solidFill>
                  <a:schemeClr val="accent6">
                    <a:lumMod val="50000"/>
                  </a:schemeClr>
                </a:solidFill>
                <a:latin typeface="+mn-lt"/>
              </a:rPr>
              <a:t>With a Focus on Obstructive Sleep Outpatient Setting</a:t>
            </a:r>
            <a:br>
              <a:rPr lang="en-US" sz="4000" b="1" dirty="0">
                <a:solidFill>
                  <a:schemeClr val="accent6">
                    <a:lumMod val="50000"/>
                  </a:schemeClr>
                </a:solidFill>
                <a:latin typeface="+mn-lt"/>
              </a:rPr>
            </a:br>
            <a:endParaRPr lang="en-US" sz="4000" b="1" dirty="0">
              <a:solidFill>
                <a:schemeClr val="accent6">
                  <a:lumMod val="50000"/>
                </a:schemeClr>
              </a:solidFill>
              <a:latin typeface="+mn-lt"/>
            </a:endParaRPr>
          </a:p>
        </p:txBody>
      </p:sp>
      <p:sp>
        <p:nvSpPr>
          <p:cNvPr id="3" name="Subtitle 2"/>
          <p:cNvSpPr>
            <a:spLocks noGrp="1"/>
          </p:cNvSpPr>
          <p:nvPr>
            <p:ph type="subTitle" idx="1"/>
          </p:nvPr>
        </p:nvSpPr>
        <p:spPr>
          <a:xfrm>
            <a:off x="2864808" y="4586985"/>
            <a:ext cx="6498159" cy="916641"/>
          </a:xfrm>
        </p:spPr>
        <p:txBody>
          <a:bodyPr>
            <a:normAutofit/>
          </a:bodyPr>
          <a:lstStyle/>
          <a:p>
            <a:r>
              <a:rPr lang="en-US" sz="2800" b="1" dirty="0"/>
              <a:t>Tracy Paul Young, MSNA, MBA, CRNA</a:t>
            </a:r>
          </a:p>
        </p:txBody>
      </p:sp>
    </p:spTree>
    <p:extLst>
      <p:ext uri="{BB962C8B-B14F-4D97-AF65-F5344CB8AC3E}">
        <p14:creationId xmlns:p14="http://schemas.microsoft.com/office/powerpoint/2010/main" val="3560579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latin typeface="+mn-lt"/>
              </a:rPr>
              <a:t>Benefits of ASCs</a:t>
            </a:r>
          </a:p>
        </p:txBody>
      </p:sp>
      <p:sp>
        <p:nvSpPr>
          <p:cNvPr id="3" name="Content Placeholder 2"/>
          <p:cNvSpPr>
            <a:spLocks noGrp="1"/>
          </p:cNvSpPr>
          <p:nvPr>
            <p:ph idx="1"/>
          </p:nvPr>
        </p:nvSpPr>
        <p:spPr>
          <a:xfrm>
            <a:off x="838200" y="1417638"/>
            <a:ext cx="10278438" cy="5440362"/>
          </a:xfrm>
        </p:spPr>
        <p:txBody>
          <a:bodyPr>
            <a:normAutofit fontScale="47500" lnSpcReduction="20000"/>
          </a:bodyPr>
          <a:lstStyle/>
          <a:p>
            <a:pPr marL="0" indent="0">
              <a:buNone/>
            </a:pPr>
            <a:r>
              <a:rPr lang="en-US" sz="5900" b="1" dirty="0"/>
              <a:t>ASCs = Efficient Quality Care + Convenience + Patient Satisfaction</a:t>
            </a:r>
          </a:p>
          <a:p>
            <a:pPr marL="0" indent="0">
              <a:buNone/>
            </a:pPr>
            <a:r>
              <a:rPr lang="en-US" sz="5900" dirty="0"/>
              <a:t>The ASC health care delivery model enhances patient care by allowing physicians to: </a:t>
            </a:r>
          </a:p>
          <a:p>
            <a:r>
              <a:rPr lang="en-US" sz="5900" dirty="0"/>
              <a:t>Focus exclusively on a small number of processes in a single setting, rather than having to rely on a hospital setting that has large-scale demands for space, resources and the attention of management</a:t>
            </a:r>
          </a:p>
          <a:p>
            <a:pPr lvl="0"/>
            <a:r>
              <a:rPr lang="en-US" sz="5900" dirty="0"/>
              <a:t>Intensify quality control processes since ASCs are focused on a smaller space and a small number of operating rooms</a:t>
            </a:r>
          </a:p>
          <a:p>
            <a:pPr lvl="0"/>
            <a:r>
              <a:rPr lang="en-US" sz="5900" dirty="0"/>
              <a:t>Allow patients the ability to bring concerns directly to the physician operator, who has direct knowledge about each patient’s case, rather than deal with hospital administrators, who almost never have detailed knowledge about individual patients or their experiences</a:t>
            </a:r>
          </a:p>
          <a:p>
            <a:pPr lvl="1"/>
            <a:r>
              <a:rPr lang="en-US" dirty="0"/>
              <a:t>ASC </a:t>
            </a:r>
            <a:r>
              <a:rPr lang="en-US" dirty="0" err="1"/>
              <a:t>Asscoiation</a:t>
            </a:r>
            <a:r>
              <a:rPr lang="en-US" dirty="0"/>
              <a:t> http://</a:t>
            </a:r>
            <a:r>
              <a:rPr lang="en-US" dirty="0" err="1"/>
              <a:t>www.ascassociation.org</a:t>
            </a:r>
            <a:r>
              <a:rPr lang="en-US" dirty="0"/>
              <a:t>/</a:t>
            </a:r>
            <a:r>
              <a:rPr lang="en-US" dirty="0" err="1"/>
              <a:t>advancingsurgicalcare</a:t>
            </a:r>
            <a:r>
              <a:rPr lang="en-US" dirty="0"/>
              <a:t>/</a:t>
            </a:r>
            <a:r>
              <a:rPr lang="en-US" dirty="0" err="1"/>
              <a:t>aboutascs</a:t>
            </a:r>
            <a:r>
              <a:rPr lang="en-US" dirty="0"/>
              <a:t>/</a:t>
            </a:r>
            <a:r>
              <a:rPr lang="en-US" dirty="0" err="1"/>
              <a:t>industryoverview</a:t>
            </a:r>
            <a:r>
              <a:rPr lang="en-US" dirty="0"/>
              <a:t>/</a:t>
            </a:r>
            <a:r>
              <a:rPr lang="en-US" dirty="0" err="1"/>
              <a:t>apositivetrendinhealthcare</a:t>
            </a:r>
            <a:endParaRPr lang="en-US" dirty="0"/>
          </a:p>
          <a:p>
            <a:pPr marL="0" indent="0">
              <a:buNone/>
            </a:pPr>
            <a:endParaRPr lang="en-US" dirty="0"/>
          </a:p>
        </p:txBody>
      </p:sp>
    </p:spTree>
    <p:extLst>
      <p:ext uri="{BB962C8B-B14F-4D97-AF65-F5344CB8AC3E}">
        <p14:creationId xmlns:p14="http://schemas.microsoft.com/office/powerpoint/2010/main" val="243613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latin typeface="+mn-lt"/>
              </a:rPr>
              <a:t>Who Regulates ASCs?</a:t>
            </a:r>
          </a:p>
        </p:txBody>
      </p:sp>
      <p:sp>
        <p:nvSpPr>
          <p:cNvPr id="3" name="Content Placeholder 2"/>
          <p:cNvSpPr>
            <a:spLocks noGrp="1"/>
          </p:cNvSpPr>
          <p:nvPr>
            <p:ph idx="1"/>
          </p:nvPr>
        </p:nvSpPr>
        <p:spPr>
          <a:xfrm>
            <a:off x="838201" y="1825627"/>
            <a:ext cx="6877692" cy="4174481"/>
          </a:xfrm>
        </p:spPr>
        <p:txBody>
          <a:bodyPr>
            <a:normAutofit fontScale="92500" lnSpcReduction="20000"/>
          </a:bodyPr>
          <a:lstStyle/>
          <a:p>
            <a:r>
              <a:rPr lang="en-US" dirty="0"/>
              <a:t>CMS- Centers for Medicare and Medicaid Services</a:t>
            </a:r>
          </a:p>
          <a:p>
            <a:r>
              <a:rPr lang="en-US" dirty="0"/>
              <a:t>TJC- The Joint Commission on Accreditation of Healthcare Organization</a:t>
            </a:r>
          </a:p>
          <a:p>
            <a:r>
              <a:rPr lang="en-US" dirty="0"/>
              <a:t>State Departments of Health and Human Services</a:t>
            </a:r>
          </a:p>
          <a:p>
            <a:r>
              <a:rPr lang="en-US" dirty="0"/>
              <a:t>AAAHC- Accreditation Association for Ambulatory Health Care</a:t>
            </a:r>
          </a:p>
          <a:p>
            <a:r>
              <a:rPr lang="en-US" dirty="0"/>
              <a:t>AAAASF- American Association for the Accreditation of Ambulatory Surgery Facilities</a:t>
            </a:r>
          </a:p>
          <a:p>
            <a:r>
              <a:rPr lang="en-US" dirty="0"/>
              <a:t>Insurance Companies through Audit, Inspections and Risk Management and Analysis </a:t>
            </a:r>
          </a:p>
          <a:p>
            <a:pPr marL="0" indent="0">
              <a:buNone/>
            </a:pPr>
            <a:endParaRPr lang="en-US" dirty="0"/>
          </a:p>
        </p:txBody>
      </p:sp>
      <p:pic>
        <p:nvPicPr>
          <p:cNvPr id="5" name="Picture 4">
            <a:extLst>
              <a:ext uri="{FF2B5EF4-FFF2-40B4-BE49-F238E27FC236}">
                <a16:creationId xmlns:a16="http://schemas.microsoft.com/office/drawing/2014/main" id="{7C8CEFCA-54DD-1047-B237-A66AF4AB4428}"/>
              </a:ext>
            </a:extLst>
          </p:cNvPr>
          <p:cNvPicPr>
            <a:picLocks noChangeAspect="1"/>
          </p:cNvPicPr>
          <p:nvPr/>
        </p:nvPicPr>
        <p:blipFill>
          <a:blip r:embed="rId3"/>
          <a:stretch>
            <a:fillRect/>
          </a:stretch>
        </p:blipFill>
        <p:spPr>
          <a:xfrm>
            <a:off x="7715893" y="1825627"/>
            <a:ext cx="3532811" cy="3532811"/>
          </a:xfrm>
          <a:prstGeom prst="rect">
            <a:avLst/>
          </a:prstGeom>
        </p:spPr>
      </p:pic>
    </p:spTree>
    <p:extLst>
      <p:ext uri="{BB962C8B-B14F-4D97-AF65-F5344CB8AC3E}">
        <p14:creationId xmlns:p14="http://schemas.microsoft.com/office/powerpoint/2010/main" val="292496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7583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US" b="1">
                <a:solidFill>
                  <a:srgbClr val="FFFFFF"/>
                </a:solidFill>
                <a:latin typeface="+mn-lt"/>
              </a:rPr>
              <a:t>Risk Factors Associated with Ambulatory Surgery</a:t>
            </a:r>
          </a:p>
        </p:txBody>
      </p:sp>
      <p:pic>
        <p:nvPicPr>
          <p:cNvPr id="5" name="Picture 4" descr="A red and white sign&#10;&#10;Description automatically generated">
            <a:extLst>
              <a:ext uri="{FF2B5EF4-FFF2-40B4-BE49-F238E27FC236}">
                <a16:creationId xmlns:a16="http://schemas.microsoft.com/office/drawing/2014/main" id="{B9D87B33-13AC-564B-87F2-ECFD79506FEE}"/>
              </a:ext>
            </a:extLst>
          </p:cNvPr>
          <p:cNvPicPr>
            <a:picLocks noChangeAspect="1"/>
          </p:cNvPicPr>
          <p:nvPr/>
        </p:nvPicPr>
        <p:blipFill rotWithShape="1">
          <a:blip r:embed="rId3"/>
          <a:srcRect r="1" b="12164"/>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582563" y="321732"/>
            <a:ext cx="4181069" cy="6214534"/>
          </a:xfrm>
        </p:spPr>
        <p:txBody>
          <a:bodyPr anchor="ctr">
            <a:normAutofit/>
          </a:bodyPr>
          <a:lstStyle/>
          <a:p>
            <a:endParaRPr lang="en-US" sz="2400" dirty="0">
              <a:solidFill>
                <a:srgbClr val="FFFFFF"/>
              </a:solidFill>
            </a:endParaRPr>
          </a:p>
          <a:p>
            <a:r>
              <a:rPr lang="en-US" sz="2400" dirty="0">
                <a:solidFill>
                  <a:srgbClr val="FFFFFF"/>
                </a:solidFill>
              </a:rPr>
              <a:t>Typically less resources available for emergencies when complications occur</a:t>
            </a:r>
          </a:p>
          <a:p>
            <a:r>
              <a:rPr lang="en-US" sz="2400" dirty="0">
                <a:solidFill>
                  <a:srgbClr val="FFFFFF"/>
                </a:solidFill>
              </a:rPr>
              <a:t>Often hospitals are better equipped with more advanced modalities, medical specialist and medications</a:t>
            </a:r>
          </a:p>
          <a:p>
            <a:r>
              <a:rPr lang="en-US" sz="2400" dirty="0">
                <a:solidFill>
                  <a:srgbClr val="FFFFFF"/>
                </a:solidFill>
              </a:rPr>
              <a:t>Often hospital is better staffed, and staff training may be better to handle emergencies</a:t>
            </a:r>
          </a:p>
          <a:p>
            <a:r>
              <a:rPr lang="en-US" sz="2400" dirty="0">
                <a:solidFill>
                  <a:srgbClr val="FFFFFF"/>
                </a:solidFill>
              </a:rPr>
              <a:t>And ASCs are not prepared to manage higher acuity patients during the peri-operative period (specifically post operatively)</a:t>
            </a:r>
          </a:p>
          <a:p>
            <a:pPr marL="457200" lvl="1" indent="0">
              <a:buNone/>
            </a:pPr>
            <a:endParaRPr lang="en-US" sz="1900" dirty="0">
              <a:solidFill>
                <a:srgbClr val="FFFFFF"/>
              </a:solidFill>
            </a:endParaRPr>
          </a:p>
          <a:p>
            <a:endParaRPr lang="en-US" sz="1900" dirty="0">
              <a:solidFill>
                <a:srgbClr val="FFFFFF"/>
              </a:solidFill>
            </a:endParaRPr>
          </a:p>
        </p:txBody>
      </p:sp>
    </p:spTree>
    <p:extLst>
      <p:ext uri="{BB962C8B-B14F-4D97-AF65-F5344CB8AC3E}">
        <p14:creationId xmlns:p14="http://schemas.microsoft.com/office/powerpoint/2010/main" val="3047614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50000"/>
                  </a:schemeClr>
                </a:solidFill>
                <a:latin typeface="+mn-lt"/>
              </a:rPr>
              <a:t>Mitigation of Perceived Risk Factors</a:t>
            </a:r>
          </a:p>
        </p:txBody>
      </p:sp>
      <p:sp>
        <p:nvSpPr>
          <p:cNvPr id="3" name="Content Placeholder 2"/>
          <p:cNvSpPr>
            <a:spLocks noGrp="1"/>
          </p:cNvSpPr>
          <p:nvPr>
            <p:ph idx="1"/>
          </p:nvPr>
        </p:nvSpPr>
        <p:spPr>
          <a:xfrm>
            <a:off x="838200" y="1687517"/>
            <a:ext cx="5346843" cy="4225877"/>
          </a:xfrm>
        </p:spPr>
        <p:txBody>
          <a:bodyPr/>
          <a:lstStyle/>
          <a:p>
            <a:r>
              <a:rPr lang="en-US" sz="2400" dirty="0"/>
              <a:t>Staff training and drills in order to be prepared for emergencies and complications</a:t>
            </a:r>
          </a:p>
          <a:p>
            <a:r>
              <a:rPr lang="en-US" sz="2400" dirty="0"/>
              <a:t>Adequate equipment to handle emergencies and complications</a:t>
            </a:r>
          </a:p>
          <a:p>
            <a:r>
              <a:rPr lang="en-US" sz="2400" b="1" dirty="0"/>
              <a:t>Proper patient selection and preoperative evaluation is paramount!</a:t>
            </a:r>
          </a:p>
          <a:p>
            <a:pPr marL="0" indent="0">
              <a:buNone/>
            </a:pPr>
            <a:endParaRPr lang="en-US" dirty="0"/>
          </a:p>
        </p:txBody>
      </p:sp>
      <p:pic>
        <p:nvPicPr>
          <p:cNvPr id="5" name="Picture 4">
            <a:extLst>
              <a:ext uri="{FF2B5EF4-FFF2-40B4-BE49-F238E27FC236}">
                <a16:creationId xmlns:a16="http://schemas.microsoft.com/office/drawing/2014/main" id="{B48B4EB4-CFE1-214B-82A9-1403D6244548}"/>
              </a:ext>
            </a:extLst>
          </p:cNvPr>
          <p:cNvPicPr>
            <a:picLocks noChangeAspect="1"/>
          </p:cNvPicPr>
          <p:nvPr/>
        </p:nvPicPr>
        <p:blipFill>
          <a:blip r:embed="rId3"/>
          <a:stretch>
            <a:fillRect/>
          </a:stretch>
        </p:blipFill>
        <p:spPr>
          <a:xfrm>
            <a:off x="6340440" y="1687517"/>
            <a:ext cx="4648200" cy="4064000"/>
          </a:xfrm>
          <a:prstGeom prst="rect">
            <a:avLst/>
          </a:prstGeom>
        </p:spPr>
      </p:pic>
    </p:spTree>
    <p:extLst>
      <p:ext uri="{BB962C8B-B14F-4D97-AF65-F5344CB8AC3E}">
        <p14:creationId xmlns:p14="http://schemas.microsoft.com/office/powerpoint/2010/main" val="159941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latin typeface="+mn-lt"/>
              </a:rPr>
              <a:t>Patient Selection Risk Factors</a:t>
            </a:r>
          </a:p>
        </p:txBody>
      </p:sp>
      <p:sp>
        <p:nvSpPr>
          <p:cNvPr id="3" name="Content Placeholder 2"/>
          <p:cNvSpPr>
            <a:spLocks noGrp="1"/>
          </p:cNvSpPr>
          <p:nvPr>
            <p:ph idx="1"/>
          </p:nvPr>
        </p:nvSpPr>
        <p:spPr>
          <a:xfrm>
            <a:off x="838200" y="1690688"/>
            <a:ext cx="10515600" cy="1554571"/>
          </a:xfrm>
        </p:spPr>
        <p:txBody>
          <a:bodyPr>
            <a:normAutofit fontScale="92500" lnSpcReduction="10000"/>
          </a:bodyPr>
          <a:lstStyle/>
          <a:p>
            <a:pPr marL="0" indent="0">
              <a:buNone/>
            </a:pPr>
            <a:r>
              <a:rPr lang="en-US" dirty="0"/>
              <a:t>Despite numerous studies and systematic reviews, there is lack of scientific evidence to make strong recommendations, however</a:t>
            </a:r>
          </a:p>
          <a:p>
            <a:pPr marL="0" indent="0">
              <a:buNone/>
            </a:pPr>
            <a:r>
              <a:rPr lang="en-US" dirty="0"/>
              <a:t>The following factors have been found in the literature that present an increased risk for hospital admission or death following outpatient surgery:</a:t>
            </a:r>
          </a:p>
        </p:txBody>
      </p:sp>
      <p:sp>
        <p:nvSpPr>
          <p:cNvPr id="4" name="TextBox 3">
            <a:extLst>
              <a:ext uri="{FF2B5EF4-FFF2-40B4-BE49-F238E27FC236}">
                <a16:creationId xmlns:a16="http://schemas.microsoft.com/office/drawing/2014/main" id="{5B1B7B5F-C814-174D-89A2-AF60B6208853}"/>
              </a:ext>
            </a:extLst>
          </p:cNvPr>
          <p:cNvSpPr txBox="1"/>
          <p:nvPr/>
        </p:nvSpPr>
        <p:spPr>
          <a:xfrm>
            <a:off x="945224" y="3380198"/>
            <a:ext cx="5297922" cy="2954655"/>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t>Patient age greater than 85 years</a:t>
            </a:r>
          </a:p>
          <a:p>
            <a:pPr marL="342900" lvl="0" indent="-342900">
              <a:buFont typeface="Arial" panose="020B0604020202020204" pitchFamily="34" charset="0"/>
              <a:buChar char="•"/>
            </a:pPr>
            <a:r>
              <a:rPr lang="en-US" sz="2400" dirty="0"/>
              <a:t>Cardiovascular and/or Peripheral vascular disease</a:t>
            </a:r>
          </a:p>
          <a:p>
            <a:pPr marL="342900" lvl="0" indent="-342900">
              <a:buFont typeface="Arial" panose="020B0604020202020204" pitchFamily="34" charset="0"/>
              <a:buChar char="•"/>
            </a:pPr>
            <a:r>
              <a:rPr lang="en-US" sz="2400" dirty="0"/>
              <a:t>Operating room (OR) time greater than one hour</a:t>
            </a:r>
          </a:p>
          <a:p>
            <a:pPr marL="342900" lvl="0" indent="-342900">
              <a:buFont typeface="Arial" panose="020B0604020202020204" pitchFamily="34" charset="0"/>
              <a:buChar char="•"/>
            </a:pPr>
            <a:r>
              <a:rPr lang="en-US" sz="2400" dirty="0"/>
              <a:t>Malignancy</a:t>
            </a:r>
          </a:p>
          <a:p>
            <a:pPr marL="342900" lvl="0" indent="-342900">
              <a:buFont typeface="Arial" panose="020B0604020202020204" pitchFamily="34" charset="0"/>
              <a:buChar char="•"/>
            </a:pPr>
            <a:r>
              <a:rPr lang="en-US" sz="2400" dirty="0"/>
              <a:t>Obesity</a:t>
            </a:r>
          </a:p>
          <a:p>
            <a:endParaRPr lang="en-US" dirty="0"/>
          </a:p>
        </p:txBody>
      </p:sp>
      <p:sp>
        <p:nvSpPr>
          <p:cNvPr id="5" name="TextBox 4">
            <a:extLst>
              <a:ext uri="{FF2B5EF4-FFF2-40B4-BE49-F238E27FC236}">
                <a16:creationId xmlns:a16="http://schemas.microsoft.com/office/drawing/2014/main" id="{DDF90636-8B77-4840-B12A-593D87C4C406}"/>
              </a:ext>
            </a:extLst>
          </p:cNvPr>
          <p:cNvSpPr txBox="1"/>
          <p:nvPr/>
        </p:nvSpPr>
        <p:spPr>
          <a:xfrm>
            <a:off x="6350170" y="3380198"/>
            <a:ext cx="4706713" cy="2585323"/>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Obstructive Sleep Apnea</a:t>
            </a:r>
          </a:p>
          <a:p>
            <a:pPr marL="285750" lvl="0" indent="-285750">
              <a:buFont typeface="Arial" panose="020B0604020202020204" pitchFamily="34" charset="0"/>
              <a:buChar char="•"/>
            </a:pPr>
            <a:r>
              <a:rPr lang="en-US" sz="2400" dirty="0"/>
              <a:t>Hyperactive reactive airway disease</a:t>
            </a:r>
          </a:p>
          <a:p>
            <a:pPr marL="285750" lvl="0" indent="-285750">
              <a:buFont typeface="Arial" panose="020B0604020202020204" pitchFamily="34" charset="0"/>
              <a:buChar char="•"/>
            </a:pPr>
            <a:r>
              <a:rPr lang="en-US" sz="2400" dirty="0"/>
              <a:t>End Stage Renal Disease (ESRD) </a:t>
            </a:r>
          </a:p>
          <a:p>
            <a:pPr marL="285750" lvl="0" indent="-285750">
              <a:buFont typeface="Arial" panose="020B0604020202020204" pitchFamily="34" charset="0"/>
              <a:buChar char="•"/>
            </a:pPr>
            <a:r>
              <a:rPr lang="en-US" sz="2400" dirty="0"/>
              <a:t>A requirement for general anesthesia</a:t>
            </a:r>
          </a:p>
          <a:p>
            <a:endParaRPr lang="en-US" dirty="0"/>
          </a:p>
        </p:txBody>
      </p:sp>
    </p:spTree>
    <p:extLst>
      <p:ext uri="{BB962C8B-B14F-4D97-AF65-F5344CB8AC3E}">
        <p14:creationId xmlns:p14="http://schemas.microsoft.com/office/powerpoint/2010/main" val="107921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35F7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US" b="1">
                <a:solidFill>
                  <a:srgbClr val="FFFFFF"/>
                </a:solidFill>
                <a:latin typeface="+mn-lt"/>
              </a:rPr>
              <a:t>Patient Selection Risk Factors</a:t>
            </a:r>
          </a:p>
        </p:txBody>
      </p:sp>
      <p:pic>
        <p:nvPicPr>
          <p:cNvPr id="5" name="Picture 4" descr="A picture containing person, woman, looking, holding&#10;&#10;Description automatically generated">
            <a:extLst>
              <a:ext uri="{FF2B5EF4-FFF2-40B4-BE49-F238E27FC236}">
                <a16:creationId xmlns:a16="http://schemas.microsoft.com/office/drawing/2014/main" id="{215B0B59-F88A-5242-A76B-C683A2DFD12E}"/>
              </a:ext>
            </a:extLst>
          </p:cNvPr>
          <p:cNvPicPr>
            <a:picLocks noChangeAspect="1"/>
          </p:cNvPicPr>
          <p:nvPr/>
        </p:nvPicPr>
        <p:blipFill rotWithShape="1">
          <a:blip r:embed="rId3"/>
          <a:srcRect l="13967" r="1401" b="1"/>
          <a:stretch/>
        </p:blipFill>
        <p:spPr>
          <a:xfrm>
            <a:off x="393225" y="367072"/>
            <a:ext cx="7064121"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528840" y="321732"/>
            <a:ext cx="4335613" cy="6214534"/>
          </a:xfrm>
        </p:spPr>
        <p:txBody>
          <a:bodyPr anchor="ctr">
            <a:normAutofit/>
          </a:bodyPr>
          <a:lstStyle/>
          <a:p>
            <a:pPr marL="0" indent="0" algn="ctr">
              <a:buNone/>
            </a:pPr>
            <a:r>
              <a:rPr lang="en-US" sz="2400" b="1" dirty="0">
                <a:solidFill>
                  <a:srgbClr val="FFFFFF"/>
                </a:solidFill>
              </a:rPr>
              <a:t>Obstructive Sleep Apnea: A closer look</a:t>
            </a:r>
          </a:p>
          <a:p>
            <a:r>
              <a:rPr lang="en-US" sz="2400" dirty="0">
                <a:solidFill>
                  <a:srgbClr val="FFFFFF"/>
                </a:solidFill>
              </a:rPr>
              <a:t>Obstructive sleep apnea (OSA) is a common sleep-related breathing disorder characterized by repetitive, periodic, partial or complete obstruction of the upper airway during sleep, with periods of breathing cessation lasting for more than 10 seconds.</a:t>
            </a:r>
          </a:p>
          <a:p>
            <a:pPr marL="0" indent="0">
              <a:buNone/>
            </a:pPr>
            <a:endParaRPr lang="en-US" sz="2000" dirty="0">
              <a:solidFill>
                <a:srgbClr val="FFFFFF"/>
              </a:solidFill>
            </a:endParaRPr>
          </a:p>
        </p:txBody>
      </p:sp>
    </p:spTree>
    <p:extLst>
      <p:ext uri="{BB962C8B-B14F-4D97-AF65-F5344CB8AC3E}">
        <p14:creationId xmlns:p14="http://schemas.microsoft.com/office/powerpoint/2010/main" val="133058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DB8C5F-E365-5743-9011-60A4878F8FEE}"/>
              </a:ext>
            </a:extLst>
          </p:cNvPr>
          <p:cNvPicPr>
            <a:picLocks noChangeAspect="1"/>
          </p:cNvPicPr>
          <p:nvPr/>
        </p:nvPicPr>
        <p:blipFill>
          <a:blip r:embed="rId3"/>
          <a:stretch>
            <a:fillRect/>
          </a:stretch>
        </p:blipFill>
        <p:spPr>
          <a:xfrm>
            <a:off x="2669628" y="0"/>
            <a:ext cx="5549461" cy="6844231"/>
          </a:xfrm>
          <a:prstGeom prst="rect">
            <a:avLst/>
          </a:prstGeom>
        </p:spPr>
      </p:pic>
    </p:spTree>
    <p:extLst>
      <p:ext uri="{BB962C8B-B14F-4D97-AF65-F5344CB8AC3E}">
        <p14:creationId xmlns:p14="http://schemas.microsoft.com/office/powerpoint/2010/main" val="2844561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7078EA-3E87-2449-BE6D-61CF6A39BF94}"/>
              </a:ext>
            </a:extLst>
          </p:cNvPr>
          <p:cNvPicPr>
            <a:picLocks noChangeAspect="1"/>
          </p:cNvPicPr>
          <p:nvPr/>
        </p:nvPicPr>
        <p:blipFill>
          <a:blip r:embed="rId3"/>
          <a:stretch>
            <a:fillRect/>
          </a:stretch>
        </p:blipFill>
        <p:spPr>
          <a:xfrm>
            <a:off x="2809272" y="157656"/>
            <a:ext cx="5346756" cy="6510676"/>
          </a:xfrm>
          <a:prstGeom prst="rect">
            <a:avLst/>
          </a:prstGeom>
        </p:spPr>
      </p:pic>
    </p:spTree>
    <p:extLst>
      <p:ext uri="{BB962C8B-B14F-4D97-AF65-F5344CB8AC3E}">
        <p14:creationId xmlns:p14="http://schemas.microsoft.com/office/powerpoint/2010/main" val="445261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SA 3.png"/>
          <p:cNvPicPr>
            <a:picLocks noGrp="1" noChangeAspect="1"/>
          </p:cNvPicPr>
          <p:nvPr>
            <p:ph idx="4294967295"/>
          </p:nvPr>
        </p:nvPicPr>
        <p:blipFill rotWithShape="1">
          <a:blip r:embed="rId3">
            <a:extLst>
              <a:ext uri="{28A0092B-C50C-407E-A947-70E740481C1C}">
                <a14:useLocalDpi xmlns:a14="http://schemas.microsoft.com/office/drawing/2010/main" val="0"/>
              </a:ext>
            </a:extLst>
          </a:blip>
          <a:stretch/>
        </p:blipFill>
        <p:spPr>
          <a:xfrm>
            <a:off x="2979683" y="200078"/>
            <a:ext cx="6232634" cy="6457843"/>
          </a:xfrm>
        </p:spPr>
      </p:pic>
    </p:spTree>
    <p:extLst>
      <p:ext uri="{BB962C8B-B14F-4D97-AF65-F5344CB8AC3E}">
        <p14:creationId xmlns:p14="http://schemas.microsoft.com/office/powerpoint/2010/main" val="285036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74638"/>
            <a:ext cx="10313399" cy="1447472"/>
          </a:xfrm>
        </p:spPr>
        <p:txBody>
          <a:bodyPr>
            <a:normAutofit/>
          </a:bodyPr>
          <a:lstStyle/>
          <a:p>
            <a:pPr algn="ctr"/>
            <a:r>
              <a:rPr lang="en-US" b="1" dirty="0">
                <a:solidFill>
                  <a:schemeClr val="accent6">
                    <a:lumMod val="50000"/>
                  </a:schemeClr>
                </a:solidFill>
                <a:latin typeface="+mn-lt"/>
              </a:rPr>
              <a:t>Obstructive Sleep Apnea: A closer look</a:t>
            </a:r>
          </a:p>
        </p:txBody>
      </p:sp>
      <p:sp>
        <p:nvSpPr>
          <p:cNvPr id="3" name="Content Placeholder 2"/>
          <p:cNvSpPr>
            <a:spLocks noGrp="1"/>
          </p:cNvSpPr>
          <p:nvPr>
            <p:ph idx="1"/>
          </p:nvPr>
        </p:nvSpPr>
        <p:spPr>
          <a:xfrm>
            <a:off x="838200" y="1825627"/>
            <a:ext cx="4761216" cy="4225877"/>
          </a:xfrm>
        </p:spPr>
        <p:txBody>
          <a:bodyPr>
            <a:normAutofit fontScale="92500" lnSpcReduction="10000"/>
          </a:bodyPr>
          <a:lstStyle/>
          <a:p>
            <a:r>
              <a:rPr lang="en-US" dirty="0"/>
              <a:t>OSA affects approximately one of four adults in the United States. </a:t>
            </a:r>
          </a:p>
          <a:p>
            <a:r>
              <a:rPr lang="en-US" dirty="0"/>
              <a:t>Approximately 90 percent of people go undiagnosed</a:t>
            </a:r>
          </a:p>
          <a:p>
            <a:r>
              <a:rPr lang="en-US" dirty="0"/>
              <a:t>OSA is chronic disorder that requires lifelong care</a:t>
            </a:r>
          </a:p>
          <a:p>
            <a:r>
              <a:rPr lang="en-US" dirty="0"/>
              <a:t>OSA occurs in children as well, frequently secondary to </a:t>
            </a:r>
            <a:r>
              <a:rPr lang="en-US" dirty="0" err="1"/>
              <a:t>adenotonsillar</a:t>
            </a:r>
            <a:r>
              <a:rPr lang="en-US" dirty="0"/>
              <a:t> hypertrophy or childhood obesity</a:t>
            </a:r>
          </a:p>
          <a:p>
            <a:endParaRPr lang="en-US" dirty="0"/>
          </a:p>
        </p:txBody>
      </p:sp>
      <p:pic>
        <p:nvPicPr>
          <p:cNvPr id="5" name="Picture 4">
            <a:extLst>
              <a:ext uri="{FF2B5EF4-FFF2-40B4-BE49-F238E27FC236}">
                <a16:creationId xmlns:a16="http://schemas.microsoft.com/office/drawing/2014/main" id="{0924CF02-765E-BB43-AE1B-F302D03FE328}"/>
              </a:ext>
            </a:extLst>
          </p:cNvPr>
          <p:cNvPicPr>
            <a:picLocks noChangeAspect="1"/>
          </p:cNvPicPr>
          <p:nvPr/>
        </p:nvPicPr>
        <p:blipFill>
          <a:blip r:embed="rId3"/>
          <a:stretch>
            <a:fillRect/>
          </a:stretch>
        </p:blipFill>
        <p:spPr>
          <a:xfrm>
            <a:off x="5334999" y="1825627"/>
            <a:ext cx="5816600" cy="3327400"/>
          </a:xfrm>
          <a:prstGeom prst="rect">
            <a:avLst/>
          </a:prstGeom>
        </p:spPr>
      </p:pic>
    </p:spTree>
    <p:extLst>
      <p:ext uri="{BB962C8B-B14F-4D97-AF65-F5344CB8AC3E}">
        <p14:creationId xmlns:p14="http://schemas.microsoft.com/office/powerpoint/2010/main" val="318678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latin typeface="+mn-lt"/>
              </a:rPr>
              <a:t>Objectives</a:t>
            </a:r>
          </a:p>
        </p:txBody>
      </p:sp>
      <p:sp>
        <p:nvSpPr>
          <p:cNvPr id="3" name="Content Placeholder 2"/>
          <p:cNvSpPr>
            <a:spLocks noGrp="1"/>
          </p:cNvSpPr>
          <p:nvPr>
            <p:ph idx="1"/>
          </p:nvPr>
        </p:nvSpPr>
        <p:spPr>
          <a:xfrm>
            <a:off x="838200" y="1600201"/>
            <a:ext cx="9372600" cy="4305300"/>
          </a:xfrm>
        </p:spPr>
        <p:txBody>
          <a:bodyPr>
            <a:normAutofit fontScale="85000" lnSpcReduction="20000"/>
          </a:bodyPr>
          <a:lstStyle/>
          <a:p>
            <a:pPr>
              <a:lnSpc>
                <a:spcPct val="100000"/>
              </a:lnSpc>
            </a:pPr>
            <a:r>
              <a:rPr lang="en-US" dirty="0"/>
              <a:t>Discuss healthcare trends leading to the rapid expansion of Ambulatory Surgery in the US</a:t>
            </a:r>
          </a:p>
          <a:p>
            <a:pPr marL="0" indent="0">
              <a:lnSpc>
                <a:spcPct val="100000"/>
              </a:lnSpc>
              <a:buNone/>
            </a:pPr>
            <a:endParaRPr lang="en-US" dirty="0"/>
          </a:p>
          <a:p>
            <a:pPr>
              <a:lnSpc>
                <a:spcPct val="100000"/>
              </a:lnSpc>
            </a:pPr>
            <a:r>
              <a:rPr lang="en-US" dirty="0"/>
              <a:t>Identify evidence-based ASC patient selection guidelines.</a:t>
            </a:r>
          </a:p>
          <a:p>
            <a:pPr marL="0" indent="0">
              <a:lnSpc>
                <a:spcPct val="100000"/>
              </a:lnSpc>
              <a:buNone/>
            </a:pPr>
            <a:endParaRPr lang="en-US" dirty="0"/>
          </a:p>
          <a:p>
            <a:pPr>
              <a:lnSpc>
                <a:spcPct val="100000"/>
              </a:lnSpc>
            </a:pPr>
            <a:r>
              <a:rPr lang="en-US" dirty="0"/>
              <a:t>Identify unique risk factors associated with ASC care.</a:t>
            </a:r>
          </a:p>
          <a:p>
            <a:pPr marL="0" indent="0">
              <a:lnSpc>
                <a:spcPct val="100000"/>
              </a:lnSpc>
              <a:buNone/>
            </a:pPr>
            <a:endParaRPr lang="en-US" dirty="0"/>
          </a:p>
          <a:p>
            <a:pPr>
              <a:lnSpc>
                <a:spcPct val="100000"/>
              </a:lnSpc>
            </a:pPr>
            <a:r>
              <a:rPr lang="en-US" dirty="0"/>
              <a:t>Discuss tools used to screen patients for OSA.</a:t>
            </a:r>
          </a:p>
          <a:p>
            <a:pPr marL="0" indent="0">
              <a:lnSpc>
                <a:spcPct val="100000"/>
              </a:lnSpc>
              <a:buNone/>
            </a:pPr>
            <a:endParaRPr lang="en-US" dirty="0"/>
          </a:p>
          <a:p>
            <a:pPr>
              <a:lnSpc>
                <a:spcPct val="100000"/>
              </a:lnSpc>
            </a:pPr>
            <a:r>
              <a:rPr lang="en-US" dirty="0"/>
              <a:t>Identify evidence-based treatment options for patients with OSA in ASC.</a:t>
            </a:r>
          </a:p>
          <a:p>
            <a:pPr marL="0" indent="0">
              <a:buNone/>
            </a:pPr>
            <a:endParaRPr lang="en-US" dirty="0"/>
          </a:p>
          <a:p>
            <a:endParaRPr lang="en-US" dirty="0"/>
          </a:p>
        </p:txBody>
      </p:sp>
    </p:spTree>
    <p:extLst>
      <p:ext uri="{BB962C8B-B14F-4D97-AF65-F5344CB8AC3E}">
        <p14:creationId xmlns:p14="http://schemas.microsoft.com/office/powerpoint/2010/main" val="4027222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50000"/>
                  </a:schemeClr>
                </a:solidFill>
                <a:latin typeface="+mn-lt"/>
              </a:rPr>
              <a:t>Obstructive Sleep Apnea: A closer look</a:t>
            </a:r>
          </a:p>
        </p:txBody>
      </p:sp>
      <p:sp>
        <p:nvSpPr>
          <p:cNvPr id="3" name="Content Placeholder 2"/>
          <p:cNvSpPr>
            <a:spLocks noGrp="1"/>
          </p:cNvSpPr>
          <p:nvPr>
            <p:ph idx="1"/>
          </p:nvPr>
        </p:nvSpPr>
        <p:spPr>
          <a:xfrm>
            <a:off x="838200" y="1825627"/>
            <a:ext cx="5459858" cy="4225877"/>
          </a:xfrm>
        </p:spPr>
        <p:txBody>
          <a:bodyPr>
            <a:normAutofit lnSpcReduction="10000"/>
          </a:bodyPr>
          <a:lstStyle/>
          <a:p>
            <a:pPr marL="0" indent="0">
              <a:buNone/>
            </a:pPr>
            <a:r>
              <a:rPr lang="en-US" sz="3600" dirty="0"/>
              <a:t>Signs and Symptoms of OSA:</a:t>
            </a:r>
          </a:p>
          <a:p>
            <a:pPr lvl="0"/>
            <a:r>
              <a:rPr lang="en-US" dirty="0"/>
              <a:t>Snoring, restlessness or resuscitative snorts during sleep</a:t>
            </a:r>
          </a:p>
          <a:p>
            <a:pPr lvl="0"/>
            <a:r>
              <a:rPr lang="en-US" dirty="0"/>
              <a:t>Respiratory efforts during arousals from sleep</a:t>
            </a:r>
          </a:p>
          <a:p>
            <a:pPr lvl="0"/>
            <a:r>
              <a:rPr lang="en-US" dirty="0"/>
              <a:t>Daytime symptoms due to disrupted sleep, such as sleepiness, fatigue or poor concentration</a:t>
            </a:r>
          </a:p>
          <a:p>
            <a:endParaRPr lang="en-US" dirty="0"/>
          </a:p>
        </p:txBody>
      </p:sp>
      <p:pic>
        <p:nvPicPr>
          <p:cNvPr id="5" name="Picture 4">
            <a:extLst>
              <a:ext uri="{FF2B5EF4-FFF2-40B4-BE49-F238E27FC236}">
                <a16:creationId xmlns:a16="http://schemas.microsoft.com/office/drawing/2014/main" id="{674B2DC5-BD82-4246-A40F-9C0BA55FE172}"/>
              </a:ext>
            </a:extLst>
          </p:cNvPr>
          <p:cNvPicPr>
            <a:picLocks noChangeAspect="1"/>
          </p:cNvPicPr>
          <p:nvPr/>
        </p:nvPicPr>
        <p:blipFill>
          <a:blip r:embed="rId3"/>
          <a:stretch>
            <a:fillRect/>
          </a:stretch>
        </p:blipFill>
        <p:spPr>
          <a:xfrm>
            <a:off x="6392696" y="1466030"/>
            <a:ext cx="5307999" cy="4498973"/>
          </a:xfrm>
          <a:prstGeom prst="rect">
            <a:avLst/>
          </a:prstGeom>
        </p:spPr>
      </p:pic>
    </p:spTree>
    <p:extLst>
      <p:ext uri="{BB962C8B-B14F-4D97-AF65-F5344CB8AC3E}">
        <p14:creationId xmlns:p14="http://schemas.microsoft.com/office/powerpoint/2010/main" val="3314154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50000"/>
                  </a:schemeClr>
                </a:solidFill>
                <a:latin typeface="+mn-lt"/>
              </a:rPr>
              <a:t>Obstructive Sleep Apnea: A closer look</a:t>
            </a:r>
          </a:p>
        </p:txBody>
      </p:sp>
      <p:sp>
        <p:nvSpPr>
          <p:cNvPr id="3" name="Content Placeholder 2"/>
          <p:cNvSpPr>
            <a:spLocks noGrp="1"/>
          </p:cNvSpPr>
          <p:nvPr>
            <p:ph idx="1"/>
          </p:nvPr>
        </p:nvSpPr>
        <p:spPr>
          <a:xfrm>
            <a:off x="838200" y="1602574"/>
            <a:ext cx="8229600" cy="4966347"/>
          </a:xfrm>
        </p:spPr>
        <p:txBody>
          <a:bodyPr>
            <a:normAutofit fontScale="92500" lnSpcReduction="10000"/>
          </a:bodyPr>
          <a:lstStyle/>
          <a:p>
            <a:r>
              <a:rPr lang="en-US" dirty="0"/>
              <a:t>OSA is independently associated with postoperative pulmonary and cardiac complications in the inpatient setting</a:t>
            </a:r>
          </a:p>
          <a:p>
            <a:r>
              <a:rPr lang="en-US" dirty="0"/>
              <a:t>Despite an increase rate of complications, the literature did not find an increase in in-hospital mortality</a:t>
            </a:r>
          </a:p>
          <a:p>
            <a:r>
              <a:rPr lang="en-US" dirty="0" err="1"/>
              <a:t>Memtsoudis</a:t>
            </a:r>
            <a:r>
              <a:rPr lang="en-US" dirty="0"/>
              <a:t> et al., 2014:  Over 500,000 patient undergoing total hip and knee arthroplasty found an increase in pulmonary and cardiac complications in OSA patients</a:t>
            </a:r>
          </a:p>
          <a:p>
            <a:r>
              <a:rPr lang="en-US" dirty="0"/>
              <a:t> </a:t>
            </a:r>
            <a:r>
              <a:rPr lang="en-US" dirty="0" err="1"/>
              <a:t>Mokhlesi</a:t>
            </a:r>
            <a:r>
              <a:rPr lang="en-US" dirty="0"/>
              <a:t> et al., 2013: Over 1M hospitalized patients undergoing elective surgery found an increased risk of postoperative cardiopulmonary complications in OSA patients. </a:t>
            </a:r>
          </a:p>
          <a:p>
            <a:endParaRPr lang="en-US" dirty="0"/>
          </a:p>
          <a:p>
            <a:endParaRPr lang="en-US" dirty="0"/>
          </a:p>
        </p:txBody>
      </p:sp>
    </p:spTree>
    <p:extLst>
      <p:ext uri="{BB962C8B-B14F-4D97-AF65-F5344CB8AC3E}">
        <p14:creationId xmlns:p14="http://schemas.microsoft.com/office/powerpoint/2010/main" val="485659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50000"/>
                  </a:schemeClr>
                </a:solidFill>
                <a:latin typeface="+mn-lt"/>
              </a:rPr>
              <a:t>Obstructive Sleep Apnea: A closer look</a:t>
            </a:r>
          </a:p>
        </p:txBody>
      </p:sp>
      <p:sp>
        <p:nvSpPr>
          <p:cNvPr id="3" name="Content Placeholder 2"/>
          <p:cNvSpPr>
            <a:spLocks noGrp="1"/>
          </p:cNvSpPr>
          <p:nvPr>
            <p:ph idx="1"/>
          </p:nvPr>
        </p:nvSpPr>
        <p:spPr>
          <a:xfrm>
            <a:off x="838199" y="1502992"/>
            <a:ext cx="8521557" cy="4974985"/>
          </a:xfrm>
        </p:spPr>
        <p:txBody>
          <a:bodyPr>
            <a:normAutofit fontScale="92500" lnSpcReduction="10000"/>
          </a:bodyPr>
          <a:lstStyle/>
          <a:p>
            <a:pPr marL="0" indent="0">
              <a:buNone/>
            </a:pPr>
            <a:r>
              <a:rPr lang="en-US" dirty="0"/>
              <a:t>Staff in The Joint Commission’s Division of Healthcare Improvement cites the following concerns regarding OSA:</a:t>
            </a:r>
          </a:p>
          <a:p>
            <a:pPr lvl="0"/>
            <a:r>
              <a:rPr lang="en-US" dirty="0"/>
              <a:t>Lack of training for health care professionals to screen for and recognize OSA</a:t>
            </a:r>
          </a:p>
          <a:p>
            <a:pPr lvl="0"/>
            <a:r>
              <a:rPr lang="en-US" dirty="0"/>
              <a:t>Failure to assess patients for OSA</a:t>
            </a:r>
          </a:p>
          <a:p>
            <a:pPr lvl="0"/>
            <a:r>
              <a:rPr lang="en-US" dirty="0"/>
              <a:t>Lack of guidelines for the care and treatment of individuals at risk for, and those diagnosed with, OSA  </a:t>
            </a:r>
          </a:p>
          <a:p>
            <a:pPr lvl="0"/>
            <a:r>
              <a:rPr lang="en-US" dirty="0"/>
              <a:t>Failure to implement appropriate monitoring of patients with risk factors associated with OSA</a:t>
            </a:r>
          </a:p>
          <a:p>
            <a:pPr lvl="0"/>
            <a:r>
              <a:rPr lang="en-US" dirty="0"/>
              <a:t>Lack of communication among health care providers regarding patients with OSA or potential risk factors associated with OSA </a:t>
            </a:r>
          </a:p>
          <a:p>
            <a:pPr lvl="0"/>
            <a:r>
              <a:rPr lang="en-US" dirty="0"/>
              <a:t>Lack of pre/postoperative evaluation and treatment for OSA</a:t>
            </a:r>
          </a:p>
          <a:p>
            <a:pPr marL="0" indent="0">
              <a:buNone/>
            </a:pPr>
            <a:endParaRPr lang="en-US" dirty="0"/>
          </a:p>
        </p:txBody>
      </p:sp>
    </p:spTree>
    <p:extLst>
      <p:ext uri="{BB962C8B-B14F-4D97-AF65-F5344CB8AC3E}">
        <p14:creationId xmlns:p14="http://schemas.microsoft.com/office/powerpoint/2010/main" val="1964729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92007" cy="1325563"/>
          </a:xfrm>
        </p:spPr>
        <p:txBody>
          <a:bodyPr>
            <a:normAutofit/>
          </a:bodyPr>
          <a:lstStyle/>
          <a:p>
            <a:r>
              <a:rPr lang="en-US" b="1" dirty="0">
                <a:solidFill>
                  <a:schemeClr val="accent6">
                    <a:lumMod val="50000"/>
                  </a:schemeClr>
                </a:solidFill>
                <a:latin typeface="+mn-lt"/>
              </a:rPr>
              <a:t>Obstructive Sleep Apnea: </a:t>
            </a:r>
          </a:p>
        </p:txBody>
      </p:sp>
      <p:sp>
        <p:nvSpPr>
          <p:cNvPr id="3" name="Content Placeholder 2"/>
          <p:cNvSpPr>
            <a:spLocks noGrp="1"/>
          </p:cNvSpPr>
          <p:nvPr>
            <p:ph idx="1"/>
          </p:nvPr>
        </p:nvSpPr>
        <p:spPr>
          <a:xfrm>
            <a:off x="838200" y="1825627"/>
            <a:ext cx="4812587" cy="4225877"/>
          </a:xfrm>
        </p:spPr>
        <p:txBody>
          <a:bodyPr>
            <a:normAutofit/>
          </a:bodyPr>
          <a:lstStyle/>
          <a:p>
            <a:pPr marL="0" indent="0">
              <a:buNone/>
            </a:pPr>
            <a:r>
              <a:rPr lang="en-US" sz="2400" b="1" dirty="0"/>
              <a:t>Common Screening Tools for OSA:</a:t>
            </a:r>
          </a:p>
          <a:p>
            <a:r>
              <a:rPr lang="en-US" sz="2400" dirty="0"/>
              <a:t>The Epworth Sleepiness Scale (ESS)</a:t>
            </a:r>
          </a:p>
          <a:p>
            <a:r>
              <a:rPr lang="en-US" sz="2400" dirty="0"/>
              <a:t>Apnea Risk Evaluation System (ARES)</a:t>
            </a:r>
          </a:p>
          <a:p>
            <a:r>
              <a:rPr lang="en-US" sz="2400" dirty="0"/>
              <a:t>The Berlin Questionnaire</a:t>
            </a:r>
          </a:p>
          <a:p>
            <a:r>
              <a:rPr lang="en-US" sz="2400" dirty="0"/>
              <a:t>The STOP-Bang Questionnaire</a:t>
            </a:r>
          </a:p>
        </p:txBody>
      </p:sp>
      <p:pic>
        <p:nvPicPr>
          <p:cNvPr id="5" name="Picture 4">
            <a:extLst>
              <a:ext uri="{FF2B5EF4-FFF2-40B4-BE49-F238E27FC236}">
                <a16:creationId xmlns:a16="http://schemas.microsoft.com/office/drawing/2014/main" id="{88866153-7949-F34C-814D-4CE65DD4BF33}"/>
              </a:ext>
            </a:extLst>
          </p:cNvPr>
          <p:cNvPicPr>
            <a:picLocks noChangeAspect="1"/>
          </p:cNvPicPr>
          <p:nvPr/>
        </p:nvPicPr>
        <p:blipFill>
          <a:blip r:embed="rId3"/>
          <a:stretch>
            <a:fillRect/>
          </a:stretch>
        </p:blipFill>
        <p:spPr>
          <a:xfrm>
            <a:off x="7176376" y="417909"/>
            <a:ext cx="4177424" cy="6074966"/>
          </a:xfrm>
          <a:prstGeom prst="rect">
            <a:avLst/>
          </a:prstGeom>
        </p:spPr>
      </p:pic>
    </p:spTree>
    <p:extLst>
      <p:ext uri="{BB962C8B-B14F-4D97-AF65-F5344CB8AC3E}">
        <p14:creationId xmlns:p14="http://schemas.microsoft.com/office/powerpoint/2010/main" val="507801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50000"/>
                  </a:schemeClr>
                </a:solidFill>
                <a:latin typeface="+mn-lt"/>
              </a:rPr>
              <a:t>Obstructive Sleep Apnea: A closer look</a:t>
            </a:r>
          </a:p>
        </p:txBody>
      </p:sp>
      <p:sp>
        <p:nvSpPr>
          <p:cNvPr id="3" name="Content Placeholder 2"/>
          <p:cNvSpPr>
            <a:spLocks noGrp="1"/>
          </p:cNvSpPr>
          <p:nvPr>
            <p:ph idx="1"/>
          </p:nvPr>
        </p:nvSpPr>
        <p:spPr>
          <a:xfrm>
            <a:off x="838200" y="1600201"/>
            <a:ext cx="9277351" cy="4624994"/>
          </a:xfrm>
        </p:spPr>
        <p:txBody>
          <a:bodyPr>
            <a:normAutofit fontScale="85000" lnSpcReduction="20000"/>
          </a:bodyPr>
          <a:lstStyle/>
          <a:p>
            <a:pPr marL="0" indent="0">
              <a:buNone/>
            </a:pPr>
            <a:r>
              <a:rPr lang="en-US" b="1" dirty="0"/>
              <a:t>The STOP-Bang Questionnaire</a:t>
            </a:r>
          </a:p>
          <a:p>
            <a:r>
              <a:rPr lang="en-US" dirty="0"/>
              <a:t>S = Snoring. Do you snore loudly (louder than talking or loud enough to be heard through closed doors)? </a:t>
            </a:r>
          </a:p>
          <a:p>
            <a:r>
              <a:rPr lang="en-US" dirty="0"/>
              <a:t>T = Tiredness. Do you often feel tired, fatigued, or sleepy during daytime? </a:t>
            </a:r>
          </a:p>
          <a:p>
            <a:r>
              <a:rPr lang="en-US" dirty="0"/>
              <a:t>O = Observed Apnea. Has anyone observed you stop breathing during your sleep? </a:t>
            </a:r>
          </a:p>
          <a:p>
            <a:r>
              <a:rPr lang="en-US" dirty="0"/>
              <a:t>P = Pressure. Do you have or are you being treated for high blood pressure? </a:t>
            </a:r>
          </a:p>
          <a:p>
            <a:r>
              <a:rPr lang="en-US" dirty="0"/>
              <a:t>B = BMI &gt; 35 kg/m2 </a:t>
            </a:r>
          </a:p>
          <a:p>
            <a:r>
              <a:rPr lang="en-US" dirty="0"/>
              <a:t>A = Age &gt; 50 years </a:t>
            </a:r>
          </a:p>
          <a:p>
            <a:r>
              <a:rPr lang="en-US" dirty="0"/>
              <a:t>N = Neck circumference &gt; 40 cm </a:t>
            </a:r>
          </a:p>
          <a:p>
            <a:r>
              <a:rPr lang="en-US" dirty="0"/>
              <a:t>G = Male Gender </a:t>
            </a:r>
          </a:p>
          <a:p>
            <a:pPr marL="0" indent="0">
              <a:buNone/>
            </a:pPr>
            <a:endParaRPr lang="en-US" dirty="0"/>
          </a:p>
        </p:txBody>
      </p:sp>
    </p:spTree>
    <p:extLst>
      <p:ext uri="{BB962C8B-B14F-4D97-AF65-F5344CB8AC3E}">
        <p14:creationId xmlns:p14="http://schemas.microsoft.com/office/powerpoint/2010/main" val="2244000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latin typeface="+mn-lt"/>
              </a:rPr>
              <a:t>STOP-Bang Questionnaire</a:t>
            </a:r>
          </a:p>
        </p:txBody>
      </p:sp>
      <p:sp>
        <p:nvSpPr>
          <p:cNvPr id="3" name="Content Placeholder 2"/>
          <p:cNvSpPr>
            <a:spLocks noGrp="1"/>
          </p:cNvSpPr>
          <p:nvPr>
            <p:ph idx="1"/>
          </p:nvPr>
        </p:nvSpPr>
        <p:spPr/>
        <p:txBody>
          <a:bodyPr>
            <a:normAutofit/>
          </a:bodyPr>
          <a:lstStyle/>
          <a:p>
            <a:r>
              <a:rPr lang="en-US" dirty="0"/>
              <a:t>Studies have found that a score of ≥ 3 could be used to screen for OSA in surgical patients with high prevalence of OSA such as bariatric surgery</a:t>
            </a:r>
          </a:p>
          <a:p>
            <a:r>
              <a:rPr lang="en-US" dirty="0"/>
              <a:t>A score of 5-8 could be used to screen the general population.</a:t>
            </a:r>
          </a:p>
          <a:p>
            <a:r>
              <a:rPr lang="en-US" dirty="0"/>
              <a:t>STOP-Bang has high sensitivity of 93% when a score of ≥ 3 is used to detect moderate and severe OSA. </a:t>
            </a:r>
          </a:p>
        </p:txBody>
      </p:sp>
    </p:spTree>
    <p:extLst>
      <p:ext uri="{BB962C8B-B14F-4D97-AF65-F5344CB8AC3E}">
        <p14:creationId xmlns:p14="http://schemas.microsoft.com/office/powerpoint/2010/main" val="2212220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92"/>
            <a:ext cx="10515600" cy="1325563"/>
          </a:xfrm>
        </p:spPr>
        <p:txBody>
          <a:bodyPr>
            <a:normAutofit/>
          </a:bodyPr>
          <a:lstStyle/>
          <a:p>
            <a:r>
              <a:rPr lang="en-US" b="1" dirty="0">
                <a:solidFill>
                  <a:schemeClr val="accent6">
                    <a:lumMod val="50000"/>
                  </a:schemeClr>
                </a:solidFill>
              </a:rPr>
              <a:t>Anesthesia Assessment and Decision Making</a:t>
            </a:r>
            <a:endParaRPr lang="en-US" b="1" dirty="0">
              <a:solidFill>
                <a:schemeClr val="accent6">
                  <a:lumMod val="50000"/>
                </a:schemeClr>
              </a:solidFill>
              <a:latin typeface="+mn-lt"/>
            </a:endParaRPr>
          </a:p>
        </p:txBody>
      </p:sp>
      <p:pic>
        <p:nvPicPr>
          <p:cNvPr id="4" name="Content Placeholder 3" descr="OSA Screening.jpg"/>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679652" y="1329533"/>
            <a:ext cx="6832695" cy="5348275"/>
          </a:xfrm>
        </p:spPr>
      </p:pic>
    </p:spTree>
    <p:extLst>
      <p:ext uri="{BB962C8B-B14F-4D97-AF65-F5344CB8AC3E}">
        <p14:creationId xmlns:p14="http://schemas.microsoft.com/office/powerpoint/2010/main" val="2968346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33690" cy="1325563"/>
          </a:xfrm>
        </p:spPr>
        <p:txBody>
          <a:bodyPr>
            <a:normAutofit/>
          </a:bodyPr>
          <a:lstStyle/>
          <a:p>
            <a:r>
              <a:rPr lang="en-US" b="1" dirty="0">
                <a:solidFill>
                  <a:schemeClr val="accent6">
                    <a:lumMod val="50000"/>
                  </a:schemeClr>
                </a:solidFill>
                <a:latin typeface="+mn-lt"/>
              </a:rPr>
              <a:t>Anesthesia Assessment and Decision Making</a:t>
            </a:r>
          </a:p>
        </p:txBody>
      </p:sp>
      <p:sp>
        <p:nvSpPr>
          <p:cNvPr id="3" name="Content Placeholder 2"/>
          <p:cNvSpPr>
            <a:spLocks noGrp="1"/>
          </p:cNvSpPr>
          <p:nvPr>
            <p:ph idx="1"/>
          </p:nvPr>
        </p:nvSpPr>
        <p:spPr>
          <a:xfrm>
            <a:off x="745733" y="1690690"/>
            <a:ext cx="10515600" cy="4225877"/>
          </a:xfrm>
        </p:spPr>
        <p:txBody>
          <a:bodyPr>
            <a:normAutofit/>
          </a:bodyPr>
          <a:lstStyle/>
          <a:p>
            <a:pPr marL="0" indent="0">
              <a:buNone/>
            </a:pPr>
            <a:r>
              <a:rPr lang="en-US" b="1" dirty="0"/>
              <a:t>Society for Ambulatory Anesthesia (SAMBA) Consensus Statement on Preoperative Selection of Adults with Obstructive Sleep Apnea</a:t>
            </a:r>
          </a:p>
          <a:p>
            <a:r>
              <a:rPr lang="en-US" dirty="0"/>
              <a:t>Recommends Preoperative Screening for OSA with STOP-Bang questionnaire</a:t>
            </a:r>
          </a:p>
          <a:p>
            <a:r>
              <a:rPr lang="en-US" dirty="0"/>
              <a:t>Patient receiving presumptive diagnosis of OSA from STOP-Bang with optimized co-morbidities and a predominant non-opioid analgesic technique can proceed with ambulatory surgery</a:t>
            </a:r>
          </a:p>
          <a:p>
            <a:pPr lvl="1"/>
            <a:r>
              <a:rPr lang="en-US" dirty="0"/>
              <a:t>Algorithm next slide:</a:t>
            </a:r>
          </a:p>
          <a:p>
            <a:pPr lvl="2"/>
            <a:endParaRPr lang="en-US" dirty="0"/>
          </a:p>
        </p:txBody>
      </p:sp>
    </p:spTree>
    <p:extLst>
      <p:ext uri="{BB962C8B-B14F-4D97-AF65-F5344CB8AC3E}">
        <p14:creationId xmlns:p14="http://schemas.microsoft.com/office/powerpoint/2010/main" val="16158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C4592-7E9D-9242-93A0-B3B478EC316D}"/>
              </a:ext>
            </a:extLst>
          </p:cNvPr>
          <p:cNvPicPr>
            <a:picLocks noChangeAspect="1"/>
          </p:cNvPicPr>
          <p:nvPr/>
        </p:nvPicPr>
        <p:blipFill>
          <a:blip r:embed="rId2"/>
          <a:stretch>
            <a:fillRect/>
          </a:stretch>
        </p:blipFill>
        <p:spPr>
          <a:xfrm>
            <a:off x="915935" y="592302"/>
            <a:ext cx="10360130" cy="5430126"/>
          </a:xfrm>
          <a:prstGeom prst="rect">
            <a:avLst/>
          </a:prstGeom>
        </p:spPr>
      </p:pic>
    </p:spTree>
    <p:extLst>
      <p:ext uri="{BB962C8B-B14F-4D97-AF65-F5344CB8AC3E}">
        <p14:creationId xmlns:p14="http://schemas.microsoft.com/office/powerpoint/2010/main" val="1904557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50000"/>
                  </a:schemeClr>
                </a:solidFill>
                <a:latin typeface="+mn-lt"/>
              </a:rPr>
              <a:t>Anesthetic Considerations for Out-</a:t>
            </a:r>
            <a:r>
              <a:rPr lang="en-US" b="1" dirty="0" err="1">
                <a:solidFill>
                  <a:schemeClr val="accent6">
                    <a:lumMod val="50000"/>
                  </a:schemeClr>
                </a:solidFill>
                <a:latin typeface="+mn-lt"/>
              </a:rPr>
              <a:t>Pt</a:t>
            </a:r>
            <a:r>
              <a:rPr lang="en-US" b="1" dirty="0">
                <a:solidFill>
                  <a:schemeClr val="accent6">
                    <a:lumMod val="50000"/>
                  </a:schemeClr>
                </a:solidFill>
                <a:latin typeface="+mn-lt"/>
              </a:rPr>
              <a:t> OSA Patients</a:t>
            </a:r>
          </a:p>
        </p:txBody>
      </p:sp>
      <p:sp>
        <p:nvSpPr>
          <p:cNvPr id="3" name="Content Placeholder 2"/>
          <p:cNvSpPr>
            <a:spLocks noGrp="1"/>
          </p:cNvSpPr>
          <p:nvPr>
            <p:ph idx="1"/>
          </p:nvPr>
        </p:nvSpPr>
        <p:spPr>
          <a:xfrm>
            <a:off x="838199" y="1600201"/>
            <a:ext cx="10515599" cy="4853365"/>
          </a:xfrm>
        </p:spPr>
        <p:txBody>
          <a:bodyPr>
            <a:normAutofit lnSpcReduction="10000"/>
          </a:bodyPr>
          <a:lstStyle/>
          <a:p>
            <a:r>
              <a:rPr lang="en-US" dirty="0"/>
              <a:t>Use regional/local anesthetic techniques, whenever possible. </a:t>
            </a:r>
          </a:p>
          <a:p>
            <a:r>
              <a:rPr lang="en-US" dirty="0"/>
              <a:t>For GA, use a technique that allows early emergence. </a:t>
            </a:r>
          </a:p>
          <a:p>
            <a:r>
              <a:rPr lang="en-US" dirty="0"/>
              <a:t>Minimize opioid use (use non-opioid analgesics: regional analgesia techniques, wound infiltration with local anesthetics, acetaminophen, NSAIDs, and dexamethasone [if no contraindications]). </a:t>
            </a:r>
          </a:p>
          <a:p>
            <a:r>
              <a:rPr lang="en-US" dirty="0"/>
              <a:t>Use shorter-acting opioids (</a:t>
            </a:r>
            <a:r>
              <a:rPr lang="en-US" dirty="0" err="1"/>
              <a:t>remifentanil</a:t>
            </a:r>
            <a:r>
              <a:rPr lang="en-US" dirty="0"/>
              <a:t>, with longer-acting opioids (e.g., morphine and </a:t>
            </a:r>
            <a:r>
              <a:rPr lang="en-US" dirty="0" err="1"/>
              <a:t>hydromorphone</a:t>
            </a:r>
            <a:r>
              <a:rPr lang="en-US" dirty="0"/>
              <a:t>) titrated to effect postoperatively in more controlled manner. </a:t>
            </a:r>
          </a:p>
          <a:p>
            <a:r>
              <a:rPr lang="en-US" dirty="0"/>
              <a:t>Use prophylactic </a:t>
            </a:r>
            <a:r>
              <a:rPr lang="en-US" dirty="0" err="1"/>
              <a:t>antiemetics</a:t>
            </a:r>
            <a:r>
              <a:rPr lang="en-US" dirty="0"/>
              <a:t>: </a:t>
            </a:r>
            <a:r>
              <a:rPr lang="en-US" dirty="0" err="1"/>
              <a:t>ondansetron</a:t>
            </a:r>
            <a:r>
              <a:rPr lang="en-US" dirty="0"/>
              <a:t> (4 mg) and dexamethasone (4 mg, if no contraindication). </a:t>
            </a:r>
          </a:p>
          <a:p>
            <a:r>
              <a:rPr lang="en-US" dirty="0"/>
              <a:t>Tracheal extubation performed “awake.”</a:t>
            </a:r>
          </a:p>
          <a:p>
            <a:endParaRPr lang="en-US" dirty="0"/>
          </a:p>
        </p:txBody>
      </p:sp>
    </p:spTree>
    <p:extLst>
      <p:ext uri="{BB962C8B-B14F-4D97-AF65-F5344CB8AC3E}">
        <p14:creationId xmlns:p14="http://schemas.microsoft.com/office/powerpoint/2010/main" val="53300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50000"/>
                  </a:schemeClr>
                </a:solidFill>
                <a:latin typeface="+mn-lt"/>
              </a:rPr>
              <a:t>What is an Ambulatory Surgery Center?</a:t>
            </a:r>
          </a:p>
        </p:txBody>
      </p:sp>
      <p:sp>
        <p:nvSpPr>
          <p:cNvPr id="3" name="Content Placeholder 2"/>
          <p:cNvSpPr>
            <a:spLocks noGrp="1"/>
          </p:cNvSpPr>
          <p:nvPr>
            <p:ph idx="1"/>
          </p:nvPr>
        </p:nvSpPr>
        <p:spPr/>
        <p:txBody>
          <a:bodyPr/>
          <a:lstStyle/>
          <a:p>
            <a:r>
              <a:rPr lang="en-US" dirty="0"/>
              <a:t>CMS defines an Ambulatory Surgery Center (ASC) as “any distinct entity that operates exclusively for the purpose of providing surgical services to patients not requiring hospitalization and in which expected duration of services would not exceed 24 hours following an admission.”</a:t>
            </a:r>
          </a:p>
          <a:p>
            <a:pPr lvl="1"/>
            <a:r>
              <a:rPr lang="en-US" sz="2000" dirty="0">
                <a:solidFill>
                  <a:schemeClr val="accent6">
                    <a:lumMod val="50000"/>
                  </a:schemeClr>
                </a:solidFill>
              </a:rPr>
              <a:t>42 CFR 416.2 Definitions  </a:t>
            </a:r>
          </a:p>
        </p:txBody>
      </p:sp>
    </p:spTree>
    <p:extLst>
      <p:ext uri="{BB962C8B-B14F-4D97-AF65-F5344CB8AC3E}">
        <p14:creationId xmlns:p14="http://schemas.microsoft.com/office/powerpoint/2010/main" val="2103036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50000"/>
                  </a:schemeClr>
                </a:solidFill>
                <a:latin typeface="+mn-lt"/>
              </a:rPr>
              <a:t>Post-Operative Considerations for OSA</a:t>
            </a:r>
          </a:p>
        </p:txBody>
      </p:sp>
      <p:sp>
        <p:nvSpPr>
          <p:cNvPr id="3" name="Content Placeholder 2"/>
          <p:cNvSpPr>
            <a:spLocks noGrp="1"/>
          </p:cNvSpPr>
          <p:nvPr>
            <p:ph idx="1"/>
          </p:nvPr>
        </p:nvSpPr>
        <p:spPr>
          <a:xfrm>
            <a:off x="838199" y="1417639"/>
            <a:ext cx="10515599" cy="5182977"/>
          </a:xfrm>
        </p:spPr>
        <p:txBody>
          <a:bodyPr>
            <a:normAutofit fontScale="92500" lnSpcReduction="10000"/>
          </a:bodyPr>
          <a:lstStyle/>
          <a:p>
            <a:r>
              <a:rPr lang="en-US" dirty="0"/>
              <a:t>Maintain patient in a 25-30º head-up position, if no contraindications.</a:t>
            </a:r>
          </a:p>
          <a:p>
            <a:r>
              <a:rPr lang="en-US" dirty="0"/>
              <a:t>Monitor for apneic episodes. Exercise caution in OSA patients who develop prolonged and frequent severe respiratory events (e.g., sedation analgesic mismatch, desaturation, and apneic episodes). If SaO2 ≤85% on 2-3 L/min, use CPAP or </a:t>
            </a:r>
            <a:r>
              <a:rPr lang="en-US" dirty="0" err="1"/>
              <a:t>BiPAP</a:t>
            </a:r>
            <a:r>
              <a:rPr lang="en-US" dirty="0"/>
              <a:t> early.</a:t>
            </a:r>
          </a:p>
          <a:p>
            <a:r>
              <a:rPr lang="en-US" dirty="0"/>
              <a:t>Pain control:</a:t>
            </a:r>
          </a:p>
          <a:p>
            <a:pPr lvl="1">
              <a:buFont typeface="Courier New"/>
              <a:buChar char="o"/>
            </a:pPr>
            <a:r>
              <a:rPr lang="en-US" dirty="0"/>
              <a:t>Use non-opioids (acetaminophen 1 </a:t>
            </a:r>
            <a:r>
              <a:rPr lang="en-US" dirty="0" err="1"/>
              <a:t>gm</a:t>
            </a:r>
            <a:r>
              <a:rPr lang="en-US" dirty="0"/>
              <a:t>, </a:t>
            </a:r>
            <a:r>
              <a:rPr lang="en-US" dirty="0" err="1"/>
              <a:t>po</a:t>
            </a:r>
            <a:r>
              <a:rPr lang="en-US" dirty="0"/>
              <a:t> and ibuprofen 800 mg, </a:t>
            </a:r>
            <a:r>
              <a:rPr lang="en-US" dirty="0" err="1"/>
              <a:t>po</a:t>
            </a:r>
            <a:r>
              <a:rPr lang="en-US" dirty="0"/>
              <a:t>, if no contraindication).</a:t>
            </a:r>
          </a:p>
          <a:p>
            <a:pPr lvl="1">
              <a:buFont typeface="Courier New"/>
              <a:buChar char="o"/>
            </a:pPr>
            <a:r>
              <a:rPr lang="en-US" dirty="0"/>
              <a:t>Field/peripheral nerve blocks can be placed postoperatively.</a:t>
            </a:r>
          </a:p>
          <a:p>
            <a:pPr lvl="1">
              <a:buFont typeface="Courier New"/>
              <a:buChar char="o"/>
            </a:pPr>
            <a:r>
              <a:rPr lang="en-US" dirty="0"/>
              <a:t>Titrate morphine or </a:t>
            </a:r>
            <a:r>
              <a:rPr lang="en-US" dirty="0" err="1"/>
              <a:t>hydromorphone</a:t>
            </a:r>
            <a:r>
              <a:rPr lang="en-US" dirty="0"/>
              <a:t> to effect (i.e., attempt to make patient comfortable, not to achieve a particular pain score). Balance degree of pain with concerns of sedation and respiratory depression.</a:t>
            </a:r>
          </a:p>
          <a:p>
            <a:r>
              <a:rPr lang="en-US" dirty="0"/>
              <a:t>Monitor in PACU until completely awake (Ramsay sedation score 1 or 2), maintains SaO2 at baseline, and pain is controlled (most adverse events occur within 2 hours after surgery).</a:t>
            </a:r>
          </a:p>
          <a:p>
            <a:endParaRPr lang="en-US" dirty="0"/>
          </a:p>
        </p:txBody>
      </p:sp>
    </p:spTree>
    <p:extLst>
      <p:ext uri="{BB962C8B-B14F-4D97-AF65-F5344CB8AC3E}">
        <p14:creationId xmlns:p14="http://schemas.microsoft.com/office/powerpoint/2010/main" val="3800242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50000"/>
                  </a:schemeClr>
                </a:solidFill>
                <a:latin typeface="+mn-lt"/>
              </a:rPr>
              <a:t>Post Discharge Considerations for OSA</a:t>
            </a:r>
          </a:p>
        </p:txBody>
      </p:sp>
      <p:sp>
        <p:nvSpPr>
          <p:cNvPr id="3" name="Content Placeholder 2"/>
          <p:cNvSpPr>
            <a:spLocks noGrp="1"/>
          </p:cNvSpPr>
          <p:nvPr>
            <p:ph idx="1"/>
          </p:nvPr>
        </p:nvSpPr>
        <p:spPr>
          <a:xfrm>
            <a:off x="838200" y="1825627"/>
            <a:ext cx="10082048" cy="4225877"/>
          </a:xfrm>
        </p:spPr>
        <p:txBody>
          <a:bodyPr>
            <a:normAutofit/>
          </a:bodyPr>
          <a:lstStyle/>
          <a:p>
            <a:r>
              <a:rPr lang="en-US" dirty="0"/>
              <a:t>Patients who are placed on OSA protocol based on clinical indicators should receive a letter for follow-up with their primary physician for possible sleep study.</a:t>
            </a:r>
          </a:p>
          <a:p>
            <a:r>
              <a:rPr lang="en-US" dirty="0"/>
              <a:t>Patients on preoperative CPAP should be instructed that it is imperative that they use CPAP when sleeping, daytime or nighttime.</a:t>
            </a:r>
          </a:p>
          <a:p>
            <a:r>
              <a:rPr lang="en-US" dirty="0"/>
              <a:t>Patients should be instructed to avoid opioids, if possible, and not to take sedatives and/or muscle relaxants.</a:t>
            </a:r>
          </a:p>
          <a:p>
            <a:endParaRPr lang="en-US" dirty="0"/>
          </a:p>
          <a:p>
            <a:endParaRPr lang="en-US" dirty="0"/>
          </a:p>
        </p:txBody>
      </p:sp>
    </p:spTree>
    <p:extLst>
      <p:ext uri="{BB962C8B-B14F-4D97-AF65-F5344CB8AC3E}">
        <p14:creationId xmlns:p14="http://schemas.microsoft.com/office/powerpoint/2010/main" val="2307149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50000"/>
                  </a:schemeClr>
                </a:solidFill>
                <a:latin typeface="+mn-lt"/>
              </a:rPr>
              <a:t>Patient Selection Risk Factors Review</a:t>
            </a:r>
          </a:p>
        </p:txBody>
      </p:sp>
      <p:sp>
        <p:nvSpPr>
          <p:cNvPr id="3" name="Content Placeholder 2"/>
          <p:cNvSpPr>
            <a:spLocks noGrp="1"/>
          </p:cNvSpPr>
          <p:nvPr>
            <p:ph idx="1"/>
          </p:nvPr>
        </p:nvSpPr>
        <p:spPr>
          <a:xfrm>
            <a:off x="838200" y="1825627"/>
            <a:ext cx="9829800" cy="4225877"/>
          </a:xfrm>
        </p:spPr>
        <p:txBody>
          <a:bodyPr>
            <a:normAutofit/>
          </a:bodyPr>
          <a:lstStyle/>
          <a:p>
            <a:r>
              <a:rPr lang="en-US" dirty="0"/>
              <a:t>The most important factor in deciding if a surgical case is appropriate is not how many medical problems the patient has, but rather the magnitude of the surgical procedure and required anesthetic in conjunction with medical condition.</a:t>
            </a:r>
          </a:p>
          <a:p>
            <a:r>
              <a:rPr lang="en-US" dirty="0"/>
              <a:t>There is no magic formula for proper patient selection based on literature review</a:t>
            </a:r>
          </a:p>
          <a:p>
            <a:r>
              <a:rPr lang="en-US" dirty="0"/>
              <a:t>Considerable differences of opinions exist between providers and professional organization</a:t>
            </a:r>
          </a:p>
          <a:p>
            <a:endParaRPr lang="en-US" dirty="0"/>
          </a:p>
        </p:txBody>
      </p:sp>
    </p:spTree>
    <p:extLst>
      <p:ext uri="{BB962C8B-B14F-4D97-AF65-F5344CB8AC3E}">
        <p14:creationId xmlns:p14="http://schemas.microsoft.com/office/powerpoint/2010/main" val="706864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latin typeface="+mn-lt"/>
              </a:rPr>
              <a:t>Know your Facility</a:t>
            </a:r>
          </a:p>
        </p:txBody>
      </p:sp>
      <p:sp>
        <p:nvSpPr>
          <p:cNvPr id="3" name="Content Placeholder 2"/>
          <p:cNvSpPr>
            <a:spLocks noGrp="1"/>
          </p:cNvSpPr>
          <p:nvPr>
            <p:ph idx="1"/>
          </p:nvPr>
        </p:nvSpPr>
        <p:spPr>
          <a:xfrm>
            <a:off x="838199" y="1825627"/>
            <a:ext cx="10218683" cy="4225877"/>
          </a:xfrm>
        </p:spPr>
        <p:txBody>
          <a:bodyPr>
            <a:normAutofit/>
          </a:bodyPr>
          <a:lstStyle/>
          <a:p>
            <a:pPr marL="0" indent="0">
              <a:buNone/>
            </a:pPr>
            <a:r>
              <a:rPr lang="en-US" dirty="0"/>
              <a:t>Once you look patient specific issues and surgical considerations you then must look at specific facility factors to finally make your decision.</a:t>
            </a:r>
          </a:p>
          <a:p>
            <a:r>
              <a:rPr lang="en-US" dirty="0"/>
              <a:t>Not all ASCs are created equal</a:t>
            </a:r>
          </a:p>
          <a:p>
            <a:r>
              <a:rPr lang="en-US" dirty="0"/>
              <a:t>Know what equipment you have on site (Advanced airway techniques, US for blocks, </a:t>
            </a:r>
            <a:r>
              <a:rPr lang="en-US" dirty="0" err="1"/>
              <a:t>etc</a:t>
            </a:r>
            <a:r>
              <a:rPr lang="en-US" dirty="0"/>
              <a:t>)</a:t>
            </a:r>
          </a:p>
          <a:p>
            <a:r>
              <a:rPr lang="en-US" dirty="0"/>
              <a:t>Know your staffing resources and their level of comfort</a:t>
            </a:r>
          </a:p>
          <a:p>
            <a:r>
              <a:rPr lang="en-US" dirty="0"/>
              <a:t>Know what drugs and other ancillary services are available to you should you need them</a:t>
            </a:r>
          </a:p>
        </p:txBody>
      </p:sp>
    </p:spTree>
    <p:extLst>
      <p:ext uri="{BB962C8B-B14F-4D97-AF65-F5344CB8AC3E}">
        <p14:creationId xmlns:p14="http://schemas.microsoft.com/office/powerpoint/2010/main" val="1537229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latin typeface="+mn-lt"/>
              </a:rPr>
              <a:t>Case Discussions</a:t>
            </a:r>
          </a:p>
        </p:txBody>
      </p:sp>
      <p:sp>
        <p:nvSpPr>
          <p:cNvPr id="3" name="Content Placeholder 2"/>
          <p:cNvSpPr>
            <a:spLocks noGrp="1"/>
          </p:cNvSpPr>
          <p:nvPr>
            <p:ph idx="1"/>
          </p:nvPr>
        </p:nvSpPr>
        <p:spPr>
          <a:xfrm>
            <a:off x="838200" y="1825627"/>
            <a:ext cx="10428890" cy="4225877"/>
          </a:xfrm>
        </p:spPr>
        <p:txBody>
          <a:bodyPr/>
          <a:lstStyle/>
          <a:p>
            <a:pPr marL="0" indent="0" algn="ctr">
              <a:buNone/>
            </a:pPr>
            <a:r>
              <a:rPr lang="en-US" b="1" dirty="0"/>
              <a:t>Appropriate or Not-appropriate for an ASC?</a:t>
            </a:r>
          </a:p>
          <a:p>
            <a:pPr marL="0" indent="0">
              <a:buNone/>
            </a:pPr>
            <a:endParaRPr lang="en-US" dirty="0"/>
          </a:p>
          <a:p>
            <a:pPr marL="0" indent="0">
              <a:buNone/>
            </a:pPr>
            <a:r>
              <a:rPr lang="en-US" dirty="0"/>
              <a:t>Case #1:</a:t>
            </a:r>
          </a:p>
          <a:p>
            <a:pPr marL="0" indent="0">
              <a:buNone/>
            </a:pPr>
            <a:endParaRPr lang="en-US" dirty="0"/>
          </a:p>
          <a:p>
            <a:pPr marL="0" indent="0">
              <a:buNone/>
            </a:pPr>
            <a:r>
              <a:rPr lang="en-US" dirty="0"/>
              <a:t>A 45-year-old obese male, BMI of 37, controlled HTN for a knee arthroscopy with medial meniscectomy.  No previous Diagnosis of OSA but scored 4 on the STOP-Bang Questionnaire. </a:t>
            </a:r>
          </a:p>
        </p:txBody>
      </p:sp>
    </p:spTree>
    <p:extLst>
      <p:ext uri="{BB962C8B-B14F-4D97-AF65-F5344CB8AC3E}">
        <p14:creationId xmlns:p14="http://schemas.microsoft.com/office/powerpoint/2010/main" val="107705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latin typeface="+mn-lt"/>
              </a:rPr>
              <a:t>Case Discussion #2</a:t>
            </a:r>
          </a:p>
        </p:txBody>
      </p:sp>
      <p:sp>
        <p:nvSpPr>
          <p:cNvPr id="3" name="Content Placeholder 2"/>
          <p:cNvSpPr>
            <a:spLocks noGrp="1"/>
          </p:cNvSpPr>
          <p:nvPr>
            <p:ph idx="1"/>
          </p:nvPr>
        </p:nvSpPr>
        <p:spPr>
          <a:xfrm>
            <a:off x="838199" y="1825627"/>
            <a:ext cx="10292255" cy="4225877"/>
          </a:xfrm>
        </p:spPr>
        <p:txBody>
          <a:bodyPr/>
          <a:lstStyle/>
          <a:p>
            <a:pPr marL="0" indent="0" algn="ctr">
              <a:buNone/>
            </a:pPr>
            <a:r>
              <a:rPr lang="en-US" b="1" dirty="0"/>
              <a:t>Appropriate or Not appropriate for an ASC?</a:t>
            </a:r>
          </a:p>
          <a:p>
            <a:pPr marL="0" indent="0">
              <a:buNone/>
            </a:pPr>
            <a:endParaRPr lang="en-US" dirty="0"/>
          </a:p>
          <a:p>
            <a:pPr marL="0" indent="0">
              <a:buNone/>
            </a:pPr>
            <a:r>
              <a:rPr lang="en-US" dirty="0"/>
              <a:t>Case #2</a:t>
            </a:r>
          </a:p>
          <a:p>
            <a:pPr marL="0" indent="0">
              <a:buNone/>
            </a:pPr>
            <a:endParaRPr lang="en-US" dirty="0"/>
          </a:p>
          <a:p>
            <a:pPr marL="0" indent="0">
              <a:buNone/>
            </a:pPr>
            <a:r>
              <a:rPr lang="en-US" dirty="0"/>
              <a:t>Same 45-year-old obese male, BMI of 37, controlled HTN for </a:t>
            </a:r>
            <a:r>
              <a:rPr lang="en-US" dirty="0" err="1"/>
              <a:t>Uvulopalatalpharyngoplasty</a:t>
            </a:r>
            <a:r>
              <a:rPr lang="en-US" dirty="0"/>
              <a:t> (UPPP). Same score of 4 on the STOP-Bang Questionnaire.</a:t>
            </a:r>
          </a:p>
          <a:p>
            <a:pPr marL="0" indent="0">
              <a:buNone/>
            </a:pPr>
            <a:endParaRPr lang="en-US" dirty="0"/>
          </a:p>
        </p:txBody>
      </p:sp>
    </p:spTree>
    <p:extLst>
      <p:ext uri="{BB962C8B-B14F-4D97-AF65-F5344CB8AC3E}">
        <p14:creationId xmlns:p14="http://schemas.microsoft.com/office/powerpoint/2010/main" val="2618268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latin typeface="+mn-lt"/>
              </a:rPr>
              <a:t>Case Discussion #3</a:t>
            </a:r>
          </a:p>
        </p:txBody>
      </p:sp>
      <p:sp>
        <p:nvSpPr>
          <p:cNvPr id="3" name="Content Placeholder 2"/>
          <p:cNvSpPr>
            <a:spLocks noGrp="1"/>
          </p:cNvSpPr>
          <p:nvPr>
            <p:ph idx="1"/>
          </p:nvPr>
        </p:nvSpPr>
        <p:spPr/>
        <p:txBody>
          <a:bodyPr/>
          <a:lstStyle/>
          <a:p>
            <a:pPr marL="0" indent="0" algn="ctr">
              <a:buNone/>
            </a:pPr>
            <a:r>
              <a:rPr lang="en-US" b="1" dirty="0"/>
              <a:t>Appropriate or Not-appropriate for an ASC?</a:t>
            </a:r>
          </a:p>
          <a:p>
            <a:pPr marL="0" indent="0">
              <a:buNone/>
            </a:pPr>
            <a:endParaRPr lang="en-US" dirty="0"/>
          </a:p>
          <a:p>
            <a:pPr marL="0" indent="0">
              <a:buNone/>
            </a:pPr>
            <a:r>
              <a:rPr lang="en-US" dirty="0"/>
              <a:t>Case #3:</a:t>
            </a:r>
          </a:p>
          <a:p>
            <a:pPr marL="0" indent="0">
              <a:buNone/>
            </a:pPr>
            <a:endParaRPr lang="en-US" dirty="0"/>
          </a:p>
          <a:p>
            <a:pPr marL="0" indent="0">
              <a:buNone/>
            </a:pPr>
            <a:r>
              <a:rPr lang="en-US" dirty="0"/>
              <a:t>A 62-year-old female, BMI of 25, history of hypothyroid and a know difficult airway from previous surgery secondary to ankylosing spondylitis for a bunionectomy. </a:t>
            </a:r>
          </a:p>
          <a:p>
            <a:pPr marL="0" indent="0">
              <a:buNone/>
            </a:pPr>
            <a:endParaRPr lang="en-US" dirty="0"/>
          </a:p>
        </p:txBody>
      </p:sp>
    </p:spTree>
    <p:extLst>
      <p:ext uri="{BB962C8B-B14F-4D97-AF65-F5344CB8AC3E}">
        <p14:creationId xmlns:p14="http://schemas.microsoft.com/office/powerpoint/2010/main" val="743956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latin typeface="+mn-lt"/>
              </a:rPr>
              <a:t>Case Discussion #4</a:t>
            </a:r>
          </a:p>
        </p:txBody>
      </p:sp>
      <p:sp>
        <p:nvSpPr>
          <p:cNvPr id="3" name="Content Placeholder 2"/>
          <p:cNvSpPr>
            <a:spLocks noGrp="1"/>
          </p:cNvSpPr>
          <p:nvPr>
            <p:ph idx="1"/>
          </p:nvPr>
        </p:nvSpPr>
        <p:spPr/>
        <p:txBody>
          <a:bodyPr/>
          <a:lstStyle/>
          <a:p>
            <a:pPr marL="0" indent="0" algn="ctr">
              <a:buNone/>
            </a:pPr>
            <a:r>
              <a:rPr lang="en-US" b="1" dirty="0"/>
              <a:t>Appropriate or Not-appropriate for an ASC?</a:t>
            </a:r>
          </a:p>
          <a:p>
            <a:pPr marL="0" indent="0">
              <a:buNone/>
            </a:pPr>
            <a:endParaRPr lang="en-US" dirty="0"/>
          </a:p>
          <a:p>
            <a:pPr marL="0" indent="0">
              <a:buNone/>
            </a:pPr>
            <a:r>
              <a:rPr lang="en-US" dirty="0"/>
              <a:t>Case #4:</a:t>
            </a:r>
          </a:p>
          <a:p>
            <a:pPr marL="0" indent="0">
              <a:buNone/>
            </a:pPr>
            <a:endParaRPr lang="en-US" dirty="0"/>
          </a:p>
          <a:p>
            <a:pPr marL="0" indent="0">
              <a:buNone/>
            </a:pPr>
            <a:r>
              <a:rPr lang="en-US" dirty="0"/>
              <a:t>A 76-year-old male, COPD, HTN, CAD, S/P CABG 8 years prior, NIDDM, and GERD for a Left Cataract Extraction with IOL.</a:t>
            </a:r>
          </a:p>
          <a:p>
            <a:pPr marL="0" indent="0">
              <a:buNone/>
            </a:pPr>
            <a:endParaRPr lang="en-US" dirty="0"/>
          </a:p>
        </p:txBody>
      </p:sp>
    </p:spTree>
    <p:extLst>
      <p:ext uri="{BB962C8B-B14F-4D97-AF65-F5344CB8AC3E}">
        <p14:creationId xmlns:p14="http://schemas.microsoft.com/office/powerpoint/2010/main" val="1478381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137024"/>
            <a:ext cx="9144000" cy="1167455"/>
          </a:xfrm>
        </p:spPr>
        <p:txBody>
          <a:bodyPr/>
          <a:lstStyle/>
          <a:p>
            <a:r>
              <a:rPr lang="en-US" b="1" dirty="0">
                <a:solidFill>
                  <a:schemeClr val="accent6">
                    <a:lumMod val="50000"/>
                  </a:schemeClr>
                </a:solidFill>
                <a:latin typeface="+mn-lt"/>
              </a:rPr>
              <a:t>Q and A</a:t>
            </a:r>
          </a:p>
        </p:txBody>
      </p:sp>
      <p:sp>
        <p:nvSpPr>
          <p:cNvPr id="5" name="Content Placeholder 4"/>
          <p:cNvSpPr>
            <a:spLocks noGrp="1"/>
          </p:cNvSpPr>
          <p:nvPr>
            <p:ph type="subTitle" idx="1"/>
          </p:nvPr>
        </p:nvSpPr>
        <p:spPr/>
        <p:txBody>
          <a:bodyPr>
            <a:normAutofit/>
          </a:bodyPr>
          <a:lstStyle/>
          <a:p>
            <a:r>
              <a:rPr lang="en-US" sz="2000" dirty="0"/>
              <a:t>Thank you!</a:t>
            </a:r>
          </a:p>
          <a:p>
            <a:r>
              <a:rPr lang="en-US" sz="2000" dirty="0"/>
              <a:t>Tracy Paul Young CRNA, MSNA, MBA</a:t>
            </a:r>
          </a:p>
        </p:txBody>
      </p:sp>
    </p:spTree>
    <p:extLst>
      <p:ext uri="{BB962C8B-B14F-4D97-AF65-F5344CB8AC3E}">
        <p14:creationId xmlns:p14="http://schemas.microsoft.com/office/powerpoint/2010/main" val="189992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latin typeface="+mn-lt"/>
              </a:rPr>
              <a:t>Ambulatory Surgery in the US</a:t>
            </a:r>
          </a:p>
        </p:txBody>
      </p:sp>
      <p:sp>
        <p:nvSpPr>
          <p:cNvPr id="3" name="Content Placeholder 2"/>
          <p:cNvSpPr>
            <a:spLocks noGrp="1"/>
          </p:cNvSpPr>
          <p:nvPr>
            <p:ph idx="1"/>
          </p:nvPr>
        </p:nvSpPr>
        <p:spPr/>
        <p:txBody>
          <a:bodyPr>
            <a:normAutofit/>
          </a:bodyPr>
          <a:lstStyle/>
          <a:p>
            <a:r>
              <a:rPr lang="en-US" dirty="0"/>
              <a:t>   There are over 6,000 ASCs in America</a:t>
            </a:r>
          </a:p>
          <a:p>
            <a:pPr lvl="1">
              <a:buFont typeface="Arial"/>
              <a:buChar char="•"/>
            </a:pPr>
            <a:r>
              <a:rPr lang="en-US" sz="2000" dirty="0"/>
              <a:t>97% are for-profit</a:t>
            </a:r>
          </a:p>
          <a:p>
            <a:pPr lvl="1">
              <a:buFont typeface="Arial"/>
              <a:buChar char="•"/>
            </a:pPr>
            <a:r>
              <a:rPr lang="en-US" sz="2000" dirty="0"/>
              <a:t>3% not for-profit</a:t>
            </a:r>
          </a:p>
          <a:p>
            <a:pPr lvl="1">
              <a:buFont typeface="Arial"/>
              <a:buChar char="•"/>
            </a:pPr>
            <a:r>
              <a:rPr lang="en-US" sz="2000" dirty="0"/>
              <a:t>First ASC in US opened in 1970 in Phoenix Az.</a:t>
            </a:r>
          </a:p>
          <a:p>
            <a:pPr marL="514350" indent="-457200"/>
            <a:r>
              <a:rPr lang="en-US" dirty="0"/>
              <a:t>ASCs are either single-specialty or multi-specialty</a:t>
            </a:r>
          </a:p>
          <a:p>
            <a:pPr marL="514350" indent="-457200"/>
            <a:r>
              <a:rPr lang="en-US" dirty="0"/>
              <a:t>More than 60% of the surgical and nonsurgical procedures performed in the U.S. (53.3 million) were done on an outpatient basis in 2007, Up to 66% in 2014 and still climbing.</a:t>
            </a:r>
          </a:p>
          <a:p>
            <a:pPr marL="514350" indent="-457200"/>
            <a:r>
              <a:rPr lang="en-US" dirty="0"/>
              <a:t>Average ASC in US is 3.9 ORs, 2.01 Procedure rooms and 14,800 square feet.</a:t>
            </a:r>
          </a:p>
          <a:p>
            <a:pPr marL="57150" indent="0">
              <a:buNone/>
            </a:pPr>
            <a:endParaRPr lang="en-US" dirty="0"/>
          </a:p>
          <a:p>
            <a:pPr marL="914400" lvl="1" indent="-457200"/>
            <a:endParaRPr lang="en-US" dirty="0"/>
          </a:p>
          <a:p>
            <a:pPr marL="0" indent="0">
              <a:buNone/>
            </a:pPr>
            <a:endParaRPr lang="en-US" dirty="0"/>
          </a:p>
        </p:txBody>
      </p:sp>
    </p:spTree>
    <p:extLst>
      <p:ext uri="{BB962C8B-B14F-4D97-AF65-F5344CB8AC3E}">
        <p14:creationId xmlns:p14="http://schemas.microsoft.com/office/powerpoint/2010/main" val="424449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ADDDB4-4A97-AB4C-AFC3-728ABE1ABACF}"/>
              </a:ext>
            </a:extLst>
          </p:cNvPr>
          <p:cNvPicPr>
            <a:picLocks noChangeAspect="1"/>
          </p:cNvPicPr>
          <p:nvPr/>
        </p:nvPicPr>
        <p:blipFill>
          <a:blip r:embed="rId3"/>
          <a:stretch>
            <a:fillRect/>
          </a:stretch>
        </p:blipFill>
        <p:spPr>
          <a:xfrm>
            <a:off x="280327" y="0"/>
            <a:ext cx="11386156" cy="6832573"/>
          </a:xfrm>
          <a:prstGeom prst="rect">
            <a:avLst/>
          </a:prstGeom>
        </p:spPr>
      </p:pic>
    </p:spTree>
    <p:extLst>
      <p:ext uri="{BB962C8B-B14F-4D97-AF65-F5344CB8AC3E}">
        <p14:creationId xmlns:p14="http://schemas.microsoft.com/office/powerpoint/2010/main" val="273110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latin typeface="+mn-lt"/>
              </a:rPr>
              <a:t>Ambulatory Surgery in the US</a:t>
            </a:r>
          </a:p>
        </p:txBody>
      </p:sp>
      <p:sp>
        <p:nvSpPr>
          <p:cNvPr id="3" name="Content Placeholder 2"/>
          <p:cNvSpPr>
            <a:spLocks noGrp="1"/>
          </p:cNvSpPr>
          <p:nvPr>
            <p:ph idx="1"/>
          </p:nvPr>
        </p:nvSpPr>
        <p:spPr/>
        <p:txBody>
          <a:bodyPr/>
          <a:lstStyle/>
          <a:p>
            <a:pPr marL="0" indent="0">
              <a:buNone/>
            </a:pPr>
            <a:r>
              <a:rPr lang="en-US" b="1" dirty="0"/>
              <a:t>Most common procedures performed in ASCs</a:t>
            </a:r>
          </a:p>
          <a:p>
            <a:r>
              <a:rPr lang="en-US" dirty="0"/>
              <a:t>Cataract Surgery (17%)</a:t>
            </a:r>
          </a:p>
          <a:p>
            <a:r>
              <a:rPr lang="en-US" dirty="0"/>
              <a:t>Colonoscopy (14%)</a:t>
            </a:r>
          </a:p>
          <a:p>
            <a:r>
              <a:rPr lang="en-US" dirty="0"/>
              <a:t>Interventional Pain Injection, lumbar, cervical etc. epidural, paravertebral, foramen (12%) </a:t>
            </a:r>
          </a:p>
          <a:p>
            <a:r>
              <a:rPr lang="en-US" dirty="0"/>
              <a:t>Upper GI Endoscopy (8%)</a:t>
            </a:r>
          </a:p>
        </p:txBody>
      </p:sp>
    </p:spTree>
    <p:extLst>
      <p:ext uri="{BB962C8B-B14F-4D97-AF65-F5344CB8AC3E}">
        <p14:creationId xmlns:p14="http://schemas.microsoft.com/office/powerpoint/2010/main" val="4222910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4846231-50DE-AB45-B5AE-A374525DCD17}"/>
              </a:ext>
            </a:extLst>
          </p:cNvPr>
          <p:cNvPicPr>
            <a:picLocks noGrp="1" noChangeAspect="1"/>
          </p:cNvPicPr>
          <p:nvPr>
            <p:ph idx="4294967295"/>
          </p:nvPr>
        </p:nvPicPr>
        <p:blipFill>
          <a:blip r:embed="rId3"/>
          <a:stretch>
            <a:fillRect/>
          </a:stretch>
        </p:blipFill>
        <p:spPr>
          <a:xfrm>
            <a:off x="0" y="1"/>
            <a:ext cx="12192000" cy="6858000"/>
          </a:xfrm>
        </p:spPr>
      </p:pic>
    </p:spTree>
    <p:extLst>
      <p:ext uri="{BB962C8B-B14F-4D97-AF65-F5344CB8AC3E}">
        <p14:creationId xmlns:p14="http://schemas.microsoft.com/office/powerpoint/2010/main" val="3873822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E9E3D2-BB13-BB44-A99F-A8398488DD25}"/>
              </a:ext>
            </a:extLst>
          </p:cNvPr>
          <p:cNvPicPr>
            <a:picLocks noChangeAspect="1"/>
          </p:cNvPicPr>
          <p:nvPr/>
        </p:nvPicPr>
        <p:blipFill>
          <a:blip r:embed="rId2"/>
          <a:stretch>
            <a:fillRect/>
          </a:stretch>
        </p:blipFill>
        <p:spPr>
          <a:xfrm>
            <a:off x="231228" y="0"/>
            <a:ext cx="11529848" cy="6779173"/>
          </a:xfrm>
          <a:prstGeom prst="rect">
            <a:avLst/>
          </a:prstGeom>
        </p:spPr>
      </p:pic>
    </p:spTree>
    <p:extLst>
      <p:ext uri="{BB962C8B-B14F-4D97-AF65-F5344CB8AC3E}">
        <p14:creationId xmlns:p14="http://schemas.microsoft.com/office/powerpoint/2010/main" val="1240144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50000"/>
                  </a:schemeClr>
                </a:solidFill>
                <a:latin typeface="+mn-lt"/>
              </a:rPr>
              <a:t>Benefit of ASCs to Healthcare System</a:t>
            </a:r>
          </a:p>
        </p:txBody>
      </p:sp>
      <p:sp>
        <p:nvSpPr>
          <p:cNvPr id="3" name="Content Placeholder 2"/>
          <p:cNvSpPr>
            <a:spLocks noGrp="1"/>
          </p:cNvSpPr>
          <p:nvPr>
            <p:ph idx="1"/>
          </p:nvPr>
        </p:nvSpPr>
        <p:spPr>
          <a:xfrm>
            <a:off x="838200" y="1825627"/>
            <a:ext cx="10515600" cy="1944989"/>
          </a:xfrm>
        </p:spPr>
        <p:txBody>
          <a:bodyPr/>
          <a:lstStyle/>
          <a:p>
            <a:r>
              <a:rPr lang="en-US" sz="2400" dirty="0"/>
              <a:t>Typical ASC cost is 30-40% less expensive than hospital cost</a:t>
            </a:r>
          </a:p>
          <a:p>
            <a:r>
              <a:rPr lang="en-US" sz="2400" dirty="0"/>
              <a:t>Strong evidence of quality delivery of care</a:t>
            </a:r>
          </a:p>
          <a:p>
            <a:r>
              <a:rPr lang="en-US" sz="2400" dirty="0"/>
              <a:t>Value-based delivery of care in agreement with principles of ACA</a:t>
            </a:r>
          </a:p>
          <a:p>
            <a:r>
              <a:rPr lang="en-US" sz="2400" dirty="0"/>
              <a:t>Patient not exposed not hospital environment</a:t>
            </a:r>
          </a:p>
          <a:p>
            <a:endParaRPr lang="en-US" dirty="0"/>
          </a:p>
        </p:txBody>
      </p:sp>
      <p:pic>
        <p:nvPicPr>
          <p:cNvPr id="5" name="Picture 4">
            <a:extLst>
              <a:ext uri="{FF2B5EF4-FFF2-40B4-BE49-F238E27FC236}">
                <a16:creationId xmlns:a16="http://schemas.microsoft.com/office/drawing/2014/main" id="{2EF1ABE1-6238-6D46-8A6B-CD07B73340BB}"/>
              </a:ext>
            </a:extLst>
          </p:cNvPr>
          <p:cNvPicPr>
            <a:picLocks noChangeAspect="1"/>
          </p:cNvPicPr>
          <p:nvPr/>
        </p:nvPicPr>
        <p:blipFill>
          <a:blip r:embed="rId3"/>
          <a:stretch>
            <a:fillRect/>
          </a:stretch>
        </p:blipFill>
        <p:spPr>
          <a:xfrm>
            <a:off x="838200" y="4521741"/>
            <a:ext cx="6015627" cy="1484773"/>
          </a:xfrm>
          <a:prstGeom prst="rect">
            <a:avLst/>
          </a:prstGeom>
        </p:spPr>
      </p:pic>
    </p:spTree>
    <p:extLst>
      <p:ext uri="{BB962C8B-B14F-4D97-AF65-F5344CB8AC3E}">
        <p14:creationId xmlns:p14="http://schemas.microsoft.com/office/powerpoint/2010/main" val="3801266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0E3726F0C32E4A8A64D4C7015DE9D5" ma:contentTypeVersion="11" ma:contentTypeDescription="Create a new document." ma:contentTypeScope="" ma:versionID="184799bf8d76f85531993610309028f1">
  <xsd:schema xmlns:xsd="http://www.w3.org/2001/XMLSchema" xmlns:xs="http://www.w3.org/2001/XMLSchema" xmlns:p="http://schemas.microsoft.com/office/2006/metadata/properties" xmlns:ns2="d6715ed2-e44a-42ac-b38c-a8cdbc0a362e" xmlns:ns3="7f6b9d63-d5c2-496d-a5be-4d5c82d1e17a" targetNamespace="http://schemas.microsoft.com/office/2006/metadata/properties" ma:root="true" ma:fieldsID="4cf5b43bae59079b6730b3d36dfe23c4" ns2:_="" ns3:_="">
    <xsd:import namespace="d6715ed2-e44a-42ac-b38c-a8cdbc0a362e"/>
    <xsd:import namespace="7f6b9d63-d5c2-496d-a5be-4d5c82d1e1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15ed2-e44a-42ac-b38c-a8cdbc0a36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6b9d63-d5c2-496d-a5be-4d5c82d1e17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B49828-0967-46CC-89C9-824613C6FD46}"/>
</file>

<file path=customXml/itemProps2.xml><?xml version="1.0" encoding="utf-8"?>
<ds:datastoreItem xmlns:ds="http://schemas.openxmlformats.org/officeDocument/2006/customXml" ds:itemID="{0ADC1362-F3DA-4918-A4E1-AB50E589EB97}"/>
</file>

<file path=customXml/itemProps3.xml><?xml version="1.0" encoding="utf-8"?>
<ds:datastoreItem xmlns:ds="http://schemas.openxmlformats.org/officeDocument/2006/customXml" ds:itemID="{478C439C-6E7B-4BB2-84F6-2AA1502A5F48}"/>
</file>

<file path=docProps/app.xml><?xml version="1.0" encoding="utf-8"?>
<Properties xmlns="http://schemas.openxmlformats.org/officeDocument/2006/extended-properties" xmlns:vt="http://schemas.openxmlformats.org/officeDocument/2006/docPropsVTypes">
  <TotalTime>8248</TotalTime>
  <Words>2006</Words>
  <Application>Microsoft Office PowerPoint</Application>
  <PresentationFormat>Widescreen</PresentationFormat>
  <Paragraphs>215</Paragraphs>
  <Slides>38</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Courier New</vt:lpstr>
      <vt:lpstr>Office Theme</vt:lpstr>
      <vt:lpstr>Patient Selection in the Ambulatory Surgery Setting:  With a Focus on Obstructive Sleep Outpatient Setting </vt:lpstr>
      <vt:lpstr>Objectives</vt:lpstr>
      <vt:lpstr>What is an Ambulatory Surgery Center?</vt:lpstr>
      <vt:lpstr>Ambulatory Surgery in the US</vt:lpstr>
      <vt:lpstr>PowerPoint Presentation</vt:lpstr>
      <vt:lpstr>Ambulatory Surgery in the US</vt:lpstr>
      <vt:lpstr>PowerPoint Presentation</vt:lpstr>
      <vt:lpstr>PowerPoint Presentation</vt:lpstr>
      <vt:lpstr>Benefit of ASCs to Healthcare System</vt:lpstr>
      <vt:lpstr>Benefits of ASCs</vt:lpstr>
      <vt:lpstr>Who Regulates ASCs?</vt:lpstr>
      <vt:lpstr>Risk Factors Associated with Ambulatory Surgery</vt:lpstr>
      <vt:lpstr>Mitigation of Perceived Risk Factors</vt:lpstr>
      <vt:lpstr>Patient Selection Risk Factors</vt:lpstr>
      <vt:lpstr>Patient Selection Risk Factors</vt:lpstr>
      <vt:lpstr>PowerPoint Presentation</vt:lpstr>
      <vt:lpstr>PowerPoint Presentation</vt:lpstr>
      <vt:lpstr>PowerPoint Presentation</vt:lpstr>
      <vt:lpstr>Obstructive Sleep Apnea: A closer look</vt:lpstr>
      <vt:lpstr>Obstructive Sleep Apnea: A closer look</vt:lpstr>
      <vt:lpstr>Obstructive Sleep Apnea: A closer look</vt:lpstr>
      <vt:lpstr>Obstructive Sleep Apnea: A closer look</vt:lpstr>
      <vt:lpstr>Obstructive Sleep Apnea: </vt:lpstr>
      <vt:lpstr>Obstructive Sleep Apnea: A closer look</vt:lpstr>
      <vt:lpstr>STOP-Bang Questionnaire</vt:lpstr>
      <vt:lpstr>Anesthesia Assessment and Decision Making</vt:lpstr>
      <vt:lpstr>Anesthesia Assessment and Decision Making</vt:lpstr>
      <vt:lpstr>PowerPoint Presentation</vt:lpstr>
      <vt:lpstr>Anesthetic Considerations for Out-Pt OSA Patients</vt:lpstr>
      <vt:lpstr>Post-Operative Considerations for OSA</vt:lpstr>
      <vt:lpstr>Post Discharge Considerations for OSA</vt:lpstr>
      <vt:lpstr>Patient Selection Risk Factors Review</vt:lpstr>
      <vt:lpstr>Know your Facility</vt:lpstr>
      <vt:lpstr>Case Discussions</vt:lpstr>
      <vt:lpstr>Case Discussion #2</vt:lpstr>
      <vt:lpstr>Case Discussion #3</vt:lpstr>
      <vt:lpstr>Case Discussion #4</vt:lpstr>
      <vt:lpstr>Q and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Selection in the Ambulatory Surgery Setting:  With a Focus on Obstructive Sleep Outpatient Setting</dc:title>
  <dc:creator>Tracy Young</dc:creator>
  <cp:lastModifiedBy>Tawni Phelan</cp:lastModifiedBy>
  <cp:revision>5</cp:revision>
  <dcterms:created xsi:type="dcterms:W3CDTF">2020-03-03T19:04:20Z</dcterms:created>
  <dcterms:modified xsi:type="dcterms:W3CDTF">2021-09-21T15:04:37Z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0x010100310E3726F0C32E4A8A64D4C7015DE9D5</vt:lpwstr>
  </property>
</Properties>
</file>