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diagrams/data1.xml" ContentType="application/vnd.openxmlformats-officedocument.drawingml.diagramData+xml"/>
  <Override PartName="/ppt/diagrams/data2.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diagrams/layout2.xml" ContentType="application/vnd.openxmlformats-officedocument.drawingml.diagramLayout+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 id="2147483687" r:id="rId2"/>
    <p:sldMasterId id="2147483699" r:id="rId3"/>
  </p:sldMasterIdLst>
  <p:notesMasterIdLst>
    <p:notesMasterId r:id="rId51"/>
  </p:notesMasterIdLst>
  <p:sldIdLst>
    <p:sldId id="370" r:id="rId4"/>
    <p:sldId id="372" r:id="rId5"/>
    <p:sldId id="257" r:id="rId6"/>
    <p:sldId id="357" r:id="rId7"/>
    <p:sldId id="362" r:id="rId8"/>
    <p:sldId id="260" r:id="rId9"/>
    <p:sldId id="261" r:id="rId10"/>
    <p:sldId id="366" r:id="rId11"/>
    <p:sldId id="367" r:id="rId12"/>
    <p:sldId id="336" r:id="rId13"/>
    <p:sldId id="338" r:id="rId14"/>
    <p:sldId id="339" r:id="rId15"/>
    <p:sldId id="368" r:id="rId16"/>
    <p:sldId id="361" r:id="rId17"/>
    <p:sldId id="342" r:id="rId18"/>
    <p:sldId id="354" r:id="rId19"/>
    <p:sldId id="294" r:id="rId20"/>
    <p:sldId id="295" r:id="rId21"/>
    <p:sldId id="343" r:id="rId22"/>
    <p:sldId id="371" r:id="rId23"/>
    <p:sldId id="297" r:id="rId24"/>
    <p:sldId id="298" r:id="rId25"/>
    <p:sldId id="345" r:id="rId26"/>
    <p:sldId id="300" r:id="rId27"/>
    <p:sldId id="301" r:id="rId28"/>
    <p:sldId id="302" r:id="rId29"/>
    <p:sldId id="304" r:id="rId30"/>
    <p:sldId id="305" r:id="rId31"/>
    <p:sldId id="364" r:id="rId32"/>
    <p:sldId id="306" r:id="rId33"/>
    <p:sldId id="318" r:id="rId34"/>
    <p:sldId id="369" r:id="rId35"/>
    <p:sldId id="352" r:id="rId36"/>
    <p:sldId id="360" r:id="rId37"/>
    <p:sldId id="331" r:id="rId38"/>
    <p:sldId id="332" r:id="rId39"/>
    <p:sldId id="333" r:id="rId40"/>
    <p:sldId id="334" r:id="rId41"/>
    <p:sldId id="335" r:id="rId42"/>
    <p:sldId id="327" r:id="rId43"/>
    <p:sldId id="328" r:id="rId44"/>
    <p:sldId id="329" r:id="rId45"/>
    <p:sldId id="323" r:id="rId46"/>
    <p:sldId id="363" r:id="rId47"/>
    <p:sldId id="350" r:id="rId48"/>
    <p:sldId id="347" r:id="rId49"/>
    <p:sldId id="348"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A2CFEE-0970-4BF3-9939-DC330809726D}" v="1" dt="2025-09-10T22:46:27.9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0" autoAdjust="0"/>
    <p:restoredTop sz="97551" autoAdjust="0"/>
  </p:normalViewPr>
  <p:slideViewPr>
    <p:cSldViewPr snapToGrid="0">
      <p:cViewPr varScale="1">
        <p:scale>
          <a:sx n="112" d="100"/>
          <a:sy n="112" d="100"/>
        </p:scale>
        <p:origin x="43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viewProps" Target="viewProps.xml"/><Relationship Id="rId58" Type="http://schemas.openxmlformats.org/officeDocument/2006/relationships/customXml" Target="../customXml/item2.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microsoft.com/office/2015/10/relationships/revisionInfo" Target="revisionInfo.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customXml" Target="../customXml/item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customXml" Target="../customXml/item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77E4BF-C80C-4AAA-BBC5-4E943717B39F}" type="doc">
      <dgm:prSet loTypeId="urn:microsoft.com/office/officeart/2008/layout/LinedList" loCatId="list" qsTypeId="urn:microsoft.com/office/officeart/2005/8/quickstyle/simple1" qsCatId="simple" csTypeId="urn:microsoft.com/office/officeart/2005/8/colors/accent0_3" csCatId="mainScheme" phldr="1"/>
      <dgm:spPr/>
      <dgm:t>
        <a:bodyPr/>
        <a:lstStyle/>
        <a:p>
          <a:endParaRPr lang="en-US"/>
        </a:p>
      </dgm:t>
    </dgm:pt>
    <dgm:pt modelId="{14D5AA8D-7F52-4FAD-B331-1B372CE01CFE}">
      <dgm:prSet custT="1"/>
      <dgm:spPr/>
      <dgm:t>
        <a:bodyPr/>
        <a:lstStyle/>
        <a:p>
          <a:pPr algn="ctr"/>
          <a:r>
            <a:rPr lang="en-US" sz="3600" b="1" dirty="0"/>
            <a:t>You must know your state laws!</a:t>
          </a:r>
        </a:p>
      </dgm:t>
    </dgm:pt>
    <dgm:pt modelId="{95D95957-6090-4FA4-A8EC-AB26258EEFB7}" type="parTrans" cxnId="{985CDCCE-DF69-4D13-9449-1A83312FE18D}">
      <dgm:prSet/>
      <dgm:spPr/>
      <dgm:t>
        <a:bodyPr/>
        <a:lstStyle/>
        <a:p>
          <a:endParaRPr lang="en-US"/>
        </a:p>
      </dgm:t>
    </dgm:pt>
    <dgm:pt modelId="{8C7E4C04-7AE3-4F5F-8A68-4ED057367B49}" type="sibTrans" cxnId="{985CDCCE-DF69-4D13-9449-1A83312FE18D}">
      <dgm:prSet/>
      <dgm:spPr/>
      <dgm:t>
        <a:bodyPr/>
        <a:lstStyle/>
        <a:p>
          <a:endParaRPr lang="en-US"/>
        </a:p>
      </dgm:t>
    </dgm:pt>
    <dgm:pt modelId="{9F3DDDAA-F89F-4AB1-95F3-1F9F27EC0D67}">
      <dgm:prSet/>
      <dgm:spPr/>
      <dgm:t>
        <a:bodyPr/>
        <a:lstStyle/>
        <a:p>
          <a:r>
            <a:rPr lang="en-US" b="1"/>
            <a:t>In Georgia we practice under 4 state laws; the Nurse Practice Act, the Medical Practice Act, the Dental Practice Act and the Podiatry Practice Act.  </a:t>
          </a:r>
        </a:p>
      </dgm:t>
    </dgm:pt>
    <dgm:pt modelId="{A372E85F-C3F9-4501-8BEB-66DE2D4E2F83}" type="parTrans" cxnId="{99ADC62F-4FA4-43E0-AB8C-88DE05C55974}">
      <dgm:prSet/>
      <dgm:spPr/>
      <dgm:t>
        <a:bodyPr/>
        <a:lstStyle/>
        <a:p>
          <a:endParaRPr lang="en-US"/>
        </a:p>
      </dgm:t>
    </dgm:pt>
    <dgm:pt modelId="{7EF1B9D1-404A-4287-AB4D-6AC19F874423}" type="sibTrans" cxnId="{99ADC62F-4FA4-43E0-AB8C-88DE05C55974}">
      <dgm:prSet/>
      <dgm:spPr/>
      <dgm:t>
        <a:bodyPr/>
        <a:lstStyle/>
        <a:p>
          <a:endParaRPr lang="en-US"/>
        </a:p>
      </dgm:t>
    </dgm:pt>
    <dgm:pt modelId="{B762D798-78B8-443B-AA8A-91496766A8D8}">
      <dgm:prSet/>
      <dgm:spPr/>
      <dgm:t>
        <a:bodyPr/>
        <a:lstStyle/>
        <a:p>
          <a:r>
            <a:rPr lang="en-US" b="1" dirty="0"/>
            <a:t>Georgia Registered Professional Nurse Practice Act </a:t>
          </a:r>
        </a:p>
        <a:p>
          <a:r>
            <a:rPr lang="en-US" dirty="0"/>
            <a:t>(43-26-11.1) </a:t>
          </a:r>
          <a:r>
            <a:rPr lang="en-US" b="0" dirty="0"/>
            <a:t>anesthesia may be administered under the direction and responsibility of a duly licensed physician (MD or DO).</a:t>
          </a:r>
        </a:p>
      </dgm:t>
    </dgm:pt>
    <dgm:pt modelId="{4A70E177-94EB-4CCC-996B-C3AFD2EF727C}" type="parTrans" cxnId="{82B1DF07-B51D-4630-9129-738394EA4054}">
      <dgm:prSet/>
      <dgm:spPr/>
      <dgm:t>
        <a:bodyPr/>
        <a:lstStyle/>
        <a:p>
          <a:endParaRPr lang="en-US"/>
        </a:p>
      </dgm:t>
    </dgm:pt>
    <dgm:pt modelId="{376C2119-BFB5-485B-A763-E96CB8C58E9E}" type="sibTrans" cxnId="{82B1DF07-B51D-4630-9129-738394EA4054}">
      <dgm:prSet/>
      <dgm:spPr/>
      <dgm:t>
        <a:bodyPr/>
        <a:lstStyle/>
        <a:p>
          <a:endParaRPr lang="en-US"/>
        </a:p>
      </dgm:t>
    </dgm:pt>
    <dgm:pt modelId="{3930780A-9521-473D-860C-5ABA7A771B47}">
      <dgm:prSet/>
      <dgm:spPr/>
      <dgm:t>
        <a:bodyPr/>
        <a:lstStyle/>
        <a:p>
          <a:r>
            <a:rPr lang="en-US" b="1" dirty="0"/>
            <a:t>Medical Practice Act </a:t>
          </a:r>
        </a:p>
        <a:p>
          <a:r>
            <a:rPr lang="en-US" b="1" dirty="0"/>
            <a:t>(43-34-23 and 43-34-25) </a:t>
          </a:r>
          <a:r>
            <a:rPr lang="en-US" dirty="0"/>
            <a:t>this has to do with protocol language, one for prescriptive authority and one that does not contain this language</a:t>
          </a:r>
        </a:p>
      </dgm:t>
    </dgm:pt>
    <dgm:pt modelId="{DB6AFDBB-059D-484A-A7A1-2549EFB18291}" type="parTrans" cxnId="{87CEA78C-F762-4CFD-AF2F-474780951445}">
      <dgm:prSet/>
      <dgm:spPr/>
      <dgm:t>
        <a:bodyPr/>
        <a:lstStyle/>
        <a:p>
          <a:endParaRPr lang="en-US"/>
        </a:p>
      </dgm:t>
    </dgm:pt>
    <dgm:pt modelId="{64356362-3E4B-4CE9-AEB0-03D683DC1FC6}" type="sibTrans" cxnId="{87CEA78C-F762-4CFD-AF2F-474780951445}">
      <dgm:prSet/>
      <dgm:spPr/>
      <dgm:t>
        <a:bodyPr/>
        <a:lstStyle/>
        <a:p>
          <a:endParaRPr lang="en-US"/>
        </a:p>
      </dgm:t>
    </dgm:pt>
    <dgm:pt modelId="{A0DF8B87-EA67-4049-8738-FEBE4B81F0F2}" type="pres">
      <dgm:prSet presAssocID="{A877E4BF-C80C-4AAA-BBC5-4E943717B39F}" presName="vert0" presStyleCnt="0">
        <dgm:presLayoutVars>
          <dgm:dir/>
          <dgm:animOne val="branch"/>
          <dgm:animLvl val="lvl"/>
        </dgm:presLayoutVars>
      </dgm:prSet>
      <dgm:spPr/>
    </dgm:pt>
    <dgm:pt modelId="{7B54ED08-F334-478D-A0CA-B0602D8BC281}" type="pres">
      <dgm:prSet presAssocID="{14D5AA8D-7F52-4FAD-B331-1B372CE01CFE}" presName="thickLine" presStyleLbl="alignNode1" presStyleIdx="0" presStyleCnt="4"/>
      <dgm:spPr/>
    </dgm:pt>
    <dgm:pt modelId="{ACE9AE90-7F32-4CA8-97FA-8B7F7ABA1BDE}" type="pres">
      <dgm:prSet presAssocID="{14D5AA8D-7F52-4FAD-B331-1B372CE01CFE}" presName="horz1" presStyleCnt="0"/>
      <dgm:spPr/>
    </dgm:pt>
    <dgm:pt modelId="{26B96E60-6C49-4337-A164-E2AE50FFE0D1}" type="pres">
      <dgm:prSet presAssocID="{14D5AA8D-7F52-4FAD-B331-1B372CE01CFE}" presName="tx1" presStyleLbl="revTx" presStyleIdx="0" presStyleCnt="4"/>
      <dgm:spPr/>
    </dgm:pt>
    <dgm:pt modelId="{3EBE85B2-1752-43B0-B9E5-EA33777B97BE}" type="pres">
      <dgm:prSet presAssocID="{14D5AA8D-7F52-4FAD-B331-1B372CE01CFE}" presName="vert1" presStyleCnt="0"/>
      <dgm:spPr/>
    </dgm:pt>
    <dgm:pt modelId="{E4D0D81E-93A0-420A-A6D6-47F871095FC8}" type="pres">
      <dgm:prSet presAssocID="{9F3DDDAA-F89F-4AB1-95F3-1F9F27EC0D67}" presName="thickLine" presStyleLbl="alignNode1" presStyleIdx="1" presStyleCnt="4"/>
      <dgm:spPr/>
    </dgm:pt>
    <dgm:pt modelId="{AE335882-D00A-4C61-B8E4-1AA032F9E4CC}" type="pres">
      <dgm:prSet presAssocID="{9F3DDDAA-F89F-4AB1-95F3-1F9F27EC0D67}" presName="horz1" presStyleCnt="0"/>
      <dgm:spPr/>
    </dgm:pt>
    <dgm:pt modelId="{2699B8B9-11DB-4939-8A32-B9DB55DCF524}" type="pres">
      <dgm:prSet presAssocID="{9F3DDDAA-F89F-4AB1-95F3-1F9F27EC0D67}" presName="tx1" presStyleLbl="revTx" presStyleIdx="1" presStyleCnt="4"/>
      <dgm:spPr/>
    </dgm:pt>
    <dgm:pt modelId="{2472655B-BE81-430A-ACA8-F8DE2642E903}" type="pres">
      <dgm:prSet presAssocID="{9F3DDDAA-F89F-4AB1-95F3-1F9F27EC0D67}" presName="vert1" presStyleCnt="0"/>
      <dgm:spPr/>
    </dgm:pt>
    <dgm:pt modelId="{E97DC4F3-0FB6-4A12-A3A1-351FC2CA6103}" type="pres">
      <dgm:prSet presAssocID="{B762D798-78B8-443B-AA8A-91496766A8D8}" presName="thickLine" presStyleLbl="alignNode1" presStyleIdx="2" presStyleCnt="4"/>
      <dgm:spPr/>
    </dgm:pt>
    <dgm:pt modelId="{8AAA2742-F9B3-4494-A25A-4684261CD99A}" type="pres">
      <dgm:prSet presAssocID="{B762D798-78B8-443B-AA8A-91496766A8D8}" presName="horz1" presStyleCnt="0"/>
      <dgm:spPr/>
    </dgm:pt>
    <dgm:pt modelId="{7E324C1E-09AF-4F33-AED7-C7483366A401}" type="pres">
      <dgm:prSet presAssocID="{B762D798-78B8-443B-AA8A-91496766A8D8}" presName="tx1" presStyleLbl="revTx" presStyleIdx="2" presStyleCnt="4"/>
      <dgm:spPr/>
    </dgm:pt>
    <dgm:pt modelId="{66AF9EDD-4CC5-4AC4-9F7D-C19F85D3BF11}" type="pres">
      <dgm:prSet presAssocID="{B762D798-78B8-443B-AA8A-91496766A8D8}" presName="vert1" presStyleCnt="0"/>
      <dgm:spPr/>
    </dgm:pt>
    <dgm:pt modelId="{36ED9978-7E29-4E1B-A255-F4F668F2CD2C}" type="pres">
      <dgm:prSet presAssocID="{3930780A-9521-473D-860C-5ABA7A771B47}" presName="thickLine" presStyleLbl="alignNode1" presStyleIdx="3" presStyleCnt="4"/>
      <dgm:spPr/>
    </dgm:pt>
    <dgm:pt modelId="{0AFB6FE2-4586-4846-B642-4E6061E6514E}" type="pres">
      <dgm:prSet presAssocID="{3930780A-9521-473D-860C-5ABA7A771B47}" presName="horz1" presStyleCnt="0"/>
      <dgm:spPr/>
    </dgm:pt>
    <dgm:pt modelId="{DE8C4265-1F5C-4E66-9265-6C4074937712}" type="pres">
      <dgm:prSet presAssocID="{3930780A-9521-473D-860C-5ABA7A771B47}" presName="tx1" presStyleLbl="revTx" presStyleIdx="3" presStyleCnt="4"/>
      <dgm:spPr/>
    </dgm:pt>
    <dgm:pt modelId="{A5143B7D-DAD6-40D7-967C-216AD1CC21DF}" type="pres">
      <dgm:prSet presAssocID="{3930780A-9521-473D-860C-5ABA7A771B47}" presName="vert1" presStyleCnt="0"/>
      <dgm:spPr/>
    </dgm:pt>
  </dgm:ptLst>
  <dgm:cxnLst>
    <dgm:cxn modelId="{82B1DF07-B51D-4630-9129-738394EA4054}" srcId="{A877E4BF-C80C-4AAA-BBC5-4E943717B39F}" destId="{B762D798-78B8-443B-AA8A-91496766A8D8}" srcOrd="2" destOrd="0" parTransId="{4A70E177-94EB-4CCC-996B-C3AFD2EF727C}" sibTransId="{376C2119-BFB5-485B-A763-E96CB8C58E9E}"/>
    <dgm:cxn modelId="{30FB7628-6BF7-4182-9F2B-AC5B95B652D0}" type="presOf" srcId="{14D5AA8D-7F52-4FAD-B331-1B372CE01CFE}" destId="{26B96E60-6C49-4337-A164-E2AE50FFE0D1}" srcOrd="0" destOrd="0" presId="urn:microsoft.com/office/officeart/2008/layout/LinedList"/>
    <dgm:cxn modelId="{99ADC62F-4FA4-43E0-AB8C-88DE05C55974}" srcId="{A877E4BF-C80C-4AAA-BBC5-4E943717B39F}" destId="{9F3DDDAA-F89F-4AB1-95F3-1F9F27EC0D67}" srcOrd="1" destOrd="0" parTransId="{A372E85F-C3F9-4501-8BEB-66DE2D4E2F83}" sibTransId="{7EF1B9D1-404A-4287-AB4D-6AC19F874423}"/>
    <dgm:cxn modelId="{3427E269-8DDF-4CAA-8566-8C01EBE1BC91}" type="presOf" srcId="{3930780A-9521-473D-860C-5ABA7A771B47}" destId="{DE8C4265-1F5C-4E66-9265-6C4074937712}" srcOrd="0" destOrd="0" presId="urn:microsoft.com/office/officeart/2008/layout/LinedList"/>
    <dgm:cxn modelId="{23F84271-CBD1-4B2B-8A5F-391B2948DD52}" type="presOf" srcId="{9F3DDDAA-F89F-4AB1-95F3-1F9F27EC0D67}" destId="{2699B8B9-11DB-4939-8A32-B9DB55DCF524}" srcOrd="0" destOrd="0" presId="urn:microsoft.com/office/officeart/2008/layout/LinedList"/>
    <dgm:cxn modelId="{87CEA78C-F762-4CFD-AF2F-474780951445}" srcId="{A877E4BF-C80C-4AAA-BBC5-4E943717B39F}" destId="{3930780A-9521-473D-860C-5ABA7A771B47}" srcOrd="3" destOrd="0" parTransId="{DB6AFDBB-059D-484A-A7A1-2549EFB18291}" sibTransId="{64356362-3E4B-4CE9-AEB0-03D683DC1FC6}"/>
    <dgm:cxn modelId="{5224B0C3-3EB4-49FD-B2C3-4B17E89184E2}" type="presOf" srcId="{A877E4BF-C80C-4AAA-BBC5-4E943717B39F}" destId="{A0DF8B87-EA67-4049-8738-FEBE4B81F0F2}" srcOrd="0" destOrd="0" presId="urn:microsoft.com/office/officeart/2008/layout/LinedList"/>
    <dgm:cxn modelId="{985CDCCE-DF69-4D13-9449-1A83312FE18D}" srcId="{A877E4BF-C80C-4AAA-BBC5-4E943717B39F}" destId="{14D5AA8D-7F52-4FAD-B331-1B372CE01CFE}" srcOrd="0" destOrd="0" parTransId="{95D95957-6090-4FA4-A8EC-AB26258EEFB7}" sibTransId="{8C7E4C04-7AE3-4F5F-8A68-4ED057367B49}"/>
    <dgm:cxn modelId="{F4B5D1E0-1161-408B-90C3-2307E186A768}" type="presOf" srcId="{B762D798-78B8-443B-AA8A-91496766A8D8}" destId="{7E324C1E-09AF-4F33-AED7-C7483366A401}" srcOrd="0" destOrd="0" presId="urn:microsoft.com/office/officeart/2008/layout/LinedList"/>
    <dgm:cxn modelId="{9877BDC8-AB1E-4CAF-9DA8-222EB29A7838}" type="presParOf" srcId="{A0DF8B87-EA67-4049-8738-FEBE4B81F0F2}" destId="{7B54ED08-F334-478D-A0CA-B0602D8BC281}" srcOrd="0" destOrd="0" presId="urn:microsoft.com/office/officeart/2008/layout/LinedList"/>
    <dgm:cxn modelId="{337DC38D-C5AA-429E-876F-EBCDADE2BE6F}" type="presParOf" srcId="{A0DF8B87-EA67-4049-8738-FEBE4B81F0F2}" destId="{ACE9AE90-7F32-4CA8-97FA-8B7F7ABA1BDE}" srcOrd="1" destOrd="0" presId="urn:microsoft.com/office/officeart/2008/layout/LinedList"/>
    <dgm:cxn modelId="{1A128264-D48B-443C-B40C-3B87F954F2E1}" type="presParOf" srcId="{ACE9AE90-7F32-4CA8-97FA-8B7F7ABA1BDE}" destId="{26B96E60-6C49-4337-A164-E2AE50FFE0D1}" srcOrd="0" destOrd="0" presId="urn:microsoft.com/office/officeart/2008/layout/LinedList"/>
    <dgm:cxn modelId="{43FF0114-2D94-4729-B733-46FA628F7B97}" type="presParOf" srcId="{ACE9AE90-7F32-4CA8-97FA-8B7F7ABA1BDE}" destId="{3EBE85B2-1752-43B0-B9E5-EA33777B97BE}" srcOrd="1" destOrd="0" presId="urn:microsoft.com/office/officeart/2008/layout/LinedList"/>
    <dgm:cxn modelId="{F6D1B849-B0F6-414D-92A8-3D0DEB2203B5}" type="presParOf" srcId="{A0DF8B87-EA67-4049-8738-FEBE4B81F0F2}" destId="{E4D0D81E-93A0-420A-A6D6-47F871095FC8}" srcOrd="2" destOrd="0" presId="urn:microsoft.com/office/officeart/2008/layout/LinedList"/>
    <dgm:cxn modelId="{44898485-0A11-4481-AA3C-7F4A66426C3B}" type="presParOf" srcId="{A0DF8B87-EA67-4049-8738-FEBE4B81F0F2}" destId="{AE335882-D00A-4C61-B8E4-1AA032F9E4CC}" srcOrd="3" destOrd="0" presId="urn:microsoft.com/office/officeart/2008/layout/LinedList"/>
    <dgm:cxn modelId="{DF6E3455-7534-4D33-88E0-1270ABA32B79}" type="presParOf" srcId="{AE335882-D00A-4C61-B8E4-1AA032F9E4CC}" destId="{2699B8B9-11DB-4939-8A32-B9DB55DCF524}" srcOrd="0" destOrd="0" presId="urn:microsoft.com/office/officeart/2008/layout/LinedList"/>
    <dgm:cxn modelId="{870FD5AD-A08E-4D3F-AA52-05468349D669}" type="presParOf" srcId="{AE335882-D00A-4C61-B8E4-1AA032F9E4CC}" destId="{2472655B-BE81-430A-ACA8-F8DE2642E903}" srcOrd="1" destOrd="0" presId="urn:microsoft.com/office/officeart/2008/layout/LinedList"/>
    <dgm:cxn modelId="{656C52B0-4C3A-44FA-880C-FF8A46959A0A}" type="presParOf" srcId="{A0DF8B87-EA67-4049-8738-FEBE4B81F0F2}" destId="{E97DC4F3-0FB6-4A12-A3A1-351FC2CA6103}" srcOrd="4" destOrd="0" presId="urn:microsoft.com/office/officeart/2008/layout/LinedList"/>
    <dgm:cxn modelId="{7F59D3E3-7212-4CC9-A6AB-CCEF5D82076A}" type="presParOf" srcId="{A0DF8B87-EA67-4049-8738-FEBE4B81F0F2}" destId="{8AAA2742-F9B3-4494-A25A-4684261CD99A}" srcOrd="5" destOrd="0" presId="urn:microsoft.com/office/officeart/2008/layout/LinedList"/>
    <dgm:cxn modelId="{B030CC09-0DB3-4B50-B83C-0058A97F1746}" type="presParOf" srcId="{8AAA2742-F9B3-4494-A25A-4684261CD99A}" destId="{7E324C1E-09AF-4F33-AED7-C7483366A401}" srcOrd="0" destOrd="0" presId="urn:microsoft.com/office/officeart/2008/layout/LinedList"/>
    <dgm:cxn modelId="{C01D2EB7-E371-4A28-A5CC-7771B7EAC90D}" type="presParOf" srcId="{8AAA2742-F9B3-4494-A25A-4684261CD99A}" destId="{66AF9EDD-4CC5-4AC4-9F7D-C19F85D3BF11}" srcOrd="1" destOrd="0" presId="urn:microsoft.com/office/officeart/2008/layout/LinedList"/>
    <dgm:cxn modelId="{64E3714A-EDEA-444C-9E82-1873D6FBD86E}" type="presParOf" srcId="{A0DF8B87-EA67-4049-8738-FEBE4B81F0F2}" destId="{36ED9978-7E29-4E1B-A255-F4F668F2CD2C}" srcOrd="6" destOrd="0" presId="urn:microsoft.com/office/officeart/2008/layout/LinedList"/>
    <dgm:cxn modelId="{A0B31D36-A2C6-47DE-B4C0-BF1775C1504C}" type="presParOf" srcId="{A0DF8B87-EA67-4049-8738-FEBE4B81F0F2}" destId="{0AFB6FE2-4586-4846-B642-4E6061E6514E}" srcOrd="7" destOrd="0" presId="urn:microsoft.com/office/officeart/2008/layout/LinedList"/>
    <dgm:cxn modelId="{CF59C235-C385-4DE3-B5DD-8581A5F25CE4}" type="presParOf" srcId="{0AFB6FE2-4586-4846-B642-4E6061E6514E}" destId="{DE8C4265-1F5C-4E66-9265-6C4074937712}" srcOrd="0" destOrd="0" presId="urn:microsoft.com/office/officeart/2008/layout/LinedList"/>
    <dgm:cxn modelId="{7FC9298D-5799-4DAB-B418-13E39E6E8977}" type="presParOf" srcId="{0AFB6FE2-4586-4846-B642-4E6061E6514E}" destId="{A5143B7D-DAD6-40D7-967C-216AD1CC21D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98BF1EF-C949-48B8-A386-A791F2C7A401}" type="doc">
      <dgm:prSet loTypeId="urn:microsoft.com/office/officeart/2008/layout/LinedList" loCatId="list" qsTypeId="urn:microsoft.com/office/officeart/2005/8/quickstyle/simple1" qsCatId="simple" csTypeId="urn:microsoft.com/office/officeart/2005/8/colors/accent4_2" csCatId="accent4" phldr="1"/>
      <dgm:spPr/>
      <dgm:t>
        <a:bodyPr/>
        <a:lstStyle/>
        <a:p>
          <a:endParaRPr lang="en-US"/>
        </a:p>
      </dgm:t>
    </dgm:pt>
    <dgm:pt modelId="{09DE107D-C74E-4BB0-80C4-9E177134A485}">
      <dgm:prSet custT="1"/>
      <dgm:spPr/>
      <dgm:t>
        <a:bodyPr/>
        <a:lstStyle/>
        <a:p>
          <a:r>
            <a:rPr lang="en-US" sz="2400" b="1" dirty="0"/>
            <a:t>Dental Practice Act </a:t>
          </a:r>
        </a:p>
        <a:p>
          <a:r>
            <a:rPr lang="en-US" sz="2400" b="1" dirty="0"/>
            <a:t>(43-11-21 and 43-11-21.1) </a:t>
          </a:r>
          <a:r>
            <a:rPr lang="en-US" sz="2400" dirty="0"/>
            <a:t>CRNAs can give IV sedation if the dentist has an IV conscious sedation permit and GA if they have a general anesthesia permit which requires 1 year’s training in anesthesia or is an oral surgeon</a:t>
          </a:r>
        </a:p>
        <a:p>
          <a:r>
            <a:rPr lang="en-US" sz="2400" b="1" dirty="0"/>
            <a:t>Podiatry Act </a:t>
          </a:r>
        </a:p>
        <a:p>
          <a:r>
            <a:rPr lang="en-US" sz="2400" b="1" dirty="0"/>
            <a:t>(43-35-1 — 43-35-18) </a:t>
          </a:r>
          <a:r>
            <a:rPr lang="en-US" sz="2400" dirty="0"/>
            <a:t>We can give IV sedation but not GA.  It’s a bit ambiguous but we practice in the capacity of an RN.  </a:t>
          </a:r>
          <a:endParaRPr lang="en-US" sz="2000" dirty="0"/>
        </a:p>
      </dgm:t>
    </dgm:pt>
    <dgm:pt modelId="{E50177E2-5FDC-4D19-ADAE-B46F95CD0D0E}" type="parTrans" cxnId="{27E6B39C-8168-409C-A6FA-F3444623F65E}">
      <dgm:prSet/>
      <dgm:spPr/>
      <dgm:t>
        <a:bodyPr/>
        <a:lstStyle/>
        <a:p>
          <a:endParaRPr lang="en-US"/>
        </a:p>
      </dgm:t>
    </dgm:pt>
    <dgm:pt modelId="{1CBC7A6A-9FF4-4360-8556-8DDA02C22AC6}" type="sibTrans" cxnId="{27E6B39C-8168-409C-A6FA-F3444623F65E}">
      <dgm:prSet/>
      <dgm:spPr/>
      <dgm:t>
        <a:bodyPr/>
        <a:lstStyle/>
        <a:p>
          <a:endParaRPr lang="en-US"/>
        </a:p>
      </dgm:t>
    </dgm:pt>
    <dgm:pt modelId="{10FB7F3A-D5FA-4CAC-A085-EC015C3790A2}">
      <dgm:prSet custT="1"/>
      <dgm:spPr/>
      <dgm:t>
        <a:bodyPr/>
        <a:lstStyle/>
        <a:p>
          <a:r>
            <a:rPr lang="en-US" sz="2400" b="1" dirty="0"/>
            <a:t>State Opt-Outs – 2001 CMS Rule to present – Georgia is not</a:t>
          </a:r>
        </a:p>
        <a:p>
          <a:r>
            <a:rPr lang="en-US" sz="2400" dirty="0"/>
            <a:t>So according to Georgia state law, there is no requirement that the physician provide direct or onsite direction.  With </a:t>
          </a:r>
          <a:r>
            <a:rPr lang="en-US" sz="2400" dirty="0">
              <a:solidFill>
                <a:srgbClr val="FF0000"/>
              </a:solidFill>
            </a:rPr>
            <a:t>Medicare part A </a:t>
          </a:r>
          <a:r>
            <a:rPr lang="en-US" sz="2400" dirty="0"/>
            <a:t>(cop and cfc) it does require direct supervision of an anesthesiologist or the operating practitioner unless you are an opt out state, which Georgia is not.  To date, </a:t>
          </a:r>
          <a:r>
            <a:rPr lang="en-US" sz="2400" dirty="0">
              <a:solidFill>
                <a:srgbClr val="FF0000"/>
              </a:solidFill>
            </a:rPr>
            <a:t>25 states </a:t>
          </a:r>
          <a:r>
            <a:rPr lang="en-US" sz="2400" dirty="0"/>
            <a:t>and Guam have opted out of the federal physician supervision requirement. </a:t>
          </a:r>
        </a:p>
        <a:p>
          <a:r>
            <a:rPr lang="en-US" sz="2400" dirty="0">
              <a:solidFill>
                <a:srgbClr val="FF0000"/>
              </a:solidFill>
            </a:rPr>
            <a:t>Can CRNAs still practice and bill independently, yes! </a:t>
          </a:r>
        </a:p>
        <a:p>
          <a:endParaRPr lang="en-US" sz="2400" dirty="0"/>
        </a:p>
        <a:p>
          <a:endParaRPr lang="en-US" sz="2400" dirty="0"/>
        </a:p>
        <a:p>
          <a:r>
            <a:rPr lang="en-US" sz="2400" dirty="0"/>
            <a:t> </a:t>
          </a:r>
        </a:p>
      </dgm:t>
    </dgm:pt>
    <dgm:pt modelId="{7E78C556-B316-401B-97D4-71E9537DD4A4}" type="parTrans" cxnId="{62B0F5F9-43ED-4C82-A55C-75BF5BB0D955}">
      <dgm:prSet/>
      <dgm:spPr/>
      <dgm:t>
        <a:bodyPr/>
        <a:lstStyle/>
        <a:p>
          <a:endParaRPr lang="en-US"/>
        </a:p>
      </dgm:t>
    </dgm:pt>
    <dgm:pt modelId="{6866CE23-920F-4D02-A518-C359A8AB73C0}" type="sibTrans" cxnId="{62B0F5F9-43ED-4C82-A55C-75BF5BB0D955}">
      <dgm:prSet/>
      <dgm:spPr/>
      <dgm:t>
        <a:bodyPr/>
        <a:lstStyle/>
        <a:p>
          <a:endParaRPr lang="en-US"/>
        </a:p>
      </dgm:t>
    </dgm:pt>
    <dgm:pt modelId="{177CB815-DE28-41BA-A3E1-518BE533B3BF}" type="pres">
      <dgm:prSet presAssocID="{798BF1EF-C949-48B8-A386-A791F2C7A401}" presName="vert0" presStyleCnt="0">
        <dgm:presLayoutVars>
          <dgm:dir/>
          <dgm:animOne val="branch"/>
          <dgm:animLvl val="lvl"/>
        </dgm:presLayoutVars>
      </dgm:prSet>
      <dgm:spPr/>
    </dgm:pt>
    <dgm:pt modelId="{780D808D-285D-458F-9B5B-C7EF11849865}" type="pres">
      <dgm:prSet presAssocID="{09DE107D-C74E-4BB0-80C4-9E177134A485}" presName="thickLine" presStyleLbl="alignNode1" presStyleIdx="0" presStyleCnt="2"/>
      <dgm:spPr/>
    </dgm:pt>
    <dgm:pt modelId="{EC826430-ADA9-48FF-89DA-C1B49362CCF5}" type="pres">
      <dgm:prSet presAssocID="{09DE107D-C74E-4BB0-80C4-9E177134A485}" presName="horz1" presStyleCnt="0"/>
      <dgm:spPr/>
    </dgm:pt>
    <dgm:pt modelId="{B918BF55-0C16-47AD-B12D-C88ACD80C14B}" type="pres">
      <dgm:prSet presAssocID="{09DE107D-C74E-4BB0-80C4-9E177134A485}" presName="tx1" presStyleLbl="revTx" presStyleIdx="0" presStyleCnt="2"/>
      <dgm:spPr/>
    </dgm:pt>
    <dgm:pt modelId="{722B36C7-4611-4B6A-9A90-EA2A9A8DE7FB}" type="pres">
      <dgm:prSet presAssocID="{09DE107D-C74E-4BB0-80C4-9E177134A485}" presName="vert1" presStyleCnt="0"/>
      <dgm:spPr/>
    </dgm:pt>
    <dgm:pt modelId="{F64E6B81-8457-4D48-A78A-9FA6C11ECACE}" type="pres">
      <dgm:prSet presAssocID="{10FB7F3A-D5FA-4CAC-A085-EC015C3790A2}" presName="thickLine" presStyleLbl="alignNode1" presStyleIdx="1" presStyleCnt="2"/>
      <dgm:spPr/>
    </dgm:pt>
    <dgm:pt modelId="{A256D5C2-B80F-45A7-83AC-11FB84B12FB1}" type="pres">
      <dgm:prSet presAssocID="{10FB7F3A-D5FA-4CAC-A085-EC015C3790A2}" presName="horz1" presStyleCnt="0"/>
      <dgm:spPr/>
    </dgm:pt>
    <dgm:pt modelId="{A531637A-E3D0-4511-9801-8FEA4F511B8B}" type="pres">
      <dgm:prSet presAssocID="{10FB7F3A-D5FA-4CAC-A085-EC015C3790A2}" presName="tx1" presStyleLbl="revTx" presStyleIdx="1" presStyleCnt="2" custLinFactNeighborY="208"/>
      <dgm:spPr/>
    </dgm:pt>
    <dgm:pt modelId="{5B5BC054-C270-462A-BB32-C7428856BC1A}" type="pres">
      <dgm:prSet presAssocID="{10FB7F3A-D5FA-4CAC-A085-EC015C3790A2}" presName="vert1" presStyleCnt="0"/>
      <dgm:spPr/>
    </dgm:pt>
  </dgm:ptLst>
  <dgm:cxnLst>
    <dgm:cxn modelId="{DF297E6B-FC9A-4CBC-8CA2-A58474C6FCEE}" type="presOf" srcId="{09DE107D-C74E-4BB0-80C4-9E177134A485}" destId="{B918BF55-0C16-47AD-B12D-C88ACD80C14B}" srcOrd="0" destOrd="0" presId="urn:microsoft.com/office/officeart/2008/layout/LinedList"/>
    <dgm:cxn modelId="{0E4C604E-D993-4AE8-9D61-CF5EC78AC08F}" type="presOf" srcId="{798BF1EF-C949-48B8-A386-A791F2C7A401}" destId="{177CB815-DE28-41BA-A3E1-518BE533B3BF}" srcOrd="0" destOrd="0" presId="urn:microsoft.com/office/officeart/2008/layout/LinedList"/>
    <dgm:cxn modelId="{27E6B39C-8168-409C-A6FA-F3444623F65E}" srcId="{798BF1EF-C949-48B8-A386-A791F2C7A401}" destId="{09DE107D-C74E-4BB0-80C4-9E177134A485}" srcOrd="0" destOrd="0" parTransId="{E50177E2-5FDC-4D19-ADAE-B46F95CD0D0E}" sibTransId="{1CBC7A6A-9FF4-4360-8556-8DDA02C22AC6}"/>
    <dgm:cxn modelId="{6D2AD0DA-C31C-44AF-91A3-4BFD5855693C}" type="presOf" srcId="{10FB7F3A-D5FA-4CAC-A085-EC015C3790A2}" destId="{A531637A-E3D0-4511-9801-8FEA4F511B8B}" srcOrd="0" destOrd="0" presId="urn:microsoft.com/office/officeart/2008/layout/LinedList"/>
    <dgm:cxn modelId="{62B0F5F9-43ED-4C82-A55C-75BF5BB0D955}" srcId="{798BF1EF-C949-48B8-A386-A791F2C7A401}" destId="{10FB7F3A-D5FA-4CAC-A085-EC015C3790A2}" srcOrd="1" destOrd="0" parTransId="{7E78C556-B316-401B-97D4-71E9537DD4A4}" sibTransId="{6866CE23-920F-4D02-A518-C359A8AB73C0}"/>
    <dgm:cxn modelId="{86C49088-4FCB-4AD2-B469-C76BA8F3EE83}" type="presParOf" srcId="{177CB815-DE28-41BA-A3E1-518BE533B3BF}" destId="{780D808D-285D-458F-9B5B-C7EF11849865}" srcOrd="0" destOrd="0" presId="urn:microsoft.com/office/officeart/2008/layout/LinedList"/>
    <dgm:cxn modelId="{F7AE1F42-33C4-4419-B723-8C3B02F5BB0A}" type="presParOf" srcId="{177CB815-DE28-41BA-A3E1-518BE533B3BF}" destId="{EC826430-ADA9-48FF-89DA-C1B49362CCF5}" srcOrd="1" destOrd="0" presId="urn:microsoft.com/office/officeart/2008/layout/LinedList"/>
    <dgm:cxn modelId="{D33AFE54-45EB-43E2-8B3B-83A7C1B9DE3F}" type="presParOf" srcId="{EC826430-ADA9-48FF-89DA-C1B49362CCF5}" destId="{B918BF55-0C16-47AD-B12D-C88ACD80C14B}" srcOrd="0" destOrd="0" presId="urn:microsoft.com/office/officeart/2008/layout/LinedList"/>
    <dgm:cxn modelId="{CB86636C-60D7-4BD6-89C9-6EBC9E3D355D}" type="presParOf" srcId="{EC826430-ADA9-48FF-89DA-C1B49362CCF5}" destId="{722B36C7-4611-4B6A-9A90-EA2A9A8DE7FB}" srcOrd="1" destOrd="0" presId="urn:microsoft.com/office/officeart/2008/layout/LinedList"/>
    <dgm:cxn modelId="{8336A775-DF89-4A5C-97D7-CF4BC031734F}" type="presParOf" srcId="{177CB815-DE28-41BA-A3E1-518BE533B3BF}" destId="{F64E6B81-8457-4D48-A78A-9FA6C11ECACE}" srcOrd="2" destOrd="0" presId="urn:microsoft.com/office/officeart/2008/layout/LinedList"/>
    <dgm:cxn modelId="{4EBBB02C-AA80-4799-AD92-EF50A63EE5A1}" type="presParOf" srcId="{177CB815-DE28-41BA-A3E1-518BE533B3BF}" destId="{A256D5C2-B80F-45A7-83AC-11FB84B12FB1}" srcOrd="3" destOrd="0" presId="urn:microsoft.com/office/officeart/2008/layout/LinedList"/>
    <dgm:cxn modelId="{5610BC57-1BB1-4295-B8DD-8A878F5181A7}" type="presParOf" srcId="{A256D5C2-B80F-45A7-83AC-11FB84B12FB1}" destId="{A531637A-E3D0-4511-9801-8FEA4F511B8B}" srcOrd="0" destOrd="0" presId="urn:microsoft.com/office/officeart/2008/layout/LinedList"/>
    <dgm:cxn modelId="{C1901858-AC84-45FD-9DE9-D5DB2AF9302F}" type="presParOf" srcId="{A256D5C2-B80F-45A7-83AC-11FB84B12FB1}" destId="{5B5BC054-C270-462A-BB32-C7428856BC1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54ED08-F334-478D-A0CA-B0602D8BC281}">
      <dsp:nvSpPr>
        <dsp:cNvPr id="0" name=""/>
        <dsp:cNvSpPr/>
      </dsp:nvSpPr>
      <dsp:spPr>
        <a:xfrm>
          <a:off x="0" y="0"/>
          <a:ext cx="6900512"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B96E60-6C49-4337-A164-E2AE50FFE0D1}">
      <dsp:nvSpPr>
        <dsp:cNvPr id="0" name=""/>
        <dsp:cNvSpPr/>
      </dsp:nvSpPr>
      <dsp:spPr>
        <a:xfrm>
          <a:off x="0" y="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ctr" defTabSz="1600200">
            <a:lnSpc>
              <a:spcPct val="90000"/>
            </a:lnSpc>
            <a:spcBef>
              <a:spcPct val="0"/>
            </a:spcBef>
            <a:spcAft>
              <a:spcPct val="35000"/>
            </a:spcAft>
            <a:buNone/>
          </a:pPr>
          <a:r>
            <a:rPr lang="en-US" sz="3600" b="1" kern="1200" dirty="0"/>
            <a:t>You must know your state laws!</a:t>
          </a:r>
        </a:p>
      </dsp:txBody>
      <dsp:txXfrm>
        <a:off x="0" y="0"/>
        <a:ext cx="6900512" cy="1384035"/>
      </dsp:txXfrm>
    </dsp:sp>
    <dsp:sp modelId="{E4D0D81E-93A0-420A-A6D6-47F871095FC8}">
      <dsp:nvSpPr>
        <dsp:cNvPr id="0" name=""/>
        <dsp:cNvSpPr/>
      </dsp:nvSpPr>
      <dsp:spPr>
        <a:xfrm>
          <a:off x="0" y="1384035"/>
          <a:ext cx="6900512"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99B8B9-11DB-4939-8A32-B9DB55DCF524}">
      <dsp:nvSpPr>
        <dsp:cNvPr id="0" name=""/>
        <dsp:cNvSpPr/>
      </dsp:nvSpPr>
      <dsp:spPr>
        <a:xfrm>
          <a:off x="0" y="138403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a:t>In Georgia we practice under 4 state laws; the Nurse Practice Act, the Medical Practice Act, the Dental Practice Act and the Podiatry Practice Act.  </a:t>
          </a:r>
        </a:p>
      </dsp:txBody>
      <dsp:txXfrm>
        <a:off x="0" y="1384035"/>
        <a:ext cx="6900512" cy="1384035"/>
      </dsp:txXfrm>
    </dsp:sp>
    <dsp:sp modelId="{E97DC4F3-0FB6-4A12-A3A1-351FC2CA6103}">
      <dsp:nvSpPr>
        <dsp:cNvPr id="0" name=""/>
        <dsp:cNvSpPr/>
      </dsp:nvSpPr>
      <dsp:spPr>
        <a:xfrm>
          <a:off x="0" y="2768070"/>
          <a:ext cx="6900512"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324C1E-09AF-4F33-AED7-C7483366A401}">
      <dsp:nvSpPr>
        <dsp:cNvPr id="0" name=""/>
        <dsp:cNvSpPr/>
      </dsp:nvSpPr>
      <dsp:spPr>
        <a:xfrm>
          <a:off x="0" y="276807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t>Georgia Registered Professional Nurse Practice Act </a:t>
          </a:r>
        </a:p>
        <a:p>
          <a:pPr marL="0" lvl="0" indent="0" algn="l" defTabSz="889000">
            <a:lnSpc>
              <a:spcPct val="90000"/>
            </a:lnSpc>
            <a:spcBef>
              <a:spcPct val="0"/>
            </a:spcBef>
            <a:spcAft>
              <a:spcPct val="35000"/>
            </a:spcAft>
            <a:buNone/>
          </a:pPr>
          <a:r>
            <a:rPr lang="en-US" sz="2000" kern="1200" dirty="0"/>
            <a:t>(43-26-11.1) </a:t>
          </a:r>
          <a:r>
            <a:rPr lang="en-US" sz="2000" b="0" kern="1200" dirty="0"/>
            <a:t>anesthesia may be administered under the direction and responsibility of a duly licensed physician (MD or DO).</a:t>
          </a:r>
        </a:p>
      </dsp:txBody>
      <dsp:txXfrm>
        <a:off x="0" y="2768070"/>
        <a:ext cx="6900512" cy="1384035"/>
      </dsp:txXfrm>
    </dsp:sp>
    <dsp:sp modelId="{36ED9978-7E29-4E1B-A255-F4F668F2CD2C}">
      <dsp:nvSpPr>
        <dsp:cNvPr id="0" name=""/>
        <dsp:cNvSpPr/>
      </dsp:nvSpPr>
      <dsp:spPr>
        <a:xfrm>
          <a:off x="0" y="4152105"/>
          <a:ext cx="6900512"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8C4265-1F5C-4E66-9265-6C4074937712}">
      <dsp:nvSpPr>
        <dsp:cNvPr id="0" name=""/>
        <dsp:cNvSpPr/>
      </dsp:nvSpPr>
      <dsp:spPr>
        <a:xfrm>
          <a:off x="0" y="415210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t>Medical Practice Act </a:t>
          </a:r>
        </a:p>
        <a:p>
          <a:pPr marL="0" lvl="0" indent="0" algn="l" defTabSz="889000">
            <a:lnSpc>
              <a:spcPct val="90000"/>
            </a:lnSpc>
            <a:spcBef>
              <a:spcPct val="0"/>
            </a:spcBef>
            <a:spcAft>
              <a:spcPct val="35000"/>
            </a:spcAft>
            <a:buNone/>
          </a:pPr>
          <a:r>
            <a:rPr lang="en-US" sz="2000" b="1" kern="1200" dirty="0"/>
            <a:t>(43-34-23 and 43-34-25) </a:t>
          </a:r>
          <a:r>
            <a:rPr lang="en-US" sz="2000" kern="1200" dirty="0"/>
            <a:t>this has to do with protocol language, one for prescriptive authority and one that does not contain this language</a:t>
          </a:r>
        </a:p>
      </dsp:txBody>
      <dsp:txXfrm>
        <a:off x="0" y="4152105"/>
        <a:ext cx="6900512" cy="13840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0D808D-285D-458F-9B5B-C7EF11849865}">
      <dsp:nvSpPr>
        <dsp:cNvPr id="0" name=""/>
        <dsp:cNvSpPr/>
      </dsp:nvSpPr>
      <dsp:spPr>
        <a:xfrm>
          <a:off x="0" y="0"/>
          <a:ext cx="10515600"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18BF55-0C16-47AD-B12D-C88ACD80C14B}">
      <dsp:nvSpPr>
        <dsp:cNvPr id="0" name=""/>
        <dsp:cNvSpPr/>
      </dsp:nvSpPr>
      <dsp:spPr>
        <a:xfrm>
          <a:off x="0" y="0"/>
          <a:ext cx="10515600" cy="30311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t>Dental Practice Act </a:t>
          </a:r>
        </a:p>
        <a:p>
          <a:pPr marL="0" lvl="0" indent="0" algn="l" defTabSz="1066800">
            <a:lnSpc>
              <a:spcPct val="90000"/>
            </a:lnSpc>
            <a:spcBef>
              <a:spcPct val="0"/>
            </a:spcBef>
            <a:spcAft>
              <a:spcPct val="35000"/>
            </a:spcAft>
            <a:buNone/>
          </a:pPr>
          <a:r>
            <a:rPr lang="en-US" sz="2400" b="1" kern="1200" dirty="0"/>
            <a:t>(43-11-21 and 43-11-21.1) </a:t>
          </a:r>
          <a:r>
            <a:rPr lang="en-US" sz="2400" kern="1200" dirty="0"/>
            <a:t>CRNAs can give IV sedation if the dentist has an IV conscious sedation permit and GA if they have a general anesthesia permit which requires 1 year’s training in anesthesia or is an oral surgeon</a:t>
          </a:r>
        </a:p>
        <a:p>
          <a:pPr marL="0" lvl="0" indent="0" algn="l" defTabSz="1066800">
            <a:lnSpc>
              <a:spcPct val="90000"/>
            </a:lnSpc>
            <a:spcBef>
              <a:spcPct val="0"/>
            </a:spcBef>
            <a:spcAft>
              <a:spcPct val="35000"/>
            </a:spcAft>
            <a:buNone/>
          </a:pPr>
          <a:r>
            <a:rPr lang="en-US" sz="2400" b="1" kern="1200" dirty="0"/>
            <a:t>Podiatry Act </a:t>
          </a:r>
        </a:p>
        <a:p>
          <a:pPr marL="0" lvl="0" indent="0" algn="l" defTabSz="1066800">
            <a:lnSpc>
              <a:spcPct val="90000"/>
            </a:lnSpc>
            <a:spcBef>
              <a:spcPct val="0"/>
            </a:spcBef>
            <a:spcAft>
              <a:spcPct val="35000"/>
            </a:spcAft>
            <a:buNone/>
          </a:pPr>
          <a:r>
            <a:rPr lang="en-US" sz="2400" b="1" kern="1200" dirty="0"/>
            <a:t>(43-35-1 — 43-35-18) </a:t>
          </a:r>
          <a:r>
            <a:rPr lang="en-US" sz="2400" kern="1200" dirty="0"/>
            <a:t>We can give IV sedation but not GA.  It’s a bit ambiguous but we practice in the capacity of an RN.  </a:t>
          </a:r>
          <a:endParaRPr lang="en-US" sz="2000" kern="1200" dirty="0"/>
        </a:p>
      </dsp:txBody>
      <dsp:txXfrm>
        <a:off x="0" y="0"/>
        <a:ext cx="10515600" cy="3031177"/>
      </dsp:txXfrm>
    </dsp:sp>
    <dsp:sp modelId="{F64E6B81-8457-4D48-A78A-9FA6C11ECACE}">
      <dsp:nvSpPr>
        <dsp:cNvPr id="0" name=""/>
        <dsp:cNvSpPr/>
      </dsp:nvSpPr>
      <dsp:spPr>
        <a:xfrm>
          <a:off x="0" y="3031177"/>
          <a:ext cx="10515600"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31637A-E3D0-4511-9801-8FEA4F511B8B}">
      <dsp:nvSpPr>
        <dsp:cNvPr id="0" name=""/>
        <dsp:cNvSpPr/>
      </dsp:nvSpPr>
      <dsp:spPr>
        <a:xfrm>
          <a:off x="0" y="3031177"/>
          <a:ext cx="10515600" cy="30311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t>State Opt-Outs – 2001 CMS Rule to present – Georgia is not</a:t>
          </a:r>
        </a:p>
        <a:p>
          <a:pPr marL="0" lvl="0" indent="0" algn="l" defTabSz="1066800">
            <a:lnSpc>
              <a:spcPct val="90000"/>
            </a:lnSpc>
            <a:spcBef>
              <a:spcPct val="0"/>
            </a:spcBef>
            <a:spcAft>
              <a:spcPct val="35000"/>
            </a:spcAft>
            <a:buNone/>
          </a:pPr>
          <a:r>
            <a:rPr lang="en-US" sz="2400" kern="1200" dirty="0"/>
            <a:t>So according to Georgia state law, there is no requirement that the physician provide direct or onsite direction.  With </a:t>
          </a:r>
          <a:r>
            <a:rPr lang="en-US" sz="2400" kern="1200" dirty="0">
              <a:solidFill>
                <a:srgbClr val="FF0000"/>
              </a:solidFill>
            </a:rPr>
            <a:t>Medicare part A </a:t>
          </a:r>
          <a:r>
            <a:rPr lang="en-US" sz="2400" kern="1200" dirty="0"/>
            <a:t>(cop and cfc) it does require direct supervision of an anesthesiologist or the operating practitioner unless you are an opt out state, which Georgia is not.  To date, </a:t>
          </a:r>
          <a:r>
            <a:rPr lang="en-US" sz="2400" kern="1200" dirty="0">
              <a:solidFill>
                <a:srgbClr val="FF0000"/>
              </a:solidFill>
            </a:rPr>
            <a:t>25 states </a:t>
          </a:r>
          <a:r>
            <a:rPr lang="en-US" sz="2400" kern="1200" dirty="0"/>
            <a:t>and Guam have opted out of the federal physician supervision requirement. </a:t>
          </a:r>
        </a:p>
        <a:p>
          <a:pPr marL="0" lvl="0" indent="0" algn="l" defTabSz="1066800">
            <a:lnSpc>
              <a:spcPct val="90000"/>
            </a:lnSpc>
            <a:spcBef>
              <a:spcPct val="0"/>
            </a:spcBef>
            <a:spcAft>
              <a:spcPct val="35000"/>
            </a:spcAft>
            <a:buNone/>
          </a:pPr>
          <a:r>
            <a:rPr lang="en-US" sz="2400" kern="1200" dirty="0">
              <a:solidFill>
                <a:srgbClr val="FF0000"/>
              </a:solidFill>
            </a:rPr>
            <a:t>Can CRNAs still practice and bill independently, yes! </a:t>
          </a:r>
        </a:p>
        <a:p>
          <a:pPr marL="0" lvl="0" indent="0" algn="l" defTabSz="1066800">
            <a:lnSpc>
              <a:spcPct val="90000"/>
            </a:lnSpc>
            <a:spcBef>
              <a:spcPct val="0"/>
            </a:spcBef>
            <a:spcAft>
              <a:spcPct val="35000"/>
            </a:spcAft>
            <a:buNone/>
          </a:pPr>
          <a:endParaRPr lang="en-US" sz="2400" kern="1200" dirty="0"/>
        </a:p>
        <a:p>
          <a:pPr marL="0" lvl="0" indent="0" algn="l" defTabSz="1066800">
            <a:lnSpc>
              <a:spcPct val="90000"/>
            </a:lnSpc>
            <a:spcBef>
              <a:spcPct val="0"/>
            </a:spcBef>
            <a:spcAft>
              <a:spcPct val="35000"/>
            </a:spcAft>
            <a:buNone/>
          </a:pPr>
          <a:endParaRPr lang="en-US" sz="2400" kern="1200" dirty="0"/>
        </a:p>
        <a:p>
          <a:pPr marL="0" lvl="0" indent="0" algn="l" defTabSz="1066800">
            <a:lnSpc>
              <a:spcPct val="90000"/>
            </a:lnSpc>
            <a:spcBef>
              <a:spcPct val="0"/>
            </a:spcBef>
            <a:spcAft>
              <a:spcPct val="35000"/>
            </a:spcAft>
            <a:buNone/>
          </a:pPr>
          <a:r>
            <a:rPr lang="en-US" sz="2400" kern="1200" dirty="0"/>
            <a:t> </a:t>
          </a:r>
        </a:p>
      </dsp:txBody>
      <dsp:txXfrm>
        <a:off x="0" y="3031177"/>
        <a:ext cx="10515600" cy="3031177"/>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786EFD-5126-4E64-8E93-1088994FC571}" type="datetimeFigureOut">
              <a:rPr lang="en-US" smtClean="0"/>
              <a:t>9/11/2025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33EB1D-2827-4FAB-BB46-DE1C3C5210D9}" type="slidenum">
              <a:rPr lang="en-US" smtClean="0"/>
              <a:t>‹#›</a:t>
            </a:fld>
            <a:endParaRPr lang="en-US"/>
          </a:p>
        </p:txBody>
      </p:sp>
    </p:spTree>
    <p:extLst>
      <p:ext uri="{BB962C8B-B14F-4D97-AF65-F5344CB8AC3E}">
        <p14:creationId xmlns:p14="http://schemas.microsoft.com/office/powerpoint/2010/main" val="17114706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source: Microsoft 365 content library
State dental boards regulate the permit status for Certified Registered Nurse Anesthetists (CRNAs) practicing in dental offices. Regulations vary by state, with some permitting CRNA involvement under specific supervision or collaboration agreements. It is essential to review each state’s dental board guidelines for CRNA scope, authorization, and application requirements.</a:t>
            </a:r>
          </a:p>
        </p:txBody>
      </p:sp>
      <p:sp>
        <p:nvSpPr>
          <p:cNvPr id="4" name="Slide Number Placeholder 3"/>
          <p:cNvSpPr>
            <a:spLocks noGrp="1"/>
          </p:cNvSpPr>
          <p:nvPr>
            <p:ph type="sldNum" sz="quarter" idx="5"/>
          </p:nvPr>
        </p:nvSpPr>
        <p:spPr/>
        <p:txBody>
          <a:bodyPr/>
          <a:lstStyle/>
          <a:p>
            <a:fld id="{F133EB1D-2827-4FAB-BB46-DE1C3C5210D9}" type="slidenum">
              <a:rPr lang="en-US" smtClean="0"/>
              <a:t>8</a:t>
            </a:fld>
            <a:endParaRPr lang="en-US"/>
          </a:p>
        </p:txBody>
      </p:sp>
    </p:spTree>
    <p:extLst>
      <p:ext uri="{BB962C8B-B14F-4D97-AF65-F5344CB8AC3E}">
        <p14:creationId xmlns:p14="http://schemas.microsoft.com/office/powerpoint/2010/main" val="467579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F9204-3F29-4C3A-BA41-3063400202C4}"/>
              </a:ext>
            </a:extLst>
          </p:cNvPr>
          <p:cNvSpPr>
            <a:spLocks noGrp="1"/>
          </p:cNvSpPr>
          <p:nvPr>
            <p:ph type="ctrTitle"/>
          </p:nvPr>
        </p:nvSpPr>
        <p:spPr>
          <a:xfrm>
            <a:off x="1524000" y="1122363"/>
            <a:ext cx="9144000" cy="2387600"/>
          </a:xfrm>
        </p:spPr>
        <p:txBody>
          <a:bodyPr anchor="b"/>
          <a:lstStyle>
            <a:lvl1pPr algn="ctr">
              <a:defRPr sz="4400"/>
            </a:lvl1pPr>
          </a:lstStyle>
          <a:p>
            <a:r>
              <a:rPr lang="en-US" dirty="0"/>
              <a:t>Click to edit Master title style</a:t>
            </a:r>
          </a:p>
        </p:txBody>
      </p:sp>
      <p:sp>
        <p:nvSpPr>
          <p:cNvPr id="3" name="Subtitle 2">
            <a:extLst>
              <a:ext uri="{FF2B5EF4-FFF2-40B4-BE49-F238E27FC236}">
                <a16:creationId xmlns:a16="http://schemas.microsoft.com/office/drawing/2014/main" id="{203393CD-7262-4AC7-80E6-52FE6F3F39BA}"/>
              </a:ext>
            </a:extLst>
          </p:cNvPr>
          <p:cNvSpPr>
            <a:spLocks noGrp="1"/>
          </p:cNvSpPr>
          <p:nvPr>
            <p:ph type="subTitle" idx="1"/>
          </p:nvPr>
        </p:nvSpPr>
        <p:spPr>
          <a:xfrm>
            <a:off x="1524000" y="3602038"/>
            <a:ext cx="9144000" cy="1655762"/>
          </a:xfrm>
        </p:spPr>
        <p:txBody>
          <a:bodyPr/>
          <a:lstStyle>
            <a:lvl1pPr marL="0" indent="0" algn="ctr">
              <a:buNone/>
              <a:defRPr sz="20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D7D430AE-0210-4E82-AD7B-41B112DE7F7D}"/>
              </a:ext>
            </a:extLst>
          </p:cNvPr>
          <p:cNvSpPr>
            <a:spLocks noGrp="1"/>
          </p:cNvSpPr>
          <p:nvPr>
            <p:ph type="dt" sz="half" idx="10"/>
          </p:nvPr>
        </p:nvSpPr>
        <p:spPr/>
        <p:txBody>
          <a:bodyPr/>
          <a:lstStyle>
            <a:lvl1pPr>
              <a:defRPr>
                <a:latin typeface="+mn-lt"/>
              </a:defRPr>
            </a:lvl1pPr>
          </a:lstStyle>
          <a:p>
            <a:fld id="{11A6662E-FAF4-44BC-88B5-85A7CBFB6D30}" type="datetime1">
              <a:rPr lang="en-US" smtClean="0"/>
              <a:pPr/>
              <a:t>9/11/2025</a:t>
            </a:fld>
            <a:endParaRPr lang="en-US"/>
          </a:p>
        </p:txBody>
      </p:sp>
      <p:sp>
        <p:nvSpPr>
          <p:cNvPr id="5" name="Footer Placeholder 4">
            <a:extLst>
              <a:ext uri="{FF2B5EF4-FFF2-40B4-BE49-F238E27FC236}">
                <a16:creationId xmlns:a16="http://schemas.microsoft.com/office/drawing/2014/main" id="{0F221974-7DEC-459D-9642-CB5B59C82771}"/>
              </a:ext>
            </a:extLst>
          </p:cNvPr>
          <p:cNvSpPr>
            <a:spLocks noGrp="1"/>
          </p:cNvSpPr>
          <p:nvPr>
            <p:ph type="ftr" sz="quarter" idx="11"/>
          </p:nvPr>
        </p:nvSpPr>
        <p:spPr/>
        <p:txBody>
          <a:bodyPr/>
          <a:lstStyle>
            <a:lvl1pPr>
              <a:defRPr>
                <a:latin typeface="+mn-lt"/>
              </a:defRPr>
            </a:lvl1pPr>
          </a:lstStyle>
          <a:p>
            <a:endParaRPr lang="en-US"/>
          </a:p>
        </p:txBody>
      </p:sp>
      <p:sp>
        <p:nvSpPr>
          <p:cNvPr id="6" name="Slide Number Placeholder 5">
            <a:extLst>
              <a:ext uri="{FF2B5EF4-FFF2-40B4-BE49-F238E27FC236}">
                <a16:creationId xmlns:a16="http://schemas.microsoft.com/office/drawing/2014/main" id="{60731837-C94E-4B5B-BCF0-110C69EDB41C}"/>
              </a:ext>
            </a:extLst>
          </p:cNvPr>
          <p:cNvSpPr>
            <a:spLocks noGrp="1"/>
          </p:cNvSpPr>
          <p:nvPr>
            <p:ph type="sldNum" sz="quarter" idx="12"/>
          </p:nvPr>
        </p:nvSpPr>
        <p:spPr/>
        <p:txBody>
          <a:bodyPr/>
          <a:lstStyle>
            <a:lvl1pPr>
              <a:defRPr>
                <a:latin typeface="+mn-lt"/>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179236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ABDD2-E186-4F25-8FDE-D1E875E9C3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18CC5B-A7E0-48B1-8329-6533AC76E7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905B1B-77FE-4BFC-BF87-87DA989F0082}"/>
              </a:ext>
            </a:extLst>
          </p:cNvPr>
          <p:cNvSpPr>
            <a:spLocks noGrp="1"/>
          </p:cNvSpPr>
          <p:nvPr>
            <p:ph type="dt" sz="half" idx="10"/>
          </p:nvPr>
        </p:nvSpPr>
        <p:spPr/>
        <p:txBody>
          <a:bodyPr/>
          <a:lstStyle/>
          <a:p>
            <a:fld id="{4C559632-1575-4E14-B53B-3DC3D5ED3947}" type="datetime1">
              <a:rPr lang="en-US" smtClean="0"/>
              <a:t>9/11/2025</a:t>
            </a:fld>
            <a:endParaRPr lang="en-US"/>
          </a:p>
        </p:txBody>
      </p:sp>
      <p:sp>
        <p:nvSpPr>
          <p:cNvPr id="5" name="Footer Placeholder 4">
            <a:extLst>
              <a:ext uri="{FF2B5EF4-FFF2-40B4-BE49-F238E27FC236}">
                <a16:creationId xmlns:a16="http://schemas.microsoft.com/office/drawing/2014/main" id="{3118531E-1B90-4631-BD37-4BB1DBFABF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8A55E8-88DC-4280-8E04-FF50FF8EDB5A}"/>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6783277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60633D-90E4-4F5A-9EBF-DDEC2B0B47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DD3065-FA3D-42C8-BFDA-967C87F4F2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DC126F-38E2-4425-861F-98ED432284BA}"/>
              </a:ext>
            </a:extLst>
          </p:cNvPr>
          <p:cNvSpPr>
            <a:spLocks noGrp="1"/>
          </p:cNvSpPr>
          <p:nvPr>
            <p:ph type="dt" sz="half" idx="10"/>
          </p:nvPr>
        </p:nvSpPr>
        <p:spPr/>
        <p:txBody>
          <a:bodyPr/>
          <a:lstStyle/>
          <a:p>
            <a:fld id="{CC4A6868-2568-4CC9-B302-F37117B01A6E}" type="datetime1">
              <a:rPr lang="en-US" smtClean="0"/>
              <a:t>9/11/2025</a:t>
            </a:fld>
            <a:endParaRPr lang="en-US"/>
          </a:p>
        </p:txBody>
      </p:sp>
      <p:sp>
        <p:nvSpPr>
          <p:cNvPr id="5" name="Footer Placeholder 4">
            <a:extLst>
              <a:ext uri="{FF2B5EF4-FFF2-40B4-BE49-F238E27FC236}">
                <a16:creationId xmlns:a16="http://schemas.microsoft.com/office/drawing/2014/main" id="{CA9645D8-F22A-4354-A8B3-96E8A2D232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9E2295-A616-4D57-8800-7B7E213A8CC8}"/>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7615721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06147-6BCA-4297-BA19-51B69B23C8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9CEEB1-4062-4F5D-A547-CF6177EFED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C90FB5-8E4E-4B35-91A3-A8C88C252950}"/>
              </a:ext>
            </a:extLst>
          </p:cNvPr>
          <p:cNvSpPr>
            <a:spLocks noGrp="1"/>
          </p:cNvSpPr>
          <p:nvPr>
            <p:ph type="dt" sz="half" idx="10"/>
          </p:nvPr>
        </p:nvSpPr>
        <p:spPr/>
        <p:txBody>
          <a:bodyPr/>
          <a:lstStyle/>
          <a:p>
            <a:fld id="{6FCDDBD0-5650-4B25-B3A1-698196C3A596}" type="datetimeFigureOut">
              <a:rPr lang="en-US" smtClean="0"/>
              <a:t>9/11/2025</a:t>
            </a:fld>
            <a:endParaRPr lang="en-US"/>
          </a:p>
        </p:txBody>
      </p:sp>
      <p:sp>
        <p:nvSpPr>
          <p:cNvPr id="5" name="Footer Placeholder 4">
            <a:extLst>
              <a:ext uri="{FF2B5EF4-FFF2-40B4-BE49-F238E27FC236}">
                <a16:creationId xmlns:a16="http://schemas.microsoft.com/office/drawing/2014/main" id="{A17407EA-F88C-4287-AE59-D662B8ED90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E8C929-1AF4-432E-965A-3050DC2DC3C3}"/>
              </a:ext>
            </a:extLst>
          </p:cNvPr>
          <p:cNvSpPr>
            <a:spLocks noGrp="1"/>
          </p:cNvSpPr>
          <p:nvPr>
            <p:ph type="sldNum" sz="quarter" idx="12"/>
          </p:nvPr>
        </p:nvSpPr>
        <p:spPr/>
        <p:txBody>
          <a:bodyPr/>
          <a:lstStyle/>
          <a:p>
            <a:fld id="{EF56F5E9-D1A0-4B2C-90F2-6DF70767BB07}" type="slidenum">
              <a:rPr lang="en-US" smtClean="0"/>
              <a:t>‹#›</a:t>
            </a:fld>
            <a:endParaRPr lang="en-US"/>
          </a:p>
        </p:txBody>
      </p:sp>
    </p:spTree>
    <p:extLst>
      <p:ext uri="{BB962C8B-B14F-4D97-AF65-F5344CB8AC3E}">
        <p14:creationId xmlns:p14="http://schemas.microsoft.com/office/powerpoint/2010/main" val="34460378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D3DDE-5180-4CA3-8E0B-45ED3C521B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DEDC9C-8029-47DC-9281-F37447455C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FB5660-F6BC-4093-8A5F-2CCC49818544}"/>
              </a:ext>
            </a:extLst>
          </p:cNvPr>
          <p:cNvSpPr>
            <a:spLocks noGrp="1"/>
          </p:cNvSpPr>
          <p:nvPr>
            <p:ph type="dt" sz="half" idx="10"/>
          </p:nvPr>
        </p:nvSpPr>
        <p:spPr/>
        <p:txBody>
          <a:bodyPr/>
          <a:lstStyle/>
          <a:p>
            <a:fld id="{6FCDDBD0-5650-4B25-B3A1-698196C3A596}" type="datetimeFigureOut">
              <a:rPr lang="en-US" smtClean="0"/>
              <a:t>9/11/2025</a:t>
            </a:fld>
            <a:endParaRPr lang="en-US"/>
          </a:p>
        </p:txBody>
      </p:sp>
      <p:sp>
        <p:nvSpPr>
          <p:cNvPr id="5" name="Footer Placeholder 4">
            <a:extLst>
              <a:ext uri="{FF2B5EF4-FFF2-40B4-BE49-F238E27FC236}">
                <a16:creationId xmlns:a16="http://schemas.microsoft.com/office/drawing/2014/main" id="{E7E6D2FF-B389-40E7-9F68-D326EE957A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AACA35-DD9B-4B9E-AD3A-E64AFAF1216C}"/>
              </a:ext>
            </a:extLst>
          </p:cNvPr>
          <p:cNvSpPr>
            <a:spLocks noGrp="1"/>
          </p:cNvSpPr>
          <p:nvPr>
            <p:ph type="sldNum" sz="quarter" idx="12"/>
          </p:nvPr>
        </p:nvSpPr>
        <p:spPr/>
        <p:txBody>
          <a:bodyPr/>
          <a:lstStyle/>
          <a:p>
            <a:fld id="{EF56F5E9-D1A0-4B2C-90F2-6DF70767BB07}" type="slidenum">
              <a:rPr lang="en-US" smtClean="0"/>
              <a:t>‹#›</a:t>
            </a:fld>
            <a:endParaRPr lang="en-US"/>
          </a:p>
        </p:txBody>
      </p:sp>
    </p:spTree>
    <p:extLst>
      <p:ext uri="{BB962C8B-B14F-4D97-AF65-F5344CB8AC3E}">
        <p14:creationId xmlns:p14="http://schemas.microsoft.com/office/powerpoint/2010/main" val="8785711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64BE3-249B-4A9C-B95A-194E95F495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26F88E4-ABD9-4AAD-93AE-7003B17672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F05332-F3DF-44F3-9D05-0D4FCDE3DF04}"/>
              </a:ext>
            </a:extLst>
          </p:cNvPr>
          <p:cNvSpPr>
            <a:spLocks noGrp="1"/>
          </p:cNvSpPr>
          <p:nvPr>
            <p:ph type="dt" sz="half" idx="10"/>
          </p:nvPr>
        </p:nvSpPr>
        <p:spPr/>
        <p:txBody>
          <a:bodyPr/>
          <a:lstStyle/>
          <a:p>
            <a:fld id="{6FCDDBD0-5650-4B25-B3A1-698196C3A596}" type="datetimeFigureOut">
              <a:rPr lang="en-US" smtClean="0"/>
              <a:t>9/11/2025</a:t>
            </a:fld>
            <a:endParaRPr lang="en-US"/>
          </a:p>
        </p:txBody>
      </p:sp>
      <p:sp>
        <p:nvSpPr>
          <p:cNvPr id="5" name="Footer Placeholder 4">
            <a:extLst>
              <a:ext uri="{FF2B5EF4-FFF2-40B4-BE49-F238E27FC236}">
                <a16:creationId xmlns:a16="http://schemas.microsoft.com/office/drawing/2014/main" id="{E20D256D-FF4F-48C2-AECB-A0B13770CD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40A4EF-B9A5-4739-9668-EB6875B96D35}"/>
              </a:ext>
            </a:extLst>
          </p:cNvPr>
          <p:cNvSpPr>
            <a:spLocks noGrp="1"/>
          </p:cNvSpPr>
          <p:nvPr>
            <p:ph type="sldNum" sz="quarter" idx="12"/>
          </p:nvPr>
        </p:nvSpPr>
        <p:spPr/>
        <p:txBody>
          <a:bodyPr/>
          <a:lstStyle/>
          <a:p>
            <a:fld id="{EF56F5E9-D1A0-4B2C-90F2-6DF70767BB07}" type="slidenum">
              <a:rPr lang="en-US" smtClean="0"/>
              <a:t>‹#›</a:t>
            </a:fld>
            <a:endParaRPr lang="en-US"/>
          </a:p>
        </p:txBody>
      </p:sp>
    </p:spTree>
    <p:extLst>
      <p:ext uri="{BB962C8B-B14F-4D97-AF65-F5344CB8AC3E}">
        <p14:creationId xmlns:p14="http://schemas.microsoft.com/office/powerpoint/2010/main" val="30454251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3DC99-C287-4C80-B55A-AADC7C1396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3571A5-BDC2-470C-BD83-274EC8D4A7A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AE7FD-E4AE-4C0B-9541-97ACBD37ED0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BFE998-13A6-405B-8E02-7DC919F917B5}"/>
              </a:ext>
            </a:extLst>
          </p:cNvPr>
          <p:cNvSpPr>
            <a:spLocks noGrp="1"/>
          </p:cNvSpPr>
          <p:nvPr>
            <p:ph type="dt" sz="half" idx="10"/>
          </p:nvPr>
        </p:nvSpPr>
        <p:spPr/>
        <p:txBody>
          <a:bodyPr/>
          <a:lstStyle/>
          <a:p>
            <a:fld id="{6FCDDBD0-5650-4B25-B3A1-698196C3A596}" type="datetimeFigureOut">
              <a:rPr lang="en-US" smtClean="0"/>
              <a:t>9/11/2025</a:t>
            </a:fld>
            <a:endParaRPr lang="en-US"/>
          </a:p>
        </p:txBody>
      </p:sp>
      <p:sp>
        <p:nvSpPr>
          <p:cNvPr id="6" name="Footer Placeholder 5">
            <a:extLst>
              <a:ext uri="{FF2B5EF4-FFF2-40B4-BE49-F238E27FC236}">
                <a16:creationId xmlns:a16="http://schemas.microsoft.com/office/drawing/2014/main" id="{FC3D879F-EFAF-4BD0-BD10-B21DBA7092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3956AD-5BE7-41F7-B216-D2ED23FE00B8}"/>
              </a:ext>
            </a:extLst>
          </p:cNvPr>
          <p:cNvSpPr>
            <a:spLocks noGrp="1"/>
          </p:cNvSpPr>
          <p:nvPr>
            <p:ph type="sldNum" sz="quarter" idx="12"/>
          </p:nvPr>
        </p:nvSpPr>
        <p:spPr/>
        <p:txBody>
          <a:bodyPr/>
          <a:lstStyle/>
          <a:p>
            <a:fld id="{EF56F5E9-D1A0-4B2C-90F2-6DF70767BB07}" type="slidenum">
              <a:rPr lang="en-US" smtClean="0"/>
              <a:t>‹#›</a:t>
            </a:fld>
            <a:endParaRPr lang="en-US"/>
          </a:p>
        </p:txBody>
      </p:sp>
    </p:spTree>
    <p:extLst>
      <p:ext uri="{BB962C8B-B14F-4D97-AF65-F5344CB8AC3E}">
        <p14:creationId xmlns:p14="http://schemas.microsoft.com/office/powerpoint/2010/main" val="29889474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9928B-1E68-430A-BD0C-1D03845287A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FBDE2F-6975-42B4-B653-3280F10722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9FEF42-902B-4755-A8E0-5F9335C93E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CD44F4B-3D7F-4F81-8EE9-66FD5F3D19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FF6554-4BA9-4282-BAA7-8864D28589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6065DFD-580A-474B-894E-F5EF8B775D38}"/>
              </a:ext>
            </a:extLst>
          </p:cNvPr>
          <p:cNvSpPr>
            <a:spLocks noGrp="1"/>
          </p:cNvSpPr>
          <p:nvPr>
            <p:ph type="dt" sz="half" idx="10"/>
          </p:nvPr>
        </p:nvSpPr>
        <p:spPr/>
        <p:txBody>
          <a:bodyPr/>
          <a:lstStyle/>
          <a:p>
            <a:fld id="{6FCDDBD0-5650-4B25-B3A1-698196C3A596}" type="datetimeFigureOut">
              <a:rPr lang="en-US" smtClean="0"/>
              <a:t>9/11/2025</a:t>
            </a:fld>
            <a:endParaRPr lang="en-US"/>
          </a:p>
        </p:txBody>
      </p:sp>
      <p:sp>
        <p:nvSpPr>
          <p:cNvPr id="8" name="Footer Placeholder 7">
            <a:extLst>
              <a:ext uri="{FF2B5EF4-FFF2-40B4-BE49-F238E27FC236}">
                <a16:creationId xmlns:a16="http://schemas.microsoft.com/office/drawing/2014/main" id="{E057A965-47E9-4956-8062-E0B1A5A7757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73ADEC-3BE5-484B-9371-5342EFC9B9B5}"/>
              </a:ext>
            </a:extLst>
          </p:cNvPr>
          <p:cNvSpPr>
            <a:spLocks noGrp="1"/>
          </p:cNvSpPr>
          <p:nvPr>
            <p:ph type="sldNum" sz="quarter" idx="12"/>
          </p:nvPr>
        </p:nvSpPr>
        <p:spPr/>
        <p:txBody>
          <a:bodyPr/>
          <a:lstStyle/>
          <a:p>
            <a:fld id="{EF56F5E9-D1A0-4B2C-90F2-6DF70767BB07}" type="slidenum">
              <a:rPr lang="en-US" smtClean="0"/>
              <a:t>‹#›</a:t>
            </a:fld>
            <a:endParaRPr lang="en-US"/>
          </a:p>
        </p:txBody>
      </p:sp>
    </p:spTree>
    <p:extLst>
      <p:ext uri="{BB962C8B-B14F-4D97-AF65-F5344CB8AC3E}">
        <p14:creationId xmlns:p14="http://schemas.microsoft.com/office/powerpoint/2010/main" val="23194433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7D6E7-F210-47B5-A720-4D05AB3403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FDE714-1EF6-4D92-91E7-415E37E22D20}"/>
              </a:ext>
            </a:extLst>
          </p:cNvPr>
          <p:cNvSpPr>
            <a:spLocks noGrp="1"/>
          </p:cNvSpPr>
          <p:nvPr>
            <p:ph type="dt" sz="half" idx="10"/>
          </p:nvPr>
        </p:nvSpPr>
        <p:spPr/>
        <p:txBody>
          <a:bodyPr/>
          <a:lstStyle/>
          <a:p>
            <a:fld id="{6FCDDBD0-5650-4B25-B3A1-698196C3A596}" type="datetimeFigureOut">
              <a:rPr lang="en-US" smtClean="0"/>
              <a:t>9/11/2025</a:t>
            </a:fld>
            <a:endParaRPr lang="en-US"/>
          </a:p>
        </p:txBody>
      </p:sp>
      <p:sp>
        <p:nvSpPr>
          <p:cNvPr id="4" name="Footer Placeholder 3">
            <a:extLst>
              <a:ext uri="{FF2B5EF4-FFF2-40B4-BE49-F238E27FC236}">
                <a16:creationId xmlns:a16="http://schemas.microsoft.com/office/drawing/2014/main" id="{30B7D980-B998-4E94-8C63-C85D9FCE125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410342D-D3DF-4502-BC29-E2D378419594}"/>
              </a:ext>
            </a:extLst>
          </p:cNvPr>
          <p:cNvSpPr>
            <a:spLocks noGrp="1"/>
          </p:cNvSpPr>
          <p:nvPr>
            <p:ph type="sldNum" sz="quarter" idx="12"/>
          </p:nvPr>
        </p:nvSpPr>
        <p:spPr/>
        <p:txBody>
          <a:bodyPr/>
          <a:lstStyle/>
          <a:p>
            <a:fld id="{EF56F5E9-D1A0-4B2C-90F2-6DF70767BB07}" type="slidenum">
              <a:rPr lang="en-US" smtClean="0"/>
              <a:t>‹#›</a:t>
            </a:fld>
            <a:endParaRPr lang="en-US"/>
          </a:p>
        </p:txBody>
      </p:sp>
    </p:spTree>
    <p:extLst>
      <p:ext uri="{BB962C8B-B14F-4D97-AF65-F5344CB8AC3E}">
        <p14:creationId xmlns:p14="http://schemas.microsoft.com/office/powerpoint/2010/main" val="23326858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B73DF9-797A-406A-918D-C26A96AB3952}"/>
              </a:ext>
            </a:extLst>
          </p:cNvPr>
          <p:cNvSpPr>
            <a:spLocks noGrp="1"/>
          </p:cNvSpPr>
          <p:nvPr>
            <p:ph type="dt" sz="half" idx="10"/>
          </p:nvPr>
        </p:nvSpPr>
        <p:spPr/>
        <p:txBody>
          <a:bodyPr/>
          <a:lstStyle/>
          <a:p>
            <a:fld id="{6FCDDBD0-5650-4B25-B3A1-698196C3A596}" type="datetimeFigureOut">
              <a:rPr lang="en-US" smtClean="0"/>
              <a:t>9/11/2025</a:t>
            </a:fld>
            <a:endParaRPr lang="en-US"/>
          </a:p>
        </p:txBody>
      </p:sp>
      <p:sp>
        <p:nvSpPr>
          <p:cNvPr id="3" name="Footer Placeholder 2">
            <a:extLst>
              <a:ext uri="{FF2B5EF4-FFF2-40B4-BE49-F238E27FC236}">
                <a16:creationId xmlns:a16="http://schemas.microsoft.com/office/drawing/2014/main" id="{2B2E0A9C-B5B0-4739-82DB-DB20F58CDE6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DBF03F-F988-43A7-82D2-9E54D5EFC4C1}"/>
              </a:ext>
            </a:extLst>
          </p:cNvPr>
          <p:cNvSpPr>
            <a:spLocks noGrp="1"/>
          </p:cNvSpPr>
          <p:nvPr>
            <p:ph type="sldNum" sz="quarter" idx="12"/>
          </p:nvPr>
        </p:nvSpPr>
        <p:spPr/>
        <p:txBody>
          <a:bodyPr/>
          <a:lstStyle/>
          <a:p>
            <a:fld id="{EF56F5E9-D1A0-4B2C-90F2-6DF70767BB07}" type="slidenum">
              <a:rPr lang="en-US" smtClean="0"/>
              <a:t>‹#›</a:t>
            </a:fld>
            <a:endParaRPr lang="en-US"/>
          </a:p>
        </p:txBody>
      </p:sp>
    </p:spTree>
    <p:extLst>
      <p:ext uri="{BB962C8B-B14F-4D97-AF65-F5344CB8AC3E}">
        <p14:creationId xmlns:p14="http://schemas.microsoft.com/office/powerpoint/2010/main" val="8936437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1D2EA-E4A2-4D68-B02A-D3192E3028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0E784A0-FA4B-44AB-9C1E-823839A1B4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0ADDFD-49D9-4F11-950B-39397F70B3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7395A9-56DC-482C-8050-BBE3A68F0CFA}"/>
              </a:ext>
            </a:extLst>
          </p:cNvPr>
          <p:cNvSpPr>
            <a:spLocks noGrp="1"/>
          </p:cNvSpPr>
          <p:nvPr>
            <p:ph type="dt" sz="half" idx="10"/>
          </p:nvPr>
        </p:nvSpPr>
        <p:spPr/>
        <p:txBody>
          <a:bodyPr/>
          <a:lstStyle/>
          <a:p>
            <a:fld id="{6FCDDBD0-5650-4B25-B3A1-698196C3A596}" type="datetimeFigureOut">
              <a:rPr lang="en-US" smtClean="0"/>
              <a:t>9/11/2025</a:t>
            </a:fld>
            <a:endParaRPr lang="en-US"/>
          </a:p>
        </p:txBody>
      </p:sp>
      <p:sp>
        <p:nvSpPr>
          <p:cNvPr id="6" name="Footer Placeholder 5">
            <a:extLst>
              <a:ext uri="{FF2B5EF4-FFF2-40B4-BE49-F238E27FC236}">
                <a16:creationId xmlns:a16="http://schemas.microsoft.com/office/drawing/2014/main" id="{E4CA34F8-BC51-4457-BF7B-B160BD087B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A263AB-7DF0-450A-A286-D4966EDB830B}"/>
              </a:ext>
            </a:extLst>
          </p:cNvPr>
          <p:cNvSpPr>
            <a:spLocks noGrp="1"/>
          </p:cNvSpPr>
          <p:nvPr>
            <p:ph type="sldNum" sz="quarter" idx="12"/>
          </p:nvPr>
        </p:nvSpPr>
        <p:spPr/>
        <p:txBody>
          <a:bodyPr/>
          <a:lstStyle/>
          <a:p>
            <a:fld id="{EF56F5E9-D1A0-4B2C-90F2-6DF70767BB07}" type="slidenum">
              <a:rPr lang="en-US" smtClean="0"/>
              <a:t>‹#›</a:t>
            </a:fld>
            <a:endParaRPr lang="en-US"/>
          </a:p>
        </p:txBody>
      </p:sp>
    </p:spTree>
    <p:extLst>
      <p:ext uri="{BB962C8B-B14F-4D97-AF65-F5344CB8AC3E}">
        <p14:creationId xmlns:p14="http://schemas.microsoft.com/office/powerpoint/2010/main" val="701485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CC1FC-ADE8-488C-A1DA-2FD569FD4D09}"/>
              </a:ext>
            </a:extLst>
          </p:cNvPr>
          <p:cNvSpPr>
            <a:spLocks noGrp="1"/>
          </p:cNvSpPr>
          <p:nvPr>
            <p:ph type="title"/>
          </p:nvPr>
        </p:nvSpPr>
        <p:spPr>
          <a:xfrm>
            <a:off x="838200" y="365760"/>
            <a:ext cx="105156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7F02842-38C3-46D6-8527-0F6FE623C511}"/>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E864CF5-F681-40C2-88CC-E02206C9CECB}"/>
              </a:ext>
            </a:extLst>
          </p:cNvPr>
          <p:cNvSpPr>
            <a:spLocks noGrp="1"/>
          </p:cNvSpPr>
          <p:nvPr>
            <p:ph type="dt" sz="half" idx="10"/>
          </p:nvPr>
        </p:nvSpPr>
        <p:spPr/>
        <p:txBody>
          <a:bodyPr/>
          <a:lstStyle/>
          <a:p>
            <a:fld id="{0055F08A-1E71-4B2B-BB49-E743F2903911}" type="datetime1">
              <a:rPr lang="en-US" smtClean="0"/>
              <a:t>9/11/2025</a:t>
            </a:fld>
            <a:endParaRPr lang="en-US" dirty="0"/>
          </a:p>
        </p:txBody>
      </p:sp>
      <p:sp>
        <p:nvSpPr>
          <p:cNvPr id="5" name="Footer Placeholder 4">
            <a:extLst>
              <a:ext uri="{FF2B5EF4-FFF2-40B4-BE49-F238E27FC236}">
                <a16:creationId xmlns:a16="http://schemas.microsoft.com/office/drawing/2014/main" id="{82C04753-4FE4-4A6F-99BB-CFFC92E0C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A569D1-DB13-4BD9-8BA9-0DEAD98F893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5737453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924D6-B39E-4183-8556-5BC68C303E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063708-D5F3-4348-802A-27499D598B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8768585-AA10-4C23-A67E-9703286315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83A985-A9B0-4FBF-B5D8-BB8ACACE7A31}"/>
              </a:ext>
            </a:extLst>
          </p:cNvPr>
          <p:cNvSpPr>
            <a:spLocks noGrp="1"/>
          </p:cNvSpPr>
          <p:nvPr>
            <p:ph type="dt" sz="half" idx="10"/>
          </p:nvPr>
        </p:nvSpPr>
        <p:spPr/>
        <p:txBody>
          <a:bodyPr/>
          <a:lstStyle/>
          <a:p>
            <a:fld id="{6FCDDBD0-5650-4B25-B3A1-698196C3A596}" type="datetimeFigureOut">
              <a:rPr lang="en-US" smtClean="0"/>
              <a:t>9/11/2025</a:t>
            </a:fld>
            <a:endParaRPr lang="en-US"/>
          </a:p>
        </p:txBody>
      </p:sp>
      <p:sp>
        <p:nvSpPr>
          <p:cNvPr id="6" name="Footer Placeholder 5">
            <a:extLst>
              <a:ext uri="{FF2B5EF4-FFF2-40B4-BE49-F238E27FC236}">
                <a16:creationId xmlns:a16="http://schemas.microsoft.com/office/drawing/2014/main" id="{E67D0E38-C3AB-40A5-A687-8BF0B65D05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193D45-A1CB-4AD7-B9C1-2FC40481810C}"/>
              </a:ext>
            </a:extLst>
          </p:cNvPr>
          <p:cNvSpPr>
            <a:spLocks noGrp="1"/>
          </p:cNvSpPr>
          <p:nvPr>
            <p:ph type="sldNum" sz="quarter" idx="12"/>
          </p:nvPr>
        </p:nvSpPr>
        <p:spPr/>
        <p:txBody>
          <a:bodyPr/>
          <a:lstStyle/>
          <a:p>
            <a:fld id="{EF56F5E9-D1A0-4B2C-90F2-6DF70767BB07}" type="slidenum">
              <a:rPr lang="en-US" smtClean="0"/>
              <a:t>‹#›</a:t>
            </a:fld>
            <a:endParaRPr lang="en-US"/>
          </a:p>
        </p:txBody>
      </p:sp>
    </p:spTree>
    <p:extLst>
      <p:ext uri="{BB962C8B-B14F-4D97-AF65-F5344CB8AC3E}">
        <p14:creationId xmlns:p14="http://schemas.microsoft.com/office/powerpoint/2010/main" val="2511502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2D4EF-DED5-401A-AE7D-E79AB716E4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CDEA98-3A18-47E9-8029-A88147CC87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9D4AAC-8E66-4FDA-9EA7-2A7E50E0D092}"/>
              </a:ext>
            </a:extLst>
          </p:cNvPr>
          <p:cNvSpPr>
            <a:spLocks noGrp="1"/>
          </p:cNvSpPr>
          <p:nvPr>
            <p:ph type="dt" sz="half" idx="10"/>
          </p:nvPr>
        </p:nvSpPr>
        <p:spPr/>
        <p:txBody>
          <a:bodyPr/>
          <a:lstStyle/>
          <a:p>
            <a:fld id="{6FCDDBD0-5650-4B25-B3A1-698196C3A596}" type="datetimeFigureOut">
              <a:rPr lang="en-US" smtClean="0"/>
              <a:t>9/11/2025</a:t>
            </a:fld>
            <a:endParaRPr lang="en-US"/>
          </a:p>
        </p:txBody>
      </p:sp>
      <p:sp>
        <p:nvSpPr>
          <p:cNvPr id="5" name="Footer Placeholder 4">
            <a:extLst>
              <a:ext uri="{FF2B5EF4-FFF2-40B4-BE49-F238E27FC236}">
                <a16:creationId xmlns:a16="http://schemas.microsoft.com/office/drawing/2014/main" id="{116C1151-874A-47D8-849F-3C80925542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B23961-F9DC-4E55-A087-CC4A1B2461C9}"/>
              </a:ext>
            </a:extLst>
          </p:cNvPr>
          <p:cNvSpPr>
            <a:spLocks noGrp="1"/>
          </p:cNvSpPr>
          <p:nvPr>
            <p:ph type="sldNum" sz="quarter" idx="12"/>
          </p:nvPr>
        </p:nvSpPr>
        <p:spPr/>
        <p:txBody>
          <a:bodyPr/>
          <a:lstStyle/>
          <a:p>
            <a:fld id="{EF56F5E9-D1A0-4B2C-90F2-6DF70767BB07}" type="slidenum">
              <a:rPr lang="en-US" smtClean="0"/>
              <a:t>‹#›</a:t>
            </a:fld>
            <a:endParaRPr lang="en-US"/>
          </a:p>
        </p:txBody>
      </p:sp>
    </p:spTree>
    <p:extLst>
      <p:ext uri="{BB962C8B-B14F-4D97-AF65-F5344CB8AC3E}">
        <p14:creationId xmlns:p14="http://schemas.microsoft.com/office/powerpoint/2010/main" val="11447795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A417D0-08D5-4631-B517-8C9B9F2E347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E2A000-FFB4-49B5-8D8E-5E87BCC79EC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9B6D70-FCFF-4E5D-84CE-81D5740DC52E}"/>
              </a:ext>
            </a:extLst>
          </p:cNvPr>
          <p:cNvSpPr>
            <a:spLocks noGrp="1"/>
          </p:cNvSpPr>
          <p:nvPr>
            <p:ph type="dt" sz="half" idx="10"/>
          </p:nvPr>
        </p:nvSpPr>
        <p:spPr/>
        <p:txBody>
          <a:bodyPr/>
          <a:lstStyle/>
          <a:p>
            <a:fld id="{6FCDDBD0-5650-4B25-B3A1-698196C3A596}" type="datetimeFigureOut">
              <a:rPr lang="en-US" smtClean="0"/>
              <a:t>9/11/2025</a:t>
            </a:fld>
            <a:endParaRPr lang="en-US"/>
          </a:p>
        </p:txBody>
      </p:sp>
      <p:sp>
        <p:nvSpPr>
          <p:cNvPr id="5" name="Footer Placeholder 4">
            <a:extLst>
              <a:ext uri="{FF2B5EF4-FFF2-40B4-BE49-F238E27FC236}">
                <a16:creationId xmlns:a16="http://schemas.microsoft.com/office/drawing/2014/main" id="{1D37DBCA-828A-4D82-B8E4-E5F0FCF254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AD1816-0147-4601-AF2E-994CBA00E11F}"/>
              </a:ext>
            </a:extLst>
          </p:cNvPr>
          <p:cNvSpPr>
            <a:spLocks noGrp="1"/>
          </p:cNvSpPr>
          <p:nvPr>
            <p:ph type="sldNum" sz="quarter" idx="12"/>
          </p:nvPr>
        </p:nvSpPr>
        <p:spPr/>
        <p:txBody>
          <a:bodyPr/>
          <a:lstStyle/>
          <a:p>
            <a:fld id="{EF56F5E9-D1A0-4B2C-90F2-6DF70767BB07}" type="slidenum">
              <a:rPr lang="en-US" smtClean="0"/>
              <a:t>‹#›</a:t>
            </a:fld>
            <a:endParaRPr lang="en-US"/>
          </a:p>
        </p:txBody>
      </p:sp>
    </p:spTree>
    <p:extLst>
      <p:ext uri="{BB962C8B-B14F-4D97-AF65-F5344CB8AC3E}">
        <p14:creationId xmlns:p14="http://schemas.microsoft.com/office/powerpoint/2010/main" val="8220669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CB7CC-B10A-4AB8-AFDF-FAF869D364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5C85EC-A2D5-4421-893F-FF64834C9A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7C6D58-1DF2-4D28-AE61-D276890DDC4E}"/>
              </a:ext>
            </a:extLst>
          </p:cNvPr>
          <p:cNvSpPr>
            <a:spLocks noGrp="1"/>
          </p:cNvSpPr>
          <p:nvPr>
            <p:ph type="dt" sz="half" idx="10"/>
          </p:nvPr>
        </p:nvSpPr>
        <p:spPr/>
        <p:txBody>
          <a:bodyPr/>
          <a:lstStyle/>
          <a:p>
            <a:fld id="{A0B86233-6676-4C16-B425-9074751E8D02}" type="datetimeFigureOut">
              <a:rPr lang="en-US" smtClean="0"/>
              <a:t>9/11/2025</a:t>
            </a:fld>
            <a:endParaRPr lang="en-US"/>
          </a:p>
        </p:txBody>
      </p:sp>
      <p:sp>
        <p:nvSpPr>
          <p:cNvPr id="5" name="Footer Placeholder 4">
            <a:extLst>
              <a:ext uri="{FF2B5EF4-FFF2-40B4-BE49-F238E27FC236}">
                <a16:creationId xmlns:a16="http://schemas.microsoft.com/office/drawing/2014/main" id="{7705532B-6ACD-4B94-AF2D-1C6E084A50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B97132-2A49-4DE8-A415-FD052B276556}"/>
              </a:ext>
            </a:extLst>
          </p:cNvPr>
          <p:cNvSpPr>
            <a:spLocks noGrp="1"/>
          </p:cNvSpPr>
          <p:nvPr>
            <p:ph type="sldNum" sz="quarter" idx="12"/>
          </p:nvPr>
        </p:nvSpPr>
        <p:spPr/>
        <p:txBody>
          <a:bodyPr/>
          <a:lstStyle/>
          <a:p>
            <a:fld id="{77DB9CE3-A700-4F79-B5D1-1F4C7279C695}" type="slidenum">
              <a:rPr lang="en-US" smtClean="0"/>
              <a:t>‹#›</a:t>
            </a:fld>
            <a:endParaRPr lang="en-US"/>
          </a:p>
        </p:txBody>
      </p:sp>
    </p:spTree>
    <p:extLst>
      <p:ext uri="{BB962C8B-B14F-4D97-AF65-F5344CB8AC3E}">
        <p14:creationId xmlns:p14="http://schemas.microsoft.com/office/powerpoint/2010/main" val="21863123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96419-B40C-4EC2-A984-C7BE3C5FA18B}"/>
              </a:ext>
            </a:extLst>
          </p:cNvPr>
          <p:cNvSpPr>
            <a:spLocks noGrp="1"/>
          </p:cNvSpPr>
          <p:nvPr>
            <p:ph type="title"/>
          </p:nvPr>
        </p:nvSpPr>
        <p:spPr/>
        <p:txBody>
          <a:bodyPr/>
          <a:lstStyle>
            <a:lvl1pPr>
              <a:defRPr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4EB8B91C-B091-4746-A70F-A2A05BDC97E2}"/>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3A68BDD-6B08-4164-955D-41407D0BD718}"/>
              </a:ext>
            </a:extLst>
          </p:cNvPr>
          <p:cNvSpPr>
            <a:spLocks noGrp="1"/>
          </p:cNvSpPr>
          <p:nvPr>
            <p:ph type="dt" sz="half" idx="10"/>
          </p:nvPr>
        </p:nvSpPr>
        <p:spPr/>
        <p:txBody>
          <a:bodyPr/>
          <a:lstStyle/>
          <a:p>
            <a:fld id="{A0B86233-6676-4C16-B425-9074751E8D02}" type="datetimeFigureOut">
              <a:rPr lang="en-US" smtClean="0"/>
              <a:t>9/11/2025</a:t>
            </a:fld>
            <a:endParaRPr lang="en-US"/>
          </a:p>
        </p:txBody>
      </p:sp>
      <p:sp>
        <p:nvSpPr>
          <p:cNvPr id="5" name="Footer Placeholder 4">
            <a:extLst>
              <a:ext uri="{FF2B5EF4-FFF2-40B4-BE49-F238E27FC236}">
                <a16:creationId xmlns:a16="http://schemas.microsoft.com/office/drawing/2014/main" id="{450D05FB-411E-4310-8AE5-610C0242B1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ACD1D6-8038-4F79-A8F6-A309CC51FD0B}"/>
              </a:ext>
            </a:extLst>
          </p:cNvPr>
          <p:cNvSpPr>
            <a:spLocks noGrp="1"/>
          </p:cNvSpPr>
          <p:nvPr>
            <p:ph type="sldNum" sz="quarter" idx="12"/>
          </p:nvPr>
        </p:nvSpPr>
        <p:spPr/>
        <p:txBody>
          <a:bodyPr/>
          <a:lstStyle/>
          <a:p>
            <a:fld id="{77DB9CE3-A700-4F79-B5D1-1F4C7279C695}" type="slidenum">
              <a:rPr lang="en-US" smtClean="0"/>
              <a:t>‹#›</a:t>
            </a:fld>
            <a:endParaRPr lang="en-US"/>
          </a:p>
        </p:txBody>
      </p:sp>
    </p:spTree>
    <p:extLst>
      <p:ext uri="{BB962C8B-B14F-4D97-AF65-F5344CB8AC3E}">
        <p14:creationId xmlns:p14="http://schemas.microsoft.com/office/powerpoint/2010/main" val="38698617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086F1-BFCA-44CB-BA25-8C4AD8161C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B365803-E05F-4BC3-90F9-C110F70787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4A432AA-54DB-4FCD-8DA6-913DFF725AA3}"/>
              </a:ext>
            </a:extLst>
          </p:cNvPr>
          <p:cNvSpPr>
            <a:spLocks noGrp="1"/>
          </p:cNvSpPr>
          <p:nvPr>
            <p:ph type="dt" sz="half" idx="10"/>
          </p:nvPr>
        </p:nvSpPr>
        <p:spPr/>
        <p:txBody>
          <a:bodyPr/>
          <a:lstStyle/>
          <a:p>
            <a:fld id="{A0B86233-6676-4C16-B425-9074751E8D02}" type="datetimeFigureOut">
              <a:rPr lang="en-US" smtClean="0"/>
              <a:t>9/11/2025</a:t>
            </a:fld>
            <a:endParaRPr lang="en-US"/>
          </a:p>
        </p:txBody>
      </p:sp>
      <p:sp>
        <p:nvSpPr>
          <p:cNvPr id="5" name="Footer Placeholder 4">
            <a:extLst>
              <a:ext uri="{FF2B5EF4-FFF2-40B4-BE49-F238E27FC236}">
                <a16:creationId xmlns:a16="http://schemas.microsoft.com/office/drawing/2014/main" id="{887C64B2-83B5-439F-BB41-DA7B367AC8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E3FF22-9C22-49B1-BAD5-9358961E8DCC}"/>
              </a:ext>
            </a:extLst>
          </p:cNvPr>
          <p:cNvSpPr>
            <a:spLocks noGrp="1"/>
          </p:cNvSpPr>
          <p:nvPr>
            <p:ph type="sldNum" sz="quarter" idx="12"/>
          </p:nvPr>
        </p:nvSpPr>
        <p:spPr/>
        <p:txBody>
          <a:bodyPr/>
          <a:lstStyle/>
          <a:p>
            <a:fld id="{77DB9CE3-A700-4F79-B5D1-1F4C7279C695}" type="slidenum">
              <a:rPr lang="en-US" smtClean="0"/>
              <a:t>‹#›</a:t>
            </a:fld>
            <a:endParaRPr lang="en-US"/>
          </a:p>
        </p:txBody>
      </p:sp>
    </p:spTree>
    <p:extLst>
      <p:ext uri="{BB962C8B-B14F-4D97-AF65-F5344CB8AC3E}">
        <p14:creationId xmlns:p14="http://schemas.microsoft.com/office/powerpoint/2010/main" val="23373378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0E246-9470-4AAF-851C-C55DF13757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E36C1F-E894-4BDA-B503-3BCA3C2C96E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510387E-9ED6-4335-9E05-DCB5409032A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FC9B32-E0D0-42C2-A6DD-03BA4AC82BA0}"/>
              </a:ext>
            </a:extLst>
          </p:cNvPr>
          <p:cNvSpPr>
            <a:spLocks noGrp="1"/>
          </p:cNvSpPr>
          <p:nvPr>
            <p:ph type="dt" sz="half" idx="10"/>
          </p:nvPr>
        </p:nvSpPr>
        <p:spPr/>
        <p:txBody>
          <a:bodyPr/>
          <a:lstStyle/>
          <a:p>
            <a:fld id="{A0B86233-6676-4C16-B425-9074751E8D02}" type="datetimeFigureOut">
              <a:rPr lang="en-US" smtClean="0"/>
              <a:t>9/11/2025</a:t>
            </a:fld>
            <a:endParaRPr lang="en-US"/>
          </a:p>
        </p:txBody>
      </p:sp>
      <p:sp>
        <p:nvSpPr>
          <p:cNvPr id="6" name="Footer Placeholder 5">
            <a:extLst>
              <a:ext uri="{FF2B5EF4-FFF2-40B4-BE49-F238E27FC236}">
                <a16:creationId xmlns:a16="http://schemas.microsoft.com/office/drawing/2014/main" id="{00CCE00A-5E91-4851-9A69-77241C0B19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2F4D6C-8C2E-468D-9B3E-9E48FE104955}"/>
              </a:ext>
            </a:extLst>
          </p:cNvPr>
          <p:cNvSpPr>
            <a:spLocks noGrp="1"/>
          </p:cNvSpPr>
          <p:nvPr>
            <p:ph type="sldNum" sz="quarter" idx="12"/>
          </p:nvPr>
        </p:nvSpPr>
        <p:spPr/>
        <p:txBody>
          <a:bodyPr/>
          <a:lstStyle/>
          <a:p>
            <a:fld id="{77DB9CE3-A700-4F79-B5D1-1F4C7279C695}" type="slidenum">
              <a:rPr lang="en-US" smtClean="0"/>
              <a:t>‹#›</a:t>
            </a:fld>
            <a:endParaRPr lang="en-US"/>
          </a:p>
        </p:txBody>
      </p:sp>
    </p:spTree>
    <p:extLst>
      <p:ext uri="{BB962C8B-B14F-4D97-AF65-F5344CB8AC3E}">
        <p14:creationId xmlns:p14="http://schemas.microsoft.com/office/powerpoint/2010/main" val="16587097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7628D-DF86-45FD-95C4-9BFF4C6F2F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DE6A529-3F21-4CA8-BD68-7F06645261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336272C-55F9-4E5D-B117-EE919618CC7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6B7B71-6B62-4062-B695-85C77A6482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04FFFF5-D1DF-47F5-9FDE-8D7A666AB11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5FB1357-2DEF-4B63-8292-55EA6442598D}"/>
              </a:ext>
            </a:extLst>
          </p:cNvPr>
          <p:cNvSpPr>
            <a:spLocks noGrp="1"/>
          </p:cNvSpPr>
          <p:nvPr>
            <p:ph type="dt" sz="half" idx="10"/>
          </p:nvPr>
        </p:nvSpPr>
        <p:spPr/>
        <p:txBody>
          <a:bodyPr/>
          <a:lstStyle/>
          <a:p>
            <a:fld id="{A0B86233-6676-4C16-B425-9074751E8D02}" type="datetimeFigureOut">
              <a:rPr lang="en-US" smtClean="0"/>
              <a:t>9/11/2025</a:t>
            </a:fld>
            <a:endParaRPr lang="en-US"/>
          </a:p>
        </p:txBody>
      </p:sp>
      <p:sp>
        <p:nvSpPr>
          <p:cNvPr id="8" name="Footer Placeholder 7">
            <a:extLst>
              <a:ext uri="{FF2B5EF4-FFF2-40B4-BE49-F238E27FC236}">
                <a16:creationId xmlns:a16="http://schemas.microsoft.com/office/drawing/2014/main" id="{10C1F671-03A0-49EB-BB98-621ECB713E8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22FA880-66AD-4287-8B46-A9BEB7BE3F54}"/>
              </a:ext>
            </a:extLst>
          </p:cNvPr>
          <p:cNvSpPr>
            <a:spLocks noGrp="1"/>
          </p:cNvSpPr>
          <p:nvPr>
            <p:ph type="sldNum" sz="quarter" idx="12"/>
          </p:nvPr>
        </p:nvSpPr>
        <p:spPr/>
        <p:txBody>
          <a:bodyPr/>
          <a:lstStyle/>
          <a:p>
            <a:fld id="{77DB9CE3-A700-4F79-B5D1-1F4C7279C695}" type="slidenum">
              <a:rPr lang="en-US" smtClean="0"/>
              <a:t>‹#›</a:t>
            </a:fld>
            <a:endParaRPr lang="en-US"/>
          </a:p>
        </p:txBody>
      </p:sp>
    </p:spTree>
    <p:extLst>
      <p:ext uri="{BB962C8B-B14F-4D97-AF65-F5344CB8AC3E}">
        <p14:creationId xmlns:p14="http://schemas.microsoft.com/office/powerpoint/2010/main" val="16709835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8292B-80EE-4656-AD99-7951E96CD9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E5E367-BBE1-4AE7-8CFF-08D25E3EC8CF}"/>
              </a:ext>
            </a:extLst>
          </p:cNvPr>
          <p:cNvSpPr>
            <a:spLocks noGrp="1"/>
          </p:cNvSpPr>
          <p:nvPr>
            <p:ph type="dt" sz="half" idx="10"/>
          </p:nvPr>
        </p:nvSpPr>
        <p:spPr/>
        <p:txBody>
          <a:bodyPr/>
          <a:lstStyle/>
          <a:p>
            <a:fld id="{A0B86233-6676-4C16-B425-9074751E8D02}" type="datetimeFigureOut">
              <a:rPr lang="en-US" smtClean="0"/>
              <a:t>9/11/2025</a:t>
            </a:fld>
            <a:endParaRPr lang="en-US"/>
          </a:p>
        </p:txBody>
      </p:sp>
      <p:sp>
        <p:nvSpPr>
          <p:cNvPr id="4" name="Footer Placeholder 3">
            <a:extLst>
              <a:ext uri="{FF2B5EF4-FFF2-40B4-BE49-F238E27FC236}">
                <a16:creationId xmlns:a16="http://schemas.microsoft.com/office/drawing/2014/main" id="{D6E2AB35-03D2-402D-A379-BD99EA0B94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3E9E82-64B5-40F1-AAAE-5CA334132A81}"/>
              </a:ext>
            </a:extLst>
          </p:cNvPr>
          <p:cNvSpPr>
            <a:spLocks noGrp="1"/>
          </p:cNvSpPr>
          <p:nvPr>
            <p:ph type="sldNum" sz="quarter" idx="12"/>
          </p:nvPr>
        </p:nvSpPr>
        <p:spPr/>
        <p:txBody>
          <a:bodyPr/>
          <a:lstStyle/>
          <a:p>
            <a:fld id="{77DB9CE3-A700-4F79-B5D1-1F4C7279C695}" type="slidenum">
              <a:rPr lang="en-US" smtClean="0"/>
              <a:t>‹#›</a:t>
            </a:fld>
            <a:endParaRPr lang="en-US"/>
          </a:p>
        </p:txBody>
      </p:sp>
    </p:spTree>
    <p:extLst>
      <p:ext uri="{BB962C8B-B14F-4D97-AF65-F5344CB8AC3E}">
        <p14:creationId xmlns:p14="http://schemas.microsoft.com/office/powerpoint/2010/main" val="27038706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153CC5-1C8C-4EAC-8DBA-7F56F10370D3}"/>
              </a:ext>
            </a:extLst>
          </p:cNvPr>
          <p:cNvSpPr>
            <a:spLocks noGrp="1"/>
          </p:cNvSpPr>
          <p:nvPr>
            <p:ph type="dt" sz="half" idx="10"/>
          </p:nvPr>
        </p:nvSpPr>
        <p:spPr/>
        <p:txBody>
          <a:bodyPr/>
          <a:lstStyle/>
          <a:p>
            <a:fld id="{A0B86233-6676-4C16-B425-9074751E8D02}" type="datetimeFigureOut">
              <a:rPr lang="en-US" smtClean="0"/>
              <a:t>9/11/2025</a:t>
            </a:fld>
            <a:endParaRPr lang="en-US"/>
          </a:p>
        </p:txBody>
      </p:sp>
      <p:sp>
        <p:nvSpPr>
          <p:cNvPr id="3" name="Footer Placeholder 2">
            <a:extLst>
              <a:ext uri="{FF2B5EF4-FFF2-40B4-BE49-F238E27FC236}">
                <a16:creationId xmlns:a16="http://schemas.microsoft.com/office/drawing/2014/main" id="{7B10EFBC-7BEC-476D-B0A0-292B19C327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BF1DA77-DF3F-4AEC-9ADC-1E5C0E3B8E9F}"/>
              </a:ext>
            </a:extLst>
          </p:cNvPr>
          <p:cNvSpPr>
            <a:spLocks noGrp="1"/>
          </p:cNvSpPr>
          <p:nvPr>
            <p:ph type="sldNum" sz="quarter" idx="12"/>
          </p:nvPr>
        </p:nvSpPr>
        <p:spPr/>
        <p:txBody>
          <a:bodyPr/>
          <a:lstStyle/>
          <a:p>
            <a:fld id="{77DB9CE3-A700-4F79-B5D1-1F4C7279C695}" type="slidenum">
              <a:rPr lang="en-US" smtClean="0"/>
              <a:t>‹#›</a:t>
            </a:fld>
            <a:endParaRPr lang="en-US"/>
          </a:p>
        </p:txBody>
      </p:sp>
    </p:spTree>
    <p:extLst>
      <p:ext uri="{BB962C8B-B14F-4D97-AF65-F5344CB8AC3E}">
        <p14:creationId xmlns:p14="http://schemas.microsoft.com/office/powerpoint/2010/main" val="1145991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0B05-7BF6-4073-9106-FA19E97273CB}"/>
              </a:ext>
            </a:extLst>
          </p:cNvPr>
          <p:cNvSpPr>
            <a:spLocks noGrp="1"/>
          </p:cNvSpPr>
          <p:nvPr>
            <p:ph type="title"/>
          </p:nvPr>
        </p:nvSpPr>
        <p:spPr>
          <a:xfrm>
            <a:off x="831850" y="1709738"/>
            <a:ext cx="10515600" cy="2852737"/>
          </a:xfrm>
        </p:spPr>
        <p:txBody>
          <a:bodyPr anchor="b"/>
          <a:lstStyle>
            <a:lvl1pP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E8EE8D7-6B58-4A3F-9DD5-E563D5192A68}"/>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02990E-9F0A-446A-B5B8-459CA8D98D92}"/>
              </a:ext>
            </a:extLst>
          </p:cNvPr>
          <p:cNvSpPr>
            <a:spLocks noGrp="1"/>
          </p:cNvSpPr>
          <p:nvPr>
            <p:ph type="dt" sz="half" idx="10"/>
          </p:nvPr>
        </p:nvSpPr>
        <p:spPr/>
        <p:txBody>
          <a:bodyPr/>
          <a:lstStyle/>
          <a:p>
            <a:fld id="{15417D9E-721A-44BB-8863-9873FE64DA75}" type="datetime1">
              <a:rPr lang="en-US" smtClean="0"/>
              <a:t>9/11/2025</a:t>
            </a:fld>
            <a:endParaRPr lang="en-US"/>
          </a:p>
        </p:txBody>
      </p:sp>
      <p:sp>
        <p:nvSpPr>
          <p:cNvPr id="5" name="Footer Placeholder 4">
            <a:extLst>
              <a:ext uri="{FF2B5EF4-FFF2-40B4-BE49-F238E27FC236}">
                <a16:creationId xmlns:a16="http://schemas.microsoft.com/office/drawing/2014/main" id="{89E68EAA-4377-45FF-9D7C-9E77BC9F27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07FA71-74C3-44B8-A0AC-E18A1E76B43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3099168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54204-7099-4F04-B133-DD1D3757C2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061FE3-4AA3-4945-AD5B-9459DF68AD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3F743C-F4B9-40C7-9CED-CC231B59F6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C02EC58-F391-4377-A60C-484D4CA042FC}"/>
              </a:ext>
            </a:extLst>
          </p:cNvPr>
          <p:cNvSpPr>
            <a:spLocks noGrp="1"/>
          </p:cNvSpPr>
          <p:nvPr>
            <p:ph type="dt" sz="half" idx="10"/>
          </p:nvPr>
        </p:nvSpPr>
        <p:spPr/>
        <p:txBody>
          <a:bodyPr/>
          <a:lstStyle/>
          <a:p>
            <a:fld id="{A0B86233-6676-4C16-B425-9074751E8D02}" type="datetimeFigureOut">
              <a:rPr lang="en-US" smtClean="0"/>
              <a:t>9/11/2025</a:t>
            </a:fld>
            <a:endParaRPr lang="en-US"/>
          </a:p>
        </p:txBody>
      </p:sp>
      <p:sp>
        <p:nvSpPr>
          <p:cNvPr id="6" name="Footer Placeholder 5">
            <a:extLst>
              <a:ext uri="{FF2B5EF4-FFF2-40B4-BE49-F238E27FC236}">
                <a16:creationId xmlns:a16="http://schemas.microsoft.com/office/drawing/2014/main" id="{E9AE5447-68D2-4AA4-B729-AFF613FF5A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C3BDA9-3F44-4DE1-BCA7-D300797E8AA8}"/>
              </a:ext>
            </a:extLst>
          </p:cNvPr>
          <p:cNvSpPr>
            <a:spLocks noGrp="1"/>
          </p:cNvSpPr>
          <p:nvPr>
            <p:ph type="sldNum" sz="quarter" idx="12"/>
          </p:nvPr>
        </p:nvSpPr>
        <p:spPr/>
        <p:txBody>
          <a:bodyPr/>
          <a:lstStyle/>
          <a:p>
            <a:fld id="{77DB9CE3-A700-4F79-B5D1-1F4C7279C695}" type="slidenum">
              <a:rPr lang="en-US" smtClean="0"/>
              <a:t>‹#›</a:t>
            </a:fld>
            <a:endParaRPr lang="en-US"/>
          </a:p>
        </p:txBody>
      </p:sp>
    </p:spTree>
    <p:extLst>
      <p:ext uri="{BB962C8B-B14F-4D97-AF65-F5344CB8AC3E}">
        <p14:creationId xmlns:p14="http://schemas.microsoft.com/office/powerpoint/2010/main" val="6206468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2DFD4-4FB1-4DA9-A01F-4AD1F345A2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5A212A-C4E6-42D7-984B-1C70E38FFD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916BA6C-3372-43A1-BD02-4876BCAA57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EC3A9C5-AE2A-4E08-8BA6-834177401204}"/>
              </a:ext>
            </a:extLst>
          </p:cNvPr>
          <p:cNvSpPr>
            <a:spLocks noGrp="1"/>
          </p:cNvSpPr>
          <p:nvPr>
            <p:ph type="dt" sz="half" idx="10"/>
          </p:nvPr>
        </p:nvSpPr>
        <p:spPr/>
        <p:txBody>
          <a:bodyPr/>
          <a:lstStyle/>
          <a:p>
            <a:fld id="{A0B86233-6676-4C16-B425-9074751E8D02}" type="datetimeFigureOut">
              <a:rPr lang="en-US" smtClean="0"/>
              <a:t>9/11/2025</a:t>
            </a:fld>
            <a:endParaRPr lang="en-US"/>
          </a:p>
        </p:txBody>
      </p:sp>
      <p:sp>
        <p:nvSpPr>
          <p:cNvPr id="6" name="Footer Placeholder 5">
            <a:extLst>
              <a:ext uri="{FF2B5EF4-FFF2-40B4-BE49-F238E27FC236}">
                <a16:creationId xmlns:a16="http://schemas.microsoft.com/office/drawing/2014/main" id="{FE6ED0EF-6F5A-47DB-AF36-9F474EC150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84C29-79DC-4D52-8705-43A436B290C3}"/>
              </a:ext>
            </a:extLst>
          </p:cNvPr>
          <p:cNvSpPr>
            <a:spLocks noGrp="1"/>
          </p:cNvSpPr>
          <p:nvPr>
            <p:ph type="sldNum" sz="quarter" idx="12"/>
          </p:nvPr>
        </p:nvSpPr>
        <p:spPr/>
        <p:txBody>
          <a:bodyPr/>
          <a:lstStyle/>
          <a:p>
            <a:fld id="{77DB9CE3-A700-4F79-B5D1-1F4C7279C695}" type="slidenum">
              <a:rPr lang="en-US" smtClean="0"/>
              <a:t>‹#›</a:t>
            </a:fld>
            <a:endParaRPr lang="en-US"/>
          </a:p>
        </p:txBody>
      </p:sp>
    </p:spTree>
    <p:extLst>
      <p:ext uri="{BB962C8B-B14F-4D97-AF65-F5344CB8AC3E}">
        <p14:creationId xmlns:p14="http://schemas.microsoft.com/office/powerpoint/2010/main" val="9171578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5827F-1559-4331-B68E-E0C694E39EA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788389F-0AD5-4741-94D6-26FDFF960F1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E31F7E-F569-4F39-A11F-7FA5D8E0AB89}"/>
              </a:ext>
            </a:extLst>
          </p:cNvPr>
          <p:cNvSpPr>
            <a:spLocks noGrp="1"/>
          </p:cNvSpPr>
          <p:nvPr>
            <p:ph type="dt" sz="half" idx="10"/>
          </p:nvPr>
        </p:nvSpPr>
        <p:spPr/>
        <p:txBody>
          <a:bodyPr/>
          <a:lstStyle/>
          <a:p>
            <a:fld id="{A0B86233-6676-4C16-B425-9074751E8D02}" type="datetimeFigureOut">
              <a:rPr lang="en-US" smtClean="0"/>
              <a:t>9/11/2025</a:t>
            </a:fld>
            <a:endParaRPr lang="en-US"/>
          </a:p>
        </p:txBody>
      </p:sp>
      <p:sp>
        <p:nvSpPr>
          <p:cNvPr id="5" name="Footer Placeholder 4">
            <a:extLst>
              <a:ext uri="{FF2B5EF4-FFF2-40B4-BE49-F238E27FC236}">
                <a16:creationId xmlns:a16="http://schemas.microsoft.com/office/drawing/2014/main" id="{F69BDB63-14CF-46A0-BFBF-7BB72A7015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ED0675-1FBB-4938-ABCC-A16C75878BF5}"/>
              </a:ext>
            </a:extLst>
          </p:cNvPr>
          <p:cNvSpPr>
            <a:spLocks noGrp="1"/>
          </p:cNvSpPr>
          <p:nvPr>
            <p:ph type="sldNum" sz="quarter" idx="12"/>
          </p:nvPr>
        </p:nvSpPr>
        <p:spPr/>
        <p:txBody>
          <a:bodyPr/>
          <a:lstStyle/>
          <a:p>
            <a:fld id="{77DB9CE3-A700-4F79-B5D1-1F4C7279C695}" type="slidenum">
              <a:rPr lang="en-US" smtClean="0"/>
              <a:t>‹#›</a:t>
            </a:fld>
            <a:endParaRPr lang="en-US"/>
          </a:p>
        </p:txBody>
      </p:sp>
    </p:spTree>
    <p:extLst>
      <p:ext uri="{BB962C8B-B14F-4D97-AF65-F5344CB8AC3E}">
        <p14:creationId xmlns:p14="http://schemas.microsoft.com/office/powerpoint/2010/main" val="42432907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66DD32-F978-47A1-8E06-0EA569FAC6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8F621A-FEB7-417E-B9FF-0410A7CA543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23FEEB-D740-4A6B-A7F0-14A570BC5780}"/>
              </a:ext>
            </a:extLst>
          </p:cNvPr>
          <p:cNvSpPr>
            <a:spLocks noGrp="1"/>
          </p:cNvSpPr>
          <p:nvPr>
            <p:ph type="dt" sz="half" idx="10"/>
          </p:nvPr>
        </p:nvSpPr>
        <p:spPr/>
        <p:txBody>
          <a:bodyPr/>
          <a:lstStyle/>
          <a:p>
            <a:fld id="{A0B86233-6676-4C16-B425-9074751E8D02}" type="datetimeFigureOut">
              <a:rPr lang="en-US" smtClean="0"/>
              <a:t>9/11/2025</a:t>
            </a:fld>
            <a:endParaRPr lang="en-US"/>
          </a:p>
        </p:txBody>
      </p:sp>
      <p:sp>
        <p:nvSpPr>
          <p:cNvPr id="5" name="Footer Placeholder 4">
            <a:extLst>
              <a:ext uri="{FF2B5EF4-FFF2-40B4-BE49-F238E27FC236}">
                <a16:creationId xmlns:a16="http://schemas.microsoft.com/office/drawing/2014/main" id="{356F91F8-FC22-41A9-BAE6-99A36CC05C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FAEC9E-C95F-4C01-93D2-88C20E656C81}"/>
              </a:ext>
            </a:extLst>
          </p:cNvPr>
          <p:cNvSpPr>
            <a:spLocks noGrp="1"/>
          </p:cNvSpPr>
          <p:nvPr>
            <p:ph type="sldNum" sz="quarter" idx="12"/>
          </p:nvPr>
        </p:nvSpPr>
        <p:spPr/>
        <p:txBody>
          <a:bodyPr/>
          <a:lstStyle/>
          <a:p>
            <a:fld id="{77DB9CE3-A700-4F79-B5D1-1F4C7279C695}" type="slidenum">
              <a:rPr lang="en-US" smtClean="0"/>
              <a:t>‹#›</a:t>
            </a:fld>
            <a:endParaRPr lang="en-US"/>
          </a:p>
        </p:txBody>
      </p:sp>
    </p:spTree>
    <p:extLst>
      <p:ext uri="{BB962C8B-B14F-4D97-AF65-F5344CB8AC3E}">
        <p14:creationId xmlns:p14="http://schemas.microsoft.com/office/powerpoint/2010/main" val="2364514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71F12-2D88-4F76-AF46-BD5156C127A9}"/>
              </a:ext>
            </a:extLst>
          </p:cNvPr>
          <p:cNvSpPr>
            <a:spLocks noGrp="1"/>
          </p:cNvSpPr>
          <p:nvPr>
            <p:ph type="title"/>
          </p:nvPr>
        </p:nvSpPr>
        <p:spPr>
          <a:xfrm>
            <a:off x="838200" y="365760"/>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6E1AA46-E3EB-4704-B019-F90F1E6177A5}"/>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5C17480F-A530-4D05-9A22-E573FB4BA6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B56FDA-C47A-4F4A-A364-BA60A25AB90A}"/>
              </a:ext>
            </a:extLst>
          </p:cNvPr>
          <p:cNvSpPr>
            <a:spLocks noGrp="1"/>
          </p:cNvSpPr>
          <p:nvPr>
            <p:ph type="dt" sz="half" idx="10"/>
          </p:nvPr>
        </p:nvSpPr>
        <p:spPr/>
        <p:txBody>
          <a:bodyPr/>
          <a:lstStyle/>
          <a:p>
            <a:fld id="{5F31DA2F-80B8-49CF-99FB-5ABCA53A607A}" type="datetime1">
              <a:rPr lang="en-US" smtClean="0"/>
              <a:t>9/11/2025</a:t>
            </a:fld>
            <a:endParaRPr lang="en-US"/>
          </a:p>
        </p:txBody>
      </p:sp>
      <p:sp>
        <p:nvSpPr>
          <p:cNvPr id="6" name="Footer Placeholder 5">
            <a:extLst>
              <a:ext uri="{FF2B5EF4-FFF2-40B4-BE49-F238E27FC236}">
                <a16:creationId xmlns:a16="http://schemas.microsoft.com/office/drawing/2014/main" id="{7326D8DD-6D84-44D4-8A1B-57615B3ED8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C8FE31-B577-4017-8AFE-A8BA09596E9C}"/>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664097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C28C9-B8CC-413F-9FFA-626680E4A8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53FE72-9D42-45F5-A37F-B12130388AD5}"/>
              </a:ext>
            </a:extLst>
          </p:cNvPr>
          <p:cNvSpPr>
            <a:spLocks noGrp="1"/>
          </p:cNvSpPr>
          <p:nvPr>
            <p:ph type="body" idx="1"/>
          </p:nvPr>
        </p:nvSpPr>
        <p:spPr>
          <a:xfrm>
            <a:off x="839788" y="175260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E3A31D-9B5F-4DE3-B18D-F7F77782EB46}"/>
              </a:ext>
            </a:extLst>
          </p:cNvPr>
          <p:cNvSpPr>
            <a:spLocks noGrp="1"/>
          </p:cNvSpPr>
          <p:nvPr>
            <p:ph sz="half" idx="2"/>
          </p:nvPr>
        </p:nvSpPr>
        <p:spPr>
          <a:xfrm>
            <a:off x="839788" y="2666999"/>
            <a:ext cx="5157787"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0BE1D2D-822C-466C-A7B9-1A2D97366A41}"/>
              </a:ext>
            </a:extLst>
          </p:cNvPr>
          <p:cNvSpPr>
            <a:spLocks noGrp="1"/>
          </p:cNvSpPr>
          <p:nvPr>
            <p:ph type="body" sz="quarter" idx="3"/>
          </p:nvPr>
        </p:nvSpPr>
        <p:spPr>
          <a:xfrm>
            <a:off x="6172200" y="175260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F13B2C-44CA-49C4-BC84-02AF1638F381}"/>
              </a:ext>
            </a:extLst>
          </p:cNvPr>
          <p:cNvSpPr>
            <a:spLocks noGrp="1"/>
          </p:cNvSpPr>
          <p:nvPr>
            <p:ph sz="quarter" idx="4"/>
          </p:nvPr>
        </p:nvSpPr>
        <p:spPr>
          <a:xfrm>
            <a:off x="6172200" y="2666999"/>
            <a:ext cx="5183188"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93CB55-E9C1-4CE6-9B61-81B71475B960}"/>
              </a:ext>
            </a:extLst>
          </p:cNvPr>
          <p:cNvSpPr>
            <a:spLocks noGrp="1"/>
          </p:cNvSpPr>
          <p:nvPr>
            <p:ph type="dt" sz="half" idx="10"/>
          </p:nvPr>
        </p:nvSpPr>
        <p:spPr/>
        <p:txBody>
          <a:bodyPr/>
          <a:lstStyle/>
          <a:p>
            <a:fld id="{28852172-E6C9-4B6C-929A-A9DE3837BBF1}" type="datetime1">
              <a:rPr lang="en-US" smtClean="0"/>
              <a:t>9/11/2025</a:t>
            </a:fld>
            <a:endParaRPr lang="en-US"/>
          </a:p>
        </p:txBody>
      </p:sp>
      <p:sp>
        <p:nvSpPr>
          <p:cNvPr id="8" name="Footer Placeholder 7">
            <a:extLst>
              <a:ext uri="{FF2B5EF4-FFF2-40B4-BE49-F238E27FC236}">
                <a16:creationId xmlns:a16="http://schemas.microsoft.com/office/drawing/2014/main" id="{0DF22318-747B-4EC9-862C-D9FD488CCC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FBDDDF-16BD-438D-937D-0E3E30E74E86}"/>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311609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92D5F-0BD4-4517-9233-E08AF405B6DE}"/>
              </a:ext>
            </a:extLst>
          </p:cNvPr>
          <p:cNvSpPr>
            <a:spLocks noGrp="1"/>
          </p:cNvSpPr>
          <p:nvPr>
            <p:ph type="title"/>
          </p:nvPr>
        </p:nvSpPr>
        <p:spPr>
          <a:xfrm>
            <a:off x="838200" y="365760"/>
            <a:ext cx="10515600"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B83523B8-51E3-48B8-BFD8-CE950619804E}"/>
              </a:ext>
            </a:extLst>
          </p:cNvPr>
          <p:cNvSpPr>
            <a:spLocks noGrp="1"/>
          </p:cNvSpPr>
          <p:nvPr>
            <p:ph type="dt" sz="half" idx="10"/>
          </p:nvPr>
        </p:nvSpPr>
        <p:spPr/>
        <p:txBody>
          <a:bodyPr/>
          <a:lstStyle/>
          <a:p>
            <a:fld id="{3AB41CFF-90C9-47B3-9DA1-F2BF8D839F7E}" type="datetime1">
              <a:rPr lang="en-US" smtClean="0"/>
              <a:t>9/11/2025</a:t>
            </a:fld>
            <a:endParaRPr lang="en-US"/>
          </a:p>
        </p:txBody>
      </p:sp>
      <p:sp>
        <p:nvSpPr>
          <p:cNvPr id="4" name="Footer Placeholder 3">
            <a:extLst>
              <a:ext uri="{FF2B5EF4-FFF2-40B4-BE49-F238E27FC236}">
                <a16:creationId xmlns:a16="http://schemas.microsoft.com/office/drawing/2014/main" id="{7D739B90-5D50-4424-B51D-53C391621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6F9286-3A00-4D3C-A3F0-50AC9045C4E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038151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933BE2-665A-42DA-A3B7-835F81A3F46B}"/>
              </a:ext>
            </a:extLst>
          </p:cNvPr>
          <p:cNvSpPr>
            <a:spLocks noGrp="1"/>
          </p:cNvSpPr>
          <p:nvPr>
            <p:ph type="dt" sz="half" idx="10"/>
          </p:nvPr>
        </p:nvSpPr>
        <p:spPr/>
        <p:txBody>
          <a:bodyPr/>
          <a:lstStyle/>
          <a:p>
            <a:fld id="{F06048FA-06AB-4884-A69B-986B96E68A24}" type="datetime1">
              <a:rPr lang="en-US" smtClean="0"/>
              <a:t>9/11/2025</a:t>
            </a:fld>
            <a:endParaRPr lang="en-US"/>
          </a:p>
        </p:txBody>
      </p:sp>
      <p:sp>
        <p:nvSpPr>
          <p:cNvPr id="3" name="Footer Placeholder 2">
            <a:extLst>
              <a:ext uri="{FF2B5EF4-FFF2-40B4-BE49-F238E27FC236}">
                <a16:creationId xmlns:a16="http://schemas.microsoft.com/office/drawing/2014/main" id="{634DBCBD-AD42-432D-ABA9-20D616AF3E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140251-3596-4673-B24B-59A6F9ED8FB3}"/>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751854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A81A1-6D8E-4DD6-8E49-DABDE6D107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93F18F-F78D-4A31-A6BC-6552105BCF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82C2F4-BDF4-4A4F-AA3D-52692932C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13850F-5C87-4F08-9658-EAF049B60EB0}"/>
              </a:ext>
            </a:extLst>
          </p:cNvPr>
          <p:cNvSpPr>
            <a:spLocks noGrp="1"/>
          </p:cNvSpPr>
          <p:nvPr>
            <p:ph type="dt" sz="half" idx="10"/>
          </p:nvPr>
        </p:nvSpPr>
        <p:spPr/>
        <p:txBody>
          <a:bodyPr/>
          <a:lstStyle/>
          <a:p>
            <a:fld id="{50DB7ABA-0172-4F9C-889D-567164F66BCD}" type="datetime1">
              <a:rPr lang="en-US" smtClean="0"/>
              <a:t>9/11/2025</a:t>
            </a:fld>
            <a:endParaRPr lang="en-US"/>
          </a:p>
        </p:txBody>
      </p:sp>
      <p:sp>
        <p:nvSpPr>
          <p:cNvPr id="6" name="Footer Placeholder 5">
            <a:extLst>
              <a:ext uri="{FF2B5EF4-FFF2-40B4-BE49-F238E27FC236}">
                <a16:creationId xmlns:a16="http://schemas.microsoft.com/office/drawing/2014/main" id="{210BCE9A-A746-4439-B5D3-966FBC8E5F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D3B51-AA2E-4AA1-8062-A0D476D80CCB}"/>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1694147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2CF7-F453-4B3E-9510-D747979878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E2A1B9-8A2A-4B49-8B79-76D3EEB36B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D9FEA03-0EC4-4085-AE63-4AA492D61A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05AD5B-0DEA-4C6F-94D2-FAA99F2E5DA9}"/>
              </a:ext>
            </a:extLst>
          </p:cNvPr>
          <p:cNvSpPr>
            <a:spLocks noGrp="1"/>
          </p:cNvSpPr>
          <p:nvPr>
            <p:ph type="dt" sz="half" idx="10"/>
          </p:nvPr>
        </p:nvSpPr>
        <p:spPr/>
        <p:txBody>
          <a:bodyPr/>
          <a:lstStyle/>
          <a:p>
            <a:fld id="{78AC6A5B-8AE7-4A41-B5A7-9ADC6686DC18}" type="datetime1">
              <a:rPr lang="en-US" smtClean="0"/>
              <a:t>9/11/2025</a:t>
            </a:fld>
            <a:endParaRPr lang="en-US"/>
          </a:p>
        </p:txBody>
      </p:sp>
      <p:sp>
        <p:nvSpPr>
          <p:cNvPr id="6" name="Footer Placeholder 5">
            <a:extLst>
              <a:ext uri="{FF2B5EF4-FFF2-40B4-BE49-F238E27FC236}">
                <a16:creationId xmlns:a16="http://schemas.microsoft.com/office/drawing/2014/main" id="{F0DC6744-7CBA-4A1D-8F87-10699F9812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AD9048-35FF-4BE9-8157-BE4BAA1C725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14453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40" name="Picture 39">
            <a:extLst>
              <a:ext uri="{FF2B5EF4-FFF2-40B4-BE49-F238E27FC236}">
                <a16:creationId xmlns:a16="http://schemas.microsoft.com/office/drawing/2014/main" id="{1CB7E8AE-A3AC-4BB7-A5C6-F00EC697B265}"/>
              </a:ext>
            </a:extLst>
          </p:cNvPr>
          <p:cNvPicPr>
            <a:picLocks noChangeAspect="1"/>
          </p:cNvPicPr>
          <p:nvPr/>
        </p:nvPicPr>
        <p:blipFill>
          <a:blip r:embed="rId13">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p:nvSpPr>
          <p:cNvPr id="2" name="Title Placeholder 1">
            <a:extLst>
              <a:ext uri="{FF2B5EF4-FFF2-40B4-BE49-F238E27FC236}">
                <a16:creationId xmlns:a16="http://schemas.microsoft.com/office/drawing/2014/main" id="{E9984D45-0ED3-4D03-8E44-5E355C9134F1}"/>
              </a:ext>
            </a:extLst>
          </p:cNvPr>
          <p:cNvSpPr>
            <a:spLocks noGrp="1"/>
          </p:cNvSpPr>
          <p:nvPr>
            <p:ph type="title"/>
          </p:nvPr>
        </p:nvSpPr>
        <p:spPr>
          <a:xfrm>
            <a:off x="838200" y="425450"/>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F687D6E-D1E9-489C-9AA9-3575C39BAA0B}"/>
              </a:ext>
            </a:extLst>
          </p:cNvPr>
          <p:cNvSpPr>
            <a:spLocks noGrp="1"/>
          </p:cNvSpPr>
          <p:nvPr>
            <p:ph type="body" idx="1"/>
          </p:nvPr>
        </p:nvSpPr>
        <p:spPr>
          <a:xfrm>
            <a:off x="838200" y="1949450"/>
            <a:ext cx="10515600" cy="4195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6364E9C-08EE-4B1B-B3FC-D6D997F4EA38}"/>
              </a:ext>
            </a:extLst>
          </p:cNvPr>
          <p:cNvSpPr>
            <a:spLocks noGrp="1"/>
          </p:cNvSpPr>
          <p:nvPr>
            <p:ph type="dt" sz="half" idx="2"/>
          </p:nvPr>
        </p:nvSpPr>
        <p:spPr>
          <a:xfrm>
            <a:off x="838200" y="6324600"/>
            <a:ext cx="2743200" cy="365125"/>
          </a:xfrm>
          <a:prstGeom prst="rect">
            <a:avLst/>
          </a:prstGeom>
        </p:spPr>
        <p:txBody>
          <a:bodyPr vert="horz" lIns="91440" tIns="45720" rIns="91440" bIns="45720" rtlCol="0" anchor="ctr"/>
          <a:lstStyle>
            <a:lvl1pPr algn="l">
              <a:defRPr sz="900">
                <a:solidFill>
                  <a:schemeClr val="bg1">
                    <a:alpha val="60000"/>
                  </a:schemeClr>
                </a:solidFill>
                <a:latin typeface="+mn-lt"/>
              </a:defRPr>
            </a:lvl1pPr>
          </a:lstStyle>
          <a:p>
            <a:fld id="{57E0CF6C-748E-4B7A-BC8B-3011EF78ED13}" type="datetime1">
              <a:rPr lang="en-US" smtClean="0"/>
              <a:pPr/>
              <a:t>9/11/2025</a:t>
            </a:fld>
            <a:endParaRPr lang="en-US" dirty="0"/>
          </a:p>
        </p:txBody>
      </p:sp>
      <p:sp>
        <p:nvSpPr>
          <p:cNvPr id="5" name="Footer Placeholder 4">
            <a:extLst>
              <a:ext uri="{FF2B5EF4-FFF2-40B4-BE49-F238E27FC236}">
                <a16:creationId xmlns:a16="http://schemas.microsoft.com/office/drawing/2014/main" id="{BAB0A1F1-38FE-4C27-81E6-A43A54793FC3}"/>
              </a:ext>
            </a:extLst>
          </p:cNvPr>
          <p:cNvSpPr>
            <a:spLocks noGrp="1"/>
          </p:cNvSpPr>
          <p:nvPr>
            <p:ph type="ftr" sz="quarter" idx="3"/>
          </p:nvPr>
        </p:nvSpPr>
        <p:spPr>
          <a:xfrm>
            <a:off x="4038600" y="6324600"/>
            <a:ext cx="4114800" cy="365125"/>
          </a:xfrm>
          <a:prstGeom prst="rect">
            <a:avLst/>
          </a:prstGeom>
        </p:spPr>
        <p:txBody>
          <a:bodyPr vert="horz" lIns="91440" tIns="45720" rIns="91440" bIns="45720" rtlCol="0" anchor="ctr"/>
          <a:lstStyle>
            <a:lvl1pPr algn="ctr">
              <a:defRPr sz="900">
                <a:solidFill>
                  <a:schemeClr val="bg1">
                    <a:alpha val="60000"/>
                  </a:schemeClr>
                </a:solidFill>
                <a:latin typeface="+mn-lt"/>
              </a:defRPr>
            </a:lvl1pPr>
          </a:lstStyle>
          <a:p>
            <a:endParaRPr lang="en-US" dirty="0"/>
          </a:p>
        </p:txBody>
      </p:sp>
      <p:sp>
        <p:nvSpPr>
          <p:cNvPr id="6" name="Slide Number Placeholder 5">
            <a:extLst>
              <a:ext uri="{FF2B5EF4-FFF2-40B4-BE49-F238E27FC236}">
                <a16:creationId xmlns:a16="http://schemas.microsoft.com/office/drawing/2014/main" id="{5E26B39A-FFD8-42EF-ADC7-7DB3B302F8B2}"/>
              </a:ext>
            </a:extLst>
          </p:cNvPr>
          <p:cNvSpPr>
            <a:spLocks noGrp="1"/>
          </p:cNvSpPr>
          <p:nvPr>
            <p:ph type="sldNum" sz="quarter" idx="4"/>
          </p:nvPr>
        </p:nvSpPr>
        <p:spPr>
          <a:xfrm>
            <a:off x="8610600" y="6324600"/>
            <a:ext cx="2743200" cy="365125"/>
          </a:xfrm>
          <a:prstGeom prst="rect">
            <a:avLst/>
          </a:prstGeom>
        </p:spPr>
        <p:txBody>
          <a:bodyPr vert="horz" lIns="91440" tIns="45720" rIns="91440" bIns="45720" rtlCol="0" anchor="ctr"/>
          <a:lstStyle>
            <a:lvl1pPr algn="r">
              <a:defRPr sz="900">
                <a:solidFill>
                  <a:schemeClr val="bg1">
                    <a:alpha val="60000"/>
                  </a:schemeClr>
                </a:solidFill>
                <a:latin typeface="+mn-lt"/>
              </a:defRPr>
            </a:lvl1pPr>
          </a:lstStyle>
          <a:p>
            <a:fld id="{73B850FF-6169-4056-8077-06FFA93A5366}" type="slidenum">
              <a:rPr lang="en-US" smtClean="0"/>
              <a:pPr/>
              <a:t>‹#›</a:t>
            </a:fld>
            <a:endParaRPr lang="en-US" dirty="0"/>
          </a:p>
        </p:txBody>
      </p:sp>
    </p:spTree>
    <p:extLst>
      <p:ext uri="{BB962C8B-B14F-4D97-AF65-F5344CB8AC3E}">
        <p14:creationId xmlns:p14="http://schemas.microsoft.com/office/powerpoint/2010/main" val="3800480244"/>
      </p:ext>
    </p:extLst>
  </p:cSld>
  <p:clrMap bg1="lt1" tx1="dk1" bg2="lt2" tx2="dk2" accent1="accent1" accent2="accent2" accent3="accent3" accent4="accent4" accent5="accent5" accent6="accent6" hlink="hlink" folHlink="folHlink"/>
  <p:sldLayoutIdLst>
    <p:sldLayoutId id="2147483685" r:id="rId1"/>
    <p:sldLayoutId id="2147483675" r:id="rId2"/>
    <p:sldLayoutId id="2147483676" r:id="rId3"/>
    <p:sldLayoutId id="2147483677" r:id="rId4"/>
    <p:sldLayoutId id="2147483678" r:id="rId5"/>
    <p:sldLayoutId id="2147483679" r:id="rId6"/>
    <p:sldLayoutId id="2147483680" r:id="rId7"/>
    <p:sldLayoutId id="2147483684" r:id="rId8"/>
    <p:sldLayoutId id="2147483681" r:id="rId9"/>
    <p:sldLayoutId id="2147483682" r:id="rId10"/>
    <p:sldLayoutId id="2147483683" r:id="rId11"/>
  </p:sldLayoutIdLst>
  <p:hf sldNum="0" hdr="0" ftr="0" dt="0"/>
  <p:txStyles>
    <p:titleStyle>
      <a:lvl1pPr algn="l" defTabSz="914400" rtl="0" eaLnBrk="1" latinLnBrk="0" hangingPunct="1">
        <a:lnSpc>
          <a:spcPct val="10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5B491E-B540-4AF9-B899-EB5B132636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0DB1906-BA60-4E37-A72E-AF9CDDE1A1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98D36A-923D-4FAC-A352-1BCDC23761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CDDBD0-5650-4B25-B3A1-698196C3A596}" type="datetimeFigureOut">
              <a:rPr lang="en-US" smtClean="0"/>
              <a:t>9/11/2025</a:t>
            </a:fld>
            <a:endParaRPr lang="en-US"/>
          </a:p>
        </p:txBody>
      </p:sp>
      <p:sp>
        <p:nvSpPr>
          <p:cNvPr id="5" name="Footer Placeholder 4">
            <a:extLst>
              <a:ext uri="{FF2B5EF4-FFF2-40B4-BE49-F238E27FC236}">
                <a16:creationId xmlns:a16="http://schemas.microsoft.com/office/drawing/2014/main" id="{C9CDCB1D-6E88-4088-9E5D-2B1FE59129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8727F4A-9401-46B5-BF78-446C9D2498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56F5E9-D1A0-4B2C-90F2-6DF70767BB07}" type="slidenum">
              <a:rPr lang="en-US" smtClean="0"/>
              <a:t>‹#›</a:t>
            </a:fld>
            <a:endParaRPr lang="en-US"/>
          </a:p>
        </p:txBody>
      </p:sp>
    </p:spTree>
    <p:extLst>
      <p:ext uri="{BB962C8B-B14F-4D97-AF65-F5344CB8AC3E}">
        <p14:creationId xmlns:p14="http://schemas.microsoft.com/office/powerpoint/2010/main" val="44907869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B94CA1-99F9-4A41-AD45-9F4BFD6386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752631-9624-4016-BBE9-9330340C70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F6092B-F847-4C65-9791-6D0390E371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B86233-6676-4C16-B425-9074751E8D02}" type="datetimeFigureOut">
              <a:rPr lang="en-US" smtClean="0"/>
              <a:t>9/11/2025</a:t>
            </a:fld>
            <a:endParaRPr lang="en-US"/>
          </a:p>
        </p:txBody>
      </p:sp>
      <p:sp>
        <p:nvSpPr>
          <p:cNvPr id="5" name="Footer Placeholder 4">
            <a:extLst>
              <a:ext uri="{FF2B5EF4-FFF2-40B4-BE49-F238E27FC236}">
                <a16:creationId xmlns:a16="http://schemas.microsoft.com/office/drawing/2014/main" id="{21840BA1-5265-4FFC-9A17-94CABF63C2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8A8BA12-F299-4004-B2ED-AC4807AFD1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DB9CE3-A700-4F79-B5D1-1F4C7279C695}" type="slidenum">
              <a:rPr lang="en-US" smtClean="0"/>
              <a:t>‹#›</a:t>
            </a:fld>
            <a:endParaRPr lang="en-US"/>
          </a:p>
        </p:txBody>
      </p:sp>
    </p:spTree>
    <p:extLst>
      <p:ext uri="{BB962C8B-B14F-4D97-AF65-F5344CB8AC3E}">
        <p14:creationId xmlns:p14="http://schemas.microsoft.com/office/powerpoint/2010/main" val="36565319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1.svg"/></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13.xm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4.xml"/><Relationship Id="rId4" Type="http://schemas.openxmlformats.org/officeDocument/2006/relationships/image" Target="../media/image28.svg"/></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8" Type="http://schemas.openxmlformats.org/officeDocument/2006/relationships/hyperlink" Target="file:///C:\Users\user\Downloads\Notice%20of%20Intent%20to%20Amend%20Rule%20150-13-.01%20-%2006.12.2024%20(12).pdf" TargetMode="External"/><Relationship Id="rId3" Type="http://schemas.openxmlformats.org/officeDocument/2006/relationships/hyperlink" Target="https://sos.ga.gov/sites/default/files/forms/38%20Reference%20-%20Nurse%20Practice%20Act.pdf" TargetMode="External"/><Relationship Id="rId7" Type="http://schemas.openxmlformats.org/officeDocument/2006/relationships/hyperlink" Target="file:///C:\Users\user\OneDrive\Desktop\Compensation%20and%20Benefits%202024%20Report%20for%20Publication%20(1).pdf" TargetMode="External"/><Relationship Id="rId2" Type="http://schemas.openxmlformats.org/officeDocument/2006/relationships/hyperlink" Target="https://www.aana.com/practice/clinical-practice/clinical-practice-resources/dental-anesthesia/" TargetMode="External"/><Relationship Id="rId1" Type="http://schemas.openxmlformats.org/officeDocument/2006/relationships/slideLayout" Target="../slideLayouts/slideLayout13.xml"/><Relationship Id="rId6" Type="http://schemas.openxmlformats.org/officeDocument/2006/relationships/hyperlink" Target="https://law.justia.com/codes/georgia/title-43/chapter-35/section-43-35-3/" TargetMode="External"/><Relationship Id="rId5" Type="http://schemas.openxmlformats.org/officeDocument/2006/relationships/hyperlink" Target="https://gbd.georgia.gov/sites/gbd.georgia.gov/files/related_files/document/Title%2043%2C%20Chapter%2011%20-%20Dentists%2C%20Dental%20Hygienists%2C%20and%20Dental%20Assistants.pdf" TargetMode="External"/><Relationship Id="rId4" Type="http://schemas.openxmlformats.org/officeDocument/2006/relationships/hyperlink" Target="https://medicalboard.georgia.gov/sites/medicalboard.georgia.gov/files/related_files/site_page/Medical%20Practice%20Act%202013beta.pdf"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7.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8.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hyperlink" Target="https://www.aana.com/practice/clinical-practice-resources/dental-anesthesia-resources" TargetMode="External"/><Relationship Id="rId2" Type="http://schemas.openxmlformats.org/officeDocument/2006/relationships/image" Target="../media/image1.png"/><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3.jpe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361C5-6770-7A1E-B2BD-9B035EAF09C7}"/>
              </a:ext>
            </a:extLst>
          </p:cNvPr>
          <p:cNvSpPr>
            <a:spLocks noGrp="1"/>
          </p:cNvSpPr>
          <p:nvPr>
            <p:ph type="title"/>
          </p:nvPr>
        </p:nvSpPr>
        <p:spPr>
          <a:xfrm>
            <a:off x="402098" y="200671"/>
            <a:ext cx="3932237" cy="1444203"/>
          </a:xfrm>
        </p:spPr>
        <p:txBody>
          <a:bodyPr/>
          <a:lstStyle/>
          <a:p>
            <a:pPr algn="ctr"/>
            <a:r>
              <a:rPr lang="en-US" b="1" dirty="0"/>
              <a:t>OANA 2025 Fall Education Conference</a:t>
            </a:r>
          </a:p>
        </p:txBody>
      </p:sp>
      <p:sp>
        <p:nvSpPr>
          <p:cNvPr id="4" name="Text Placeholder 3">
            <a:extLst>
              <a:ext uri="{FF2B5EF4-FFF2-40B4-BE49-F238E27FC236}">
                <a16:creationId xmlns:a16="http://schemas.microsoft.com/office/drawing/2014/main" id="{954F6323-3691-4ADC-0BD3-73A67E7E6089}"/>
              </a:ext>
            </a:extLst>
          </p:cNvPr>
          <p:cNvSpPr>
            <a:spLocks noGrp="1"/>
          </p:cNvSpPr>
          <p:nvPr>
            <p:ph type="body" sz="half" idx="2"/>
          </p:nvPr>
        </p:nvSpPr>
        <p:spPr>
          <a:xfrm>
            <a:off x="574971" y="2570360"/>
            <a:ext cx="3932237" cy="3811588"/>
          </a:xfrm>
        </p:spPr>
        <p:txBody>
          <a:bodyPr>
            <a:normAutofit/>
          </a:bodyPr>
          <a:lstStyle/>
          <a:p>
            <a:r>
              <a:rPr lang="en-US" sz="3200" dirty="0"/>
              <a:t>Office Based Dental Anesthesia Start Up</a:t>
            </a:r>
          </a:p>
        </p:txBody>
      </p:sp>
      <p:sp>
        <p:nvSpPr>
          <p:cNvPr id="5" name="Picture Placeholder 4">
            <a:extLst>
              <a:ext uri="{FF2B5EF4-FFF2-40B4-BE49-F238E27FC236}">
                <a16:creationId xmlns:a16="http://schemas.microsoft.com/office/drawing/2014/main" id="{29C75859-0E26-512F-9BC9-54B8C2ED905B}"/>
              </a:ext>
            </a:extLst>
          </p:cNvPr>
          <p:cNvSpPr>
            <a:spLocks noGrp="1"/>
          </p:cNvSpPr>
          <p:nvPr>
            <p:ph type="pic" idx="1"/>
          </p:nvPr>
        </p:nvSpPr>
        <p:spPr>
          <a:xfrm>
            <a:off x="4767195" y="1617406"/>
            <a:ext cx="6172200" cy="4873625"/>
          </a:xfrm>
        </p:spPr>
        <p:txBody>
          <a:bodyPr/>
          <a:lstStyle/>
          <a:p>
            <a:endParaRPr lang="en-US"/>
          </a:p>
        </p:txBody>
      </p:sp>
      <p:pic>
        <p:nvPicPr>
          <p:cNvPr id="6" name="Picture 5">
            <a:extLst>
              <a:ext uri="{FF2B5EF4-FFF2-40B4-BE49-F238E27FC236}">
                <a16:creationId xmlns:a16="http://schemas.microsoft.com/office/drawing/2014/main" id="{0146BAA0-85A0-D23C-3606-1985CB8C1990}"/>
              </a:ext>
            </a:extLst>
          </p:cNvPr>
          <p:cNvPicPr>
            <a:picLocks noChangeAspect="1"/>
          </p:cNvPicPr>
          <p:nvPr/>
        </p:nvPicPr>
        <p:blipFill>
          <a:blip r:embed="rId2"/>
          <a:stretch>
            <a:fillRect/>
          </a:stretch>
        </p:blipFill>
        <p:spPr>
          <a:xfrm>
            <a:off x="5632914" y="802259"/>
            <a:ext cx="4762500" cy="4773020"/>
          </a:xfrm>
          <a:prstGeom prst="rect">
            <a:avLst/>
          </a:prstGeom>
        </p:spPr>
      </p:pic>
      <p:sp>
        <p:nvSpPr>
          <p:cNvPr id="8" name="TextBox 7">
            <a:extLst>
              <a:ext uri="{FF2B5EF4-FFF2-40B4-BE49-F238E27FC236}">
                <a16:creationId xmlns:a16="http://schemas.microsoft.com/office/drawing/2014/main" id="{09C9C240-17A8-9BDF-85D6-F9D2687D49DD}"/>
              </a:ext>
            </a:extLst>
          </p:cNvPr>
          <p:cNvSpPr txBox="1"/>
          <p:nvPr/>
        </p:nvSpPr>
        <p:spPr>
          <a:xfrm>
            <a:off x="649536" y="4662953"/>
            <a:ext cx="3102083" cy="1015663"/>
          </a:xfrm>
          <a:prstGeom prst="rect">
            <a:avLst/>
          </a:prstGeom>
          <a:noFill/>
        </p:spPr>
        <p:txBody>
          <a:bodyPr wrap="square">
            <a:spAutoFit/>
          </a:bodyPr>
          <a:lstStyle/>
          <a:p>
            <a:pPr algn="ctr"/>
            <a:r>
              <a:rPr lang="en-US" sz="2000" dirty="0"/>
              <a:t>Copyright 2025. Stephen D. Smith MA, CRNA, FAANA. All Rights Reserved.</a:t>
            </a:r>
          </a:p>
        </p:txBody>
      </p:sp>
    </p:spTree>
    <p:extLst>
      <p:ext uri="{BB962C8B-B14F-4D97-AF65-F5344CB8AC3E}">
        <p14:creationId xmlns:p14="http://schemas.microsoft.com/office/powerpoint/2010/main" val="149979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033" name="Picture 1032">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1035" name="Rectangle 1034">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037" name="Rectangle 1036">
            <a:extLst>
              <a:ext uri="{FF2B5EF4-FFF2-40B4-BE49-F238E27FC236}">
                <a16:creationId xmlns:a16="http://schemas.microsoft.com/office/drawing/2014/main" id="{5A8C81AE-8F0D-49F3-9FB4-334B0DCDF1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 name="Title 1">
            <a:extLst>
              <a:ext uri="{FF2B5EF4-FFF2-40B4-BE49-F238E27FC236}">
                <a16:creationId xmlns:a16="http://schemas.microsoft.com/office/drawing/2014/main" id="{BE0A07D8-576D-9CA7-7C14-0509BC50A642}"/>
              </a:ext>
            </a:extLst>
          </p:cNvPr>
          <p:cNvSpPr>
            <a:spLocks noGrp="1"/>
          </p:cNvSpPr>
          <p:nvPr>
            <p:ph type="title"/>
          </p:nvPr>
        </p:nvSpPr>
        <p:spPr>
          <a:xfrm>
            <a:off x="838200" y="559813"/>
            <a:ext cx="5638800" cy="2307632"/>
          </a:xfrm>
        </p:spPr>
        <p:txBody>
          <a:bodyPr vert="horz" lIns="91440" tIns="45720" rIns="91440" bIns="45720" rtlCol="0" anchor="ctr">
            <a:normAutofit/>
          </a:bodyPr>
          <a:lstStyle/>
          <a:p>
            <a:r>
              <a:rPr lang="en-US" sz="4400">
                <a:solidFill>
                  <a:schemeClr val="tx2"/>
                </a:solidFill>
              </a:rPr>
              <a:t>Anesthesia forms you will you need</a:t>
            </a:r>
          </a:p>
        </p:txBody>
      </p:sp>
      <p:pic>
        <p:nvPicPr>
          <p:cNvPr id="1039" name="Picture 1038">
            <a:extLst>
              <a:ext uri="{FF2B5EF4-FFF2-40B4-BE49-F238E27FC236}">
                <a16:creationId xmlns:a16="http://schemas.microsoft.com/office/drawing/2014/main" id="{3A0AB1E0-FFE6-4D14-96E0-C0F76F64B9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t="37018" r="40625"/>
          <a:stretch/>
        </p:blipFill>
        <p:spPr>
          <a:xfrm rot="16200000">
            <a:off x="36314" y="-39361"/>
            <a:ext cx="1295924" cy="1374648"/>
          </a:xfrm>
          <a:prstGeom prst="rect">
            <a:avLst/>
          </a:prstGeom>
        </p:spPr>
      </p:pic>
      <p:sp>
        <p:nvSpPr>
          <p:cNvPr id="4" name="Text Placeholder 3">
            <a:extLst>
              <a:ext uri="{FF2B5EF4-FFF2-40B4-BE49-F238E27FC236}">
                <a16:creationId xmlns:a16="http://schemas.microsoft.com/office/drawing/2014/main" id="{0F33AD52-0EF1-D911-8D72-EA05109592B2}"/>
              </a:ext>
            </a:extLst>
          </p:cNvPr>
          <p:cNvSpPr>
            <a:spLocks noGrp="1"/>
          </p:cNvSpPr>
          <p:nvPr>
            <p:ph type="body" sz="half" idx="2"/>
          </p:nvPr>
        </p:nvSpPr>
        <p:spPr>
          <a:xfrm>
            <a:off x="6687160" y="559814"/>
            <a:ext cx="4633486" cy="2307632"/>
          </a:xfrm>
        </p:spPr>
        <p:txBody>
          <a:bodyPr vert="horz" lIns="91440" tIns="45720" rIns="91440" bIns="45720" rtlCol="0">
            <a:normAutofit/>
          </a:bodyPr>
          <a:lstStyle/>
          <a:p>
            <a:pPr indent="-228600">
              <a:buFont typeface="Arial" panose="020B0604020202020204" pitchFamily="34" charset="0"/>
              <a:buChar char="•"/>
            </a:pPr>
            <a:r>
              <a:rPr lang="en-US" sz="2000" b="1" dirty="0">
                <a:solidFill>
                  <a:schemeClr val="tx2"/>
                </a:solidFill>
              </a:rPr>
              <a:t>Preop Anesthesia Questionnaire</a:t>
            </a:r>
          </a:p>
          <a:p>
            <a:pPr indent="-228600">
              <a:buFont typeface="Arial" panose="020B0604020202020204" pitchFamily="34" charset="0"/>
              <a:buChar char="•"/>
            </a:pPr>
            <a:endParaRPr lang="en-US" sz="2000" b="1" dirty="0">
              <a:solidFill>
                <a:schemeClr val="tx2"/>
              </a:solidFill>
            </a:endParaRPr>
          </a:p>
          <a:p>
            <a:pPr indent="-228600">
              <a:buFont typeface="Arial" panose="020B0604020202020204" pitchFamily="34" charset="0"/>
              <a:buChar char="•"/>
            </a:pPr>
            <a:r>
              <a:rPr lang="en-US" sz="2000" b="1" dirty="0">
                <a:solidFill>
                  <a:schemeClr val="tx2"/>
                </a:solidFill>
              </a:rPr>
              <a:t>Anesthesia Record</a:t>
            </a:r>
          </a:p>
          <a:p>
            <a:pPr indent="-228600">
              <a:buFont typeface="Arial" panose="020B0604020202020204" pitchFamily="34" charset="0"/>
              <a:buChar char="•"/>
            </a:pPr>
            <a:endParaRPr lang="en-US" sz="2000" b="1" dirty="0">
              <a:solidFill>
                <a:schemeClr val="tx2"/>
              </a:solidFill>
            </a:endParaRPr>
          </a:p>
          <a:p>
            <a:pPr indent="-228600">
              <a:buFont typeface="Arial" panose="020B0604020202020204" pitchFamily="34" charset="0"/>
              <a:buChar char="•"/>
            </a:pPr>
            <a:r>
              <a:rPr lang="en-US" sz="2000" b="1" dirty="0">
                <a:solidFill>
                  <a:schemeClr val="tx2"/>
                </a:solidFill>
              </a:rPr>
              <a:t>Consent</a:t>
            </a:r>
          </a:p>
        </p:txBody>
      </p:sp>
      <p:pic>
        <p:nvPicPr>
          <p:cNvPr id="1026" name="Picture 2" descr="ANESTHESIA FORMS - AMBULATORY ANESTHESIA PRACTICE">
            <a:extLst>
              <a:ext uri="{FF2B5EF4-FFF2-40B4-BE49-F238E27FC236}">
                <a16:creationId xmlns:a16="http://schemas.microsoft.com/office/drawing/2014/main" id="{2CFB8011-6820-5D61-A7A8-E8FACFE211E0}"/>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3654" r="-1" b="-1"/>
          <a:stretch/>
        </p:blipFill>
        <p:spPr bwMode="auto">
          <a:xfrm>
            <a:off x="619840" y="3003970"/>
            <a:ext cx="11084189" cy="3854030"/>
          </a:xfrm>
          <a:custGeom>
            <a:avLst/>
            <a:gdLst/>
            <a:ahLst/>
            <a:cxnLst/>
            <a:rect l="l" t="t" r="r" b="b"/>
            <a:pathLst>
              <a:path w="11084189" h="3854030">
                <a:moveTo>
                  <a:pt x="5542094" y="0"/>
                </a:moveTo>
                <a:cubicBezTo>
                  <a:pt x="8264668" y="0"/>
                  <a:pt x="10536186" y="1609144"/>
                  <a:pt x="11061525" y="3748287"/>
                </a:cubicBezTo>
                <a:lnTo>
                  <a:pt x="11084189" y="3854030"/>
                </a:lnTo>
                <a:lnTo>
                  <a:pt x="0" y="3854030"/>
                </a:lnTo>
                <a:lnTo>
                  <a:pt x="22663" y="3748287"/>
                </a:lnTo>
                <a:cubicBezTo>
                  <a:pt x="548002" y="1609144"/>
                  <a:pt x="2819520" y="0"/>
                  <a:pt x="5542094" y="0"/>
                </a:cubicBezTo>
                <a:close/>
              </a:path>
            </a:pathLst>
          </a:custGeom>
          <a:noFill/>
          <a:extLst>
            <a:ext uri="{909E8E84-426E-40DD-AFC4-6F175D3DCCD1}">
              <a14:hiddenFill xmlns:a14="http://schemas.microsoft.com/office/drawing/2010/main">
                <a:solidFill>
                  <a:srgbClr val="FFFFFF"/>
                </a:solidFill>
              </a14:hiddenFill>
            </a:ext>
          </a:extLst>
        </p:spPr>
      </p:pic>
      <p:pic>
        <p:nvPicPr>
          <p:cNvPr id="1041" name="Picture 1040">
            <a:extLst>
              <a:ext uri="{FF2B5EF4-FFF2-40B4-BE49-F238E27FC236}">
                <a16:creationId xmlns:a16="http://schemas.microsoft.com/office/drawing/2014/main" id="{7047E834-B9F5-403B-98C3-A4B024A6419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duotone>
              <a:schemeClr val="accent1">
                <a:shade val="45000"/>
                <a:satMod val="135000"/>
              </a:schemeClr>
              <a:prstClr val="white"/>
            </a:duotone>
            <a:extLst>
              <a:ext uri="{28A0092B-C50C-407E-A947-70E740481C1C}">
                <a14:useLocalDpi xmlns:a14="http://schemas.microsoft.com/office/drawing/2010/main" val="0"/>
              </a:ext>
            </a:extLst>
          </a:blip>
          <a:srcRect r="46048"/>
          <a:stretch/>
        </p:blipFill>
        <p:spPr>
          <a:xfrm>
            <a:off x="10820400" y="3144779"/>
            <a:ext cx="1371600" cy="2548349"/>
          </a:xfrm>
          <a:prstGeom prst="rect">
            <a:avLst/>
          </a:prstGeom>
        </p:spPr>
      </p:pic>
    </p:spTree>
    <p:extLst>
      <p:ext uri="{BB962C8B-B14F-4D97-AF65-F5344CB8AC3E}">
        <p14:creationId xmlns:p14="http://schemas.microsoft.com/office/powerpoint/2010/main" val="24273701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75A81-503F-8F18-08B2-CA2BF6DE8387}"/>
              </a:ext>
            </a:extLst>
          </p:cNvPr>
          <p:cNvSpPr>
            <a:spLocks noGrp="1"/>
          </p:cNvSpPr>
          <p:nvPr>
            <p:ph type="title"/>
          </p:nvPr>
        </p:nvSpPr>
        <p:spPr/>
        <p:txBody>
          <a:bodyPr>
            <a:normAutofit/>
          </a:bodyPr>
          <a:lstStyle/>
          <a:p>
            <a:pPr algn="ctr"/>
            <a:r>
              <a:rPr lang="en-US" sz="3200" dirty="0"/>
              <a:t>Transition for W-2 Employee to 1099 Contractor  Pros and Cons</a:t>
            </a:r>
          </a:p>
        </p:txBody>
      </p:sp>
      <p:pic>
        <p:nvPicPr>
          <p:cNvPr id="6" name="Content Placeholder 5" descr="A picture containing sky, outdoor, person, mountain&#10;&#10;Description automatically generated">
            <a:extLst>
              <a:ext uri="{FF2B5EF4-FFF2-40B4-BE49-F238E27FC236}">
                <a16:creationId xmlns:a16="http://schemas.microsoft.com/office/drawing/2014/main" id="{E456F26C-B68A-9754-51E4-F18CA19C67A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099647"/>
            <a:ext cx="5181600" cy="3803294"/>
          </a:xfrm>
        </p:spPr>
      </p:pic>
      <p:pic>
        <p:nvPicPr>
          <p:cNvPr id="8" name="Content Placeholder 7" descr="Graphical user interface&#10;&#10;Description automatically generated">
            <a:extLst>
              <a:ext uri="{FF2B5EF4-FFF2-40B4-BE49-F238E27FC236}">
                <a16:creationId xmlns:a16="http://schemas.microsoft.com/office/drawing/2014/main" id="{4B6CB3B3-3D11-366D-D9E9-B7E853B3DF5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543969"/>
            <a:ext cx="5181600" cy="2914650"/>
          </a:xfrm>
        </p:spPr>
      </p:pic>
    </p:spTree>
    <p:extLst>
      <p:ext uri="{BB962C8B-B14F-4D97-AF65-F5344CB8AC3E}">
        <p14:creationId xmlns:p14="http://schemas.microsoft.com/office/powerpoint/2010/main" val="7418558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DE61FBD7-E37C-4B38-BE44-A6D4978D7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9" name="Rectangle 8">
            <a:extLst>
              <a:ext uri="{FF2B5EF4-FFF2-40B4-BE49-F238E27FC236}">
                <a16:creationId xmlns:a16="http://schemas.microsoft.com/office/drawing/2014/main" id="{34F8020C-60BB-4357-8207-13221A99AE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392BFCFE-FD78-4EDF-BEFE-CC444DC5F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2" name="Picture 1" descr="Text&#10;&#10;Description automatically generated with low confidence">
            <a:extLst>
              <a:ext uri="{FF2B5EF4-FFF2-40B4-BE49-F238E27FC236}">
                <a16:creationId xmlns:a16="http://schemas.microsoft.com/office/drawing/2014/main" id="{A2D8A9B2-8E17-7392-CF62-39500321C8E6}"/>
              </a:ext>
            </a:extLst>
          </p:cNvPr>
          <p:cNvPicPr>
            <a:picLocks noChangeAspect="1"/>
          </p:cNvPicPr>
          <p:nvPr/>
        </p:nvPicPr>
        <p:blipFill rotWithShape="1">
          <a:blip r:embed="rId2"/>
          <a:srcRect t="1100" r="2" b="3544"/>
          <a:stretch/>
        </p:blipFill>
        <p:spPr>
          <a:xfrm>
            <a:off x="381000" y="310738"/>
            <a:ext cx="11365006" cy="6096000"/>
          </a:xfrm>
          <a:prstGeom prst="rect">
            <a:avLst/>
          </a:prstGeom>
        </p:spPr>
      </p:pic>
      <p:sp>
        <p:nvSpPr>
          <p:cNvPr id="13" name="Frame 12">
            <a:extLst>
              <a:ext uri="{FF2B5EF4-FFF2-40B4-BE49-F238E27FC236}">
                <a16:creationId xmlns:a16="http://schemas.microsoft.com/office/drawing/2014/main" id="{14719C7A-7103-4EF2-85F1-DE9CAE528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75494"/>
          </a:xfrm>
          <a:prstGeom prst="frame">
            <a:avLst>
              <a:gd name="adj1" fmla="val 7920"/>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Frame 14">
            <a:extLst>
              <a:ext uri="{FF2B5EF4-FFF2-40B4-BE49-F238E27FC236}">
                <a16:creationId xmlns:a16="http://schemas.microsoft.com/office/drawing/2014/main" id="{59C4A457-993E-4426-870D-BF06050104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75494"/>
          </a:xfrm>
          <a:prstGeom prst="frame">
            <a:avLst>
              <a:gd name="adj1" fmla="val 7876"/>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09772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EE235DB-AA9E-A4F0-BFF8-4107AB9A282E}"/>
              </a:ext>
            </a:extLst>
          </p:cNvPr>
          <p:cNvSpPr txBox="1"/>
          <p:nvPr/>
        </p:nvSpPr>
        <p:spPr>
          <a:xfrm>
            <a:off x="3080904" y="1459404"/>
            <a:ext cx="6095306" cy="4524315"/>
          </a:xfrm>
          <a:prstGeom prst="rect">
            <a:avLst/>
          </a:prstGeom>
          <a:noFill/>
        </p:spPr>
        <p:txBody>
          <a:bodyPr wrap="square">
            <a:spAutoFit/>
          </a:bodyPr>
          <a:lstStyle/>
          <a:p>
            <a:pPr algn="ctr"/>
            <a:r>
              <a:rPr lang="en-US" dirty="0">
                <a:highlight>
                  <a:srgbClr val="FFFF00"/>
                </a:highlight>
              </a:rPr>
              <a:t>💼 Key Tax Responsibilities for 1099 Workers</a:t>
            </a:r>
          </a:p>
          <a:p>
            <a:endParaRPr lang="en-US" dirty="0"/>
          </a:p>
          <a:p>
            <a:r>
              <a:rPr lang="en-US" dirty="0"/>
              <a:t>1. Self-Employment Tax covers Social Security and Medicare.</a:t>
            </a:r>
          </a:p>
          <a:p>
            <a:r>
              <a:rPr lang="en-US" dirty="0"/>
              <a:t>Rate:  15.3% total (12.4% for Social Security + 2.9% for Medicare.</a:t>
            </a:r>
          </a:p>
          <a:p>
            <a:endParaRPr lang="en-US" dirty="0"/>
          </a:p>
          <a:p>
            <a:r>
              <a:rPr lang="en-US" dirty="0"/>
              <a:t>2. Federal Income Tax based on your total taxable income after deductions.</a:t>
            </a:r>
          </a:p>
          <a:p>
            <a:r>
              <a:rPr lang="en-US" dirty="0"/>
              <a:t>You can reduce liability through:  Standard or itemized deductions, business expenses (e.g., equipment, travel, home office) and retirement contributions (e.g., SEP IRA, Solo 401(k))</a:t>
            </a:r>
          </a:p>
          <a:p>
            <a:endParaRPr lang="en-US" dirty="0"/>
          </a:p>
          <a:p>
            <a:r>
              <a:rPr lang="en-US" dirty="0"/>
              <a:t>3. State Income Tax varies by state. </a:t>
            </a:r>
          </a:p>
          <a:p>
            <a:endParaRPr lang="en-US" dirty="0"/>
          </a:p>
          <a:p>
            <a:r>
              <a:rPr lang="en-US" dirty="0"/>
              <a:t>4. Quarterly Estimated Payments due in April, June, September, and January.</a:t>
            </a:r>
          </a:p>
        </p:txBody>
      </p:sp>
    </p:spTree>
    <p:extLst>
      <p:ext uri="{BB962C8B-B14F-4D97-AF65-F5344CB8AC3E}">
        <p14:creationId xmlns:p14="http://schemas.microsoft.com/office/powerpoint/2010/main" val="1183447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E17E911-875F-4DE5-8699-99D9F1805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6" name="Rectangle 35">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A54927-DFC7-B8BA-1C74-71269E4017B1}"/>
              </a:ext>
            </a:extLst>
          </p:cNvPr>
          <p:cNvSpPr>
            <a:spLocks noGrp="1"/>
          </p:cNvSpPr>
          <p:nvPr>
            <p:ph type="title"/>
          </p:nvPr>
        </p:nvSpPr>
        <p:spPr>
          <a:xfrm>
            <a:off x="466722" y="586855"/>
            <a:ext cx="3201366" cy="3387497"/>
          </a:xfrm>
        </p:spPr>
        <p:txBody>
          <a:bodyPr anchor="b">
            <a:normAutofit/>
          </a:bodyPr>
          <a:lstStyle/>
          <a:p>
            <a:pPr algn="ctr"/>
            <a:r>
              <a:rPr lang="en-US" sz="4000" b="1" dirty="0">
                <a:solidFill>
                  <a:srgbClr val="FFFFFF"/>
                </a:solidFill>
              </a:rPr>
              <a:t>Potential Benefits Lost by not being a W-2 Employee</a:t>
            </a:r>
          </a:p>
        </p:txBody>
      </p:sp>
      <p:sp>
        <p:nvSpPr>
          <p:cNvPr id="3" name="Content Placeholder 2">
            <a:extLst>
              <a:ext uri="{FF2B5EF4-FFF2-40B4-BE49-F238E27FC236}">
                <a16:creationId xmlns:a16="http://schemas.microsoft.com/office/drawing/2014/main" id="{0D5F1842-87A2-76AA-3937-8AEF10109841}"/>
              </a:ext>
            </a:extLst>
          </p:cNvPr>
          <p:cNvSpPr>
            <a:spLocks noGrp="1"/>
          </p:cNvSpPr>
          <p:nvPr>
            <p:ph idx="1"/>
          </p:nvPr>
        </p:nvSpPr>
        <p:spPr>
          <a:xfrm>
            <a:off x="4581727" y="148442"/>
            <a:ext cx="3025303" cy="6572992"/>
          </a:xfrm>
        </p:spPr>
        <p:txBody>
          <a:bodyPr anchor="ctr">
            <a:noAutofit/>
          </a:bodyPr>
          <a:lstStyle/>
          <a:p>
            <a:pPr marL="0" indent="0">
              <a:buNone/>
            </a:pPr>
            <a:r>
              <a:rPr lang="en-US" sz="2400" b="1" dirty="0"/>
              <a:t>Paid SL, VL, health, dental, disability, malpractice insurance, retirement/pension, unemployment benefits, workman’s comp, meeting time off with compensation, professional dues and no more OT pay.</a:t>
            </a:r>
          </a:p>
          <a:p>
            <a:pPr marL="0" indent="0">
              <a:buNone/>
            </a:pPr>
            <a:r>
              <a:rPr lang="en-US" sz="2400" b="1" dirty="0"/>
              <a:t>According to the Bureau of Labor Statistics, 29.7% of your total compensation package is in benefits.</a:t>
            </a:r>
          </a:p>
        </p:txBody>
      </p:sp>
      <p:pic>
        <p:nvPicPr>
          <p:cNvPr id="22" name="Picture 21" descr="A hand holding a pen and shading circles on a sheet">
            <a:extLst>
              <a:ext uri="{FF2B5EF4-FFF2-40B4-BE49-F238E27FC236}">
                <a16:creationId xmlns:a16="http://schemas.microsoft.com/office/drawing/2014/main" id="{66CD9E22-4662-E487-0243-F6189EDAC906}"/>
              </a:ext>
            </a:extLst>
          </p:cNvPr>
          <p:cNvPicPr>
            <a:picLocks noChangeAspect="1"/>
          </p:cNvPicPr>
          <p:nvPr/>
        </p:nvPicPr>
        <p:blipFill>
          <a:blip r:embed="rId2"/>
          <a:srcRect l="44897" r="20426" b="-1"/>
          <a:stretch/>
        </p:blipFill>
        <p:spPr>
          <a:xfrm>
            <a:off x="8109502" y="10"/>
            <a:ext cx="4082498" cy="6857990"/>
          </a:xfrm>
          <a:prstGeom prst="rect">
            <a:avLst/>
          </a:prstGeom>
        </p:spPr>
      </p:pic>
    </p:spTree>
    <p:extLst>
      <p:ext uri="{BB962C8B-B14F-4D97-AF65-F5344CB8AC3E}">
        <p14:creationId xmlns:p14="http://schemas.microsoft.com/office/powerpoint/2010/main" val="2692378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A4FB2F27-3F7D-440E-A905-86607A926A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8" name="Rectangle 27">
            <a:extLst>
              <a:ext uri="{FF2B5EF4-FFF2-40B4-BE49-F238E27FC236}">
                <a16:creationId xmlns:a16="http://schemas.microsoft.com/office/drawing/2014/main" id="{AF678C14-A033-4139-BCA9-8382B03964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29" name="Picture 28">
            <a:extLst>
              <a:ext uri="{FF2B5EF4-FFF2-40B4-BE49-F238E27FC236}">
                <a16:creationId xmlns:a16="http://schemas.microsoft.com/office/drawing/2014/main" id="{18CBEC9D-9F9B-4383-B986-DE5B184A9A7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40500" t="44401"/>
          <a:stretch/>
        </p:blipFill>
        <p:spPr>
          <a:xfrm>
            <a:off x="-3048" y="-1"/>
            <a:ext cx="1146048" cy="1070909"/>
          </a:xfrm>
          <a:prstGeom prst="rect">
            <a:avLst/>
          </a:prstGeom>
        </p:spPr>
      </p:pic>
      <p:sp>
        <p:nvSpPr>
          <p:cNvPr id="2" name="Title 1">
            <a:extLst>
              <a:ext uri="{FF2B5EF4-FFF2-40B4-BE49-F238E27FC236}">
                <a16:creationId xmlns:a16="http://schemas.microsoft.com/office/drawing/2014/main" id="{6531ACAC-D948-41BE-9369-770E85EC693B}"/>
              </a:ext>
            </a:extLst>
          </p:cNvPr>
          <p:cNvSpPr>
            <a:spLocks noGrp="1"/>
          </p:cNvSpPr>
          <p:nvPr>
            <p:ph type="title"/>
          </p:nvPr>
        </p:nvSpPr>
        <p:spPr>
          <a:xfrm>
            <a:off x="838200" y="0"/>
            <a:ext cx="4648200" cy="1020267"/>
          </a:xfrm>
        </p:spPr>
        <p:txBody>
          <a:bodyPr>
            <a:normAutofit/>
          </a:bodyPr>
          <a:lstStyle/>
          <a:p>
            <a:pPr algn="ctr"/>
            <a:r>
              <a:rPr lang="en-US" dirty="0">
                <a:solidFill>
                  <a:schemeClr val="tx2"/>
                </a:solidFill>
              </a:rPr>
              <a:t> </a:t>
            </a:r>
            <a:r>
              <a:rPr lang="en-US" sz="3600" dirty="0">
                <a:solidFill>
                  <a:schemeClr val="tx2"/>
                </a:solidFill>
              </a:rPr>
              <a:t>1099  Advantages</a:t>
            </a:r>
          </a:p>
        </p:txBody>
      </p:sp>
      <p:sp>
        <p:nvSpPr>
          <p:cNvPr id="3" name="Content Placeholder 2">
            <a:extLst>
              <a:ext uri="{FF2B5EF4-FFF2-40B4-BE49-F238E27FC236}">
                <a16:creationId xmlns:a16="http://schemas.microsoft.com/office/drawing/2014/main" id="{AFFAB9A2-A748-4E31-BDAD-C03ACFC73A58}"/>
              </a:ext>
            </a:extLst>
          </p:cNvPr>
          <p:cNvSpPr>
            <a:spLocks noGrp="1"/>
          </p:cNvSpPr>
          <p:nvPr>
            <p:ph idx="1"/>
          </p:nvPr>
        </p:nvSpPr>
        <p:spPr>
          <a:xfrm>
            <a:off x="838200" y="1169720"/>
            <a:ext cx="4647901" cy="5688282"/>
          </a:xfrm>
        </p:spPr>
        <p:txBody>
          <a:bodyPr>
            <a:noAutofit/>
          </a:bodyPr>
          <a:lstStyle/>
          <a:p>
            <a:pPr>
              <a:lnSpc>
                <a:spcPct val="100000"/>
              </a:lnSpc>
            </a:pPr>
            <a:r>
              <a:rPr lang="en-US" sz="1600" b="1" dirty="0">
                <a:solidFill>
                  <a:schemeClr val="tx2"/>
                </a:solidFill>
              </a:rPr>
              <a:t>Pay rate higher due to fewer costs</a:t>
            </a:r>
          </a:p>
          <a:p>
            <a:pPr>
              <a:lnSpc>
                <a:spcPct val="100000"/>
              </a:lnSpc>
            </a:pPr>
            <a:r>
              <a:rPr lang="en-US" sz="1600" b="1" dirty="0">
                <a:solidFill>
                  <a:schemeClr val="tx2"/>
                </a:solidFill>
              </a:rPr>
              <a:t>No weekends, call, or holidays </a:t>
            </a:r>
          </a:p>
          <a:p>
            <a:pPr>
              <a:lnSpc>
                <a:spcPct val="100000"/>
              </a:lnSpc>
            </a:pPr>
            <a:r>
              <a:rPr lang="en-US" sz="1600" b="1" dirty="0">
                <a:solidFill>
                  <a:schemeClr val="tx2"/>
                </a:solidFill>
              </a:rPr>
              <a:t>Deductions -  auto, home office use, meals, marketing, ads, gifts, computers, office supplies, phones, internet, CEU’s, meetings, health and malpractice insurance (not disability premium but if you need the benefit, it will be tax free)</a:t>
            </a:r>
          </a:p>
          <a:p>
            <a:pPr>
              <a:lnSpc>
                <a:spcPct val="100000"/>
              </a:lnSpc>
            </a:pPr>
            <a:r>
              <a:rPr lang="en-US" sz="1600" b="1" dirty="0">
                <a:solidFill>
                  <a:schemeClr val="tx2"/>
                </a:solidFill>
              </a:rPr>
              <a:t>SEP/IRA - Contributions an employer can make to an employee's SEP-IRA cannot exceed the lesser of 25% of the employee's compensation, or $70,000 for 2025. </a:t>
            </a:r>
          </a:p>
          <a:p>
            <a:pPr>
              <a:lnSpc>
                <a:spcPct val="100000"/>
              </a:lnSpc>
            </a:pPr>
            <a:r>
              <a:rPr lang="en-US" sz="1600" b="1" dirty="0">
                <a:solidFill>
                  <a:schemeClr val="tx2"/>
                </a:solidFill>
              </a:rPr>
              <a:t>Best benefit – being your own boss!  Having independence and control over your own destiny not to mention not having to answer to a physician anesthesiologist!</a:t>
            </a:r>
          </a:p>
        </p:txBody>
      </p:sp>
      <p:pic>
        <p:nvPicPr>
          <p:cNvPr id="14" name="Graphic 13" descr="Dollar">
            <a:extLst>
              <a:ext uri="{FF2B5EF4-FFF2-40B4-BE49-F238E27FC236}">
                <a16:creationId xmlns:a16="http://schemas.microsoft.com/office/drawing/2014/main" id="{16E15B38-160C-4E30-A959-BCAF4EF247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26806" y="1020267"/>
            <a:ext cx="4817466" cy="4817466"/>
          </a:xfrm>
          <a:prstGeom prst="rect">
            <a:avLst/>
          </a:prstGeom>
        </p:spPr>
      </p:pic>
      <p:pic>
        <p:nvPicPr>
          <p:cNvPr id="31" name="Picture 30">
            <a:extLst>
              <a:ext uri="{FF2B5EF4-FFF2-40B4-BE49-F238E27FC236}">
                <a16:creationId xmlns:a16="http://schemas.microsoft.com/office/drawing/2014/main" id="{AFE52FC7-B3EF-46A4-B8CE-292164EC928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duotone>
              <a:schemeClr val="accent1">
                <a:shade val="45000"/>
                <a:satMod val="135000"/>
              </a:schemeClr>
              <a:prstClr val="white"/>
            </a:duotone>
            <a:extLst>
              <a:ext uri="{28A0092B-C50C-407E-A947-70E740481C1C}">
                <a14:useLocalDpi xmlns:a14="http://schemas.microsoft.com/office/drawing/2010/main" val="0"/>
              </a:ext>
            </a:extLst>
          </a:blip>
          <a:srcRect r="73964"/>
          <a:stretch/>
        </p:blipFill>
        <p:spPr>
          <a:xfrm>
            <a:off x="11527047" y="3144779"/>
            <a:ext cx="661905" cy="2548349"/>
          </a:xfrm>
          <a:prstGeom prst="rect">
            <a:avLst/>
          </a:prstGeom>
        </p:spPr>
      </p:pic>
    </p:spTree>
    <p:extLst>
      <p:ext uri="{BB962C8B-B14F-4D97-AF65-F5344CB8AC3E}">
        <p14:creationId xmlns:p14="http://schemas.microsoft.com/office/powerpoint/2010/main" val="3412533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02B3E-263D-1F2E-8E96-A5A3C62303A0}"/>
              </a:ext>
            </a:extLst>
          </p:cNvPr>
          <p:cNvSpPr>
            <a:spLocks noGrp="1"/>
          </p:cNvSpPr>
          <p:nvPr>
            <p:ph type="ctrTitle"/>
          </p:nvPr>
        </p:nvSpPr>
        <p:spPr>
          <a:xfrm>
            <a:off x="4965430" y="629268"/>
            <a:ext cx="6586491" cy="1286160"/>
          </a:xfrm>
        </p:spPr>
        <p:txBody>
          <a:bodyPr vert="horz" lIns="91440" tIns="45720" rIns="91440" bIns="45720" rtlCol="0" anchor="b">
            <a:normAutofit fontScale="90000"/>
          </a:bodyPr>
          <a:lstStyle/>
          <a:p>
            <a:r>
              <a:rPr lang="en-US" sz="3200" b="1" dirty="0"/>
              <a:t>AANA 2025 CRNA Compensation and Benefits Survey</a:t>
            </a:r>
            <a:br>
              <a:rPr lang="en-US" sz="3200" b="1" dirty="0"/>
            </a:br>
            <a:r>
              <a:rPr lang="en-US" sz="3200" b="1" dirty="0"/>
              <a:t>(2024 data)</a:t>
            </a:r>
          </a:p>
        </p:txBody>
      </p:sp>
      <p:sp>
        <p:nvSpPr>
          <p:cNvPr id="3" name="Subtitle 2">
            <a:extLst>
              <a:ext uri="{FF2B5EF4-FFF2-40B4-BE49-F238E27FC236}">
                <a16:creationId xmlns:a16="http://schemas.microsoft.com/office/drawing/2014/main" id="{3A15A07B-AC90-6F75-D3CB-CDE16AE0E00F}"/>
              </a:ext>
            </a:extLst>
          </p:cNvPr>
          <p:cNvSpPr>
            <a:spLocks noGrp="1"/>
          </p:cNvSpPr>
          <p:nvPr>
            <p:ph type="subTitle" idx="1"/>
          </p:nvPr>
        </p:nvSpPr>
        <p:spPr>
          <a:xfrm>
            <a:off x="4965431" y="2701636"/>
            <a:ext cx="6586489" cy="3522184"/>
          </a:xfrm>
        </p:spPr>
        <p:txBody>
          <a:bodyPr vert="horz" lIns="91440" tIns="45720" rIns="91440" bIns="45720" rtlCol="0">
            <a:normAutofit/>
          </a:bodyPr>
          <a:lstStyle/>
          <a:p>
            <a:pPr indent="-228600" algn="l">
              <a:buFont typeface="Arial" panose="020B0604020202020204" pitchFamily="34" charset="0"/>
              <a:buChar char="•"/>
            </a:pPr>
            <a:r>
              <a:rPr lang="en-US" sz="2000" dirty="0"/>
              <a:t>The median total compensation from all employee arrangements (includes income and not benefits) for </a:t>
            </a:r>
            <a:r>
              <a:rPr lang="en-US" sz="2000" dirty="0">
                <a:highlight>
                  <a:srgbClr val="FFFF00"/>
                </a:highlight>
              </a:rPr>
              <a:t>full-time employees in 2024 was $270,000</a:t>
            </a:r>
            <a:r>
              <a:rPr lang="en-US" sz="2000" dirty="0"/>
              <a:t>; this is up from $251,000 in 2023, an increase of about 8%. Hospital employees made up 38% and independent contractors 20%</a:t>
            </a:r>
          </a:p>
          <a:p>
            <a:pPr indent="-228600" algn="l">
              <a:buFont typeface="Arial" panose="020B0604020202020204" pitchFamily="34" charset="0"/>
              <a:buChar char="•"/>
            </a:pPr>
            <a:r>
              <a:rPr lang="en-US" sz="2000" dirty="0"/>
              <a:t>The 25</a:t>
            </a:r>
            <a:r>
              <a:rPr lang="en-US" sz="2000" baseline="30000" dirty="0"/>
              <a:t>th</a:t>
            </a:r>
            <a:r>
              <a:rPr lang="en-US" sz="2000" dirty="0"/>
              <a:t> percentile was $235,000 and the 90</a:t>
            </a:r>
            <a:r>
              <a:rPr lang="en-US" sz="2000" baseline="30000" dirty="0"/>
              <a:t>th</a:t>
            </a:r>
            <a:r>
              <a:rPr lang="en-US" sz="2000" dirty="0"/>
              <a:t> percentile was $380,000</a:t>
            </a:r>
          </a:p>
          <a:p>
            <a:pPr indent="-228600" algn="l">
              <a:buFont typeface="Arial" panose="020B0604020202020204" pitchFamily="34" charset="0"/>
              <a:buChar char="•"/>
            </a:pPr>
            <a:r>
              <a:rPr lang="en-US" sz="2000" dirty="0"/>
              <a:t>The median compensation for </a:t>
            </a:r>
            <a:r>
              <a:rPr lang="en-US" sz="2000" dirty="0">
                <a:highlight>
                  <a:srgbClr val="FFFF00"/>
                </a:highlight>
              </a:rPr>
              <a:t>self-employed CRNAs was $314,000 </a:t>
            </a:r>
          </a:p>
          <a:p>
            <a:pPr indent="-228600" algn="l">
              <a:buFont typeface="Arial" panose="020B0604020202020204" pitchFamily="34" charset="0"/>
              <a:buChar char="•"/>
            </a:pPr>
            <a:r>
              <a:rPr lang="en-US" sz="2000" dirty="0"/>
              <a:t>Hospital employees had a median compensation of $280,000</a:t>
            </a:r>
          </a:p>
          <a:p>
            <a:pPr indent="-228600" algn="l">
              <a:buFont typeface="Arial" panose="020B0604020202020204" pitchFamily="34" charset="0"/>
              <a:buChar char="•"/>
            </a:pPr>
            <a:endParaRPr lang="en-US" sz="2000" dirty="0"/>
          </a:p>
        </p:txBody>
      </p:sp>
      <p:pic>
        <p:nvPicPr>
          <p:cNvPr id="5" name="Picture 4" descr="The calendar on a table stacked on top of notebooks">
            <a:extLst>
              <a:ext uri="{FF2B5EF4-FFF2-40B4-BE49-F238E27FC236}">
                <a16:creationId xmlns:a16="http://schemas.microsoft.com/office/drawing/2014/main" id="{6E589DB1-82F4-D6EF-4086-043D47158D5F}"/>
              </a:ext>
            </a:extLst>
          </p:cNvPr>
          <p:cNvPicPr>
            <a:picLocks noChangeAspect="1"/>
          </p:cNvPicPr>
          <p:nvPr/>
        </p:nvPicPr>
        <p:blipFill rotWithShape="1">
          <a:blip r:embed="rId2"/>
          <a:srcRect l="35279" r="19601" b="-1"/>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4CADB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74896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 name="Rectangle 61">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6B95AED0-7B2E-4496-9709-217FE54781F6}"/>
              </a:ext>
            </a:extLst>
          </p:cNvPr>
          <p:cNvPicPr>
            <a:picLocks noChangeAspect="1"/>
          </p:cNvPicPr>
          <p:nvPr/>
        </p:nvPicPr>
        <p:blipFill rotWithShape="1">
          <a:blip r:embed="rId2">
            <a:extLst>
              <a:ext uri="{28A0092B-C50C-407E-A947-70E740481C1C}">
                <a14:useLocalDpi xmlns:a14="http://schemas.microsoft.com/office/drawing/2010/main" val="0"/>
              </a:ext>
            </a:extLst>
          </a:blip>
          <a:srcRect t="7444" r="-2" b="16226"/>
          <a:stretch/>
        </p:blipFill>
        <p:spPr>
          <a:xfrm>
            <a:off x="1208088" y="1844675"/>
            <a:ext cx="4048125" cy="2287588"/>
          </a:xfrm>
          <a:prstGeom prst="rect">
            <a:avLst/>
          </a:prstGeom>
        </p:spPr>
      </p:pic>
      <p:pic>
        <p:nvPicPr>
          <p:cNvPr id="57" name="Content Placeholder 10" descr="Text, letter&#10;&#10;Description automatically generated">
            <a:extLst>
              <a:ext uri="{FF2B5EF4-FFF2-40B4-BE49-F238E27FC236}">
                <a16:creationId xmlns:a16="http://schemas.microsoft.com/office/drawing/2014/main" id="{4E596620-5CA5-49DB-B796-2741EC32B25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08088" y="4200525"/>
            <a:ext cx="4048125" cy="2095500"/>
          </a:xfrm>
          <a:prstGeom prst="rect">
            <a:avLst/>
          </a:prstGeom>
        </p:spPr>
      </p:pic>
      <p:pic>
        <p:nvPicPr>
          <p:cNvPr id="20" name="Content Placeholder 6" descr="A picture containing indoor, table, wall, sitting&#10;&#10;Description generated with very high confidence">
            <a:extLst>
              <a:ext uri="{FF2B5EF4-FFF2-40B4-BE49-F238E27FC236}">
                <a16:creationId xmlns:a16="http://schemas.microsoft.com/office/drawing/2014/main" id="{B34A403F-0F47-4ECE-9F34-686D9C0A465C}"/>
              </a:ext>
            </a:extLst>
          </p:cNvPr>
          <p:cNvPicPr>
            <a:picLocks noChangeAspect="1"/>
          </p:cNvPicPr>
          <p:nvPr/>
        </p:nvPicPr>
        <p:blipFill rotWithShape="1">
          <a:blip r:embed="rId4">
            <a:extLst>
              <a:ext uri="{28A0092B-C50C-407E-A947-70E740481C1C}">
                <a14:useLocalDpi xmlns:a14="http://schemas.microsoft.com/office/drawing/2010/main" val="0"/>
              </a:ext>
            </a:extLst>
          </a:blip>
          <a:srcRect l="27630" r="8995" b="-2"/>
          <a:stretch/>
        </p:blipFill>
        <p:spPr>
          <a:xfrm>
            <a:off x="5322888" y="1844675"/>
            <a:ext cx="5657850" cy="4449763"/>
          </a:xfrm>
          <a:prstGeom prst="rect">
            <a:avLst/>
          </a:prstGeom>
        </p:spPr>
      </p:pic>
      <p:sp>
        <p:nvSpPr>
          <p:cNvPr id="2" name="Title 1">
            <a:extLst>
              <a:ext uri="{FF2B5EF4-FFF2-40B4-BE49-F238E27FC236}">
                <a16:creationId xmlns:a16="http://schemas.microsoft.com/office/drawing/2014/main" id="{B3D3281B-F454-4333-92B4-747AF9465ABB}"/>
              </a:ext>
            </a:extLst>
          </p:cNvPr>
          <p:cNvSpPr>
            <a:spLocks noGrp="1"/>
          </p:cNvSpPr>
          <p:nvPr>
            <p:ph type="title"/>
          </p:nvPr>
        </p:nvSpPr>
        <p:spPr>
          <a:xfrm>
            <a:off x="838200" y="184805"/>
            <a:ext cx="10515600" cy="1505883"/>
          </a:xfrm>
        </p:spPr>
        <p:txBody>
          <a:bodyPr vert="horz" lIns="91440" tIns="45720" rIns="91440" bIns="45720" rtlCol="0" anchor="ctr">
            <a:normAutofit/>
          </a:bodyPr>
          <a:lstStyle/>
          <a:p>
            <a:pPr algn="ctr"/>
            <a:r>
              <a:rPr lang="en-US" sz="4800" kern="1200" dirty="0">
                <a:solidFill>
                  <a:schemeClr val="tx1"/>
                </a:solidFill>
                <a:latin typeface="+mj-lt"/>
                <a:ea typeface="+mj-ea"/>
                <a:cs typeface="+mj-cs"/>
              </a:rPr>
              <a:t> </a:t>
            </a:r>
            <a:r>
              <a:rPr lang="en-US" b="1" kern="1200" dirty="0">
                <a:solidFill>
                  <a:schemeClr val="tx1"/>
                </a:solidFill>
                <a:latin typeface="+mj-lt"/>
                <a:ea typeface="+mj-ea"/>
                <a:cs typeface="+mj-cs"/>
              </a:rPr>
              <a:t>Will you need a CPA, Attorney and Contracts?</a:t>
            </a:r>
          </a:p>
        </p:txBody>
      </p:sp>
    </p:spTree>
    <p:extLst>
      <p:ext uri="{BB962C8B-B14F-4D97-AF65-F5344CB8AC3E}">
        <p14:creationId xmlns:p14="http://schemas.microsoft.com/office/powerpoint/2010/main" val="31599049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4D3A89C-A332-4C9F-A969-582DF74E4402}"/>
              </a:ext>
            </a:extLst>
          </p:cNvPr>
          <p:cNvSpPr>
            <a:spLocks noGrp="1"/>
          </p:cNvSpPr>
          <p:nvPr>
            <p:ph type="title"/>
          </p:nvPr>
        </p:nvSpPr>
        <p:spPr>
          <a:xfrm>
            <a:off x="6094105" y="802955"/>
            <a:ext cx="4977976" cy="1454051"/>
          </a:xfrm>
        </p:spPr>
        <p:txBody>
          <a:bodyPr>
            <a:normAutofit/>
          </a:bodyPr>
          <a:lstStyle/>
          <a:p>
            <a:r>
              <a:rPr lang="en-US" sz="3700" dirty="0"/>
              <a:t>YES! YES! and YES!</a:t>
            </a:r>
            <a:br>
              <a:rPr lang="en-US" sz="3700" dirty="0"/>
            </a:br>
            <a:endParaRPr lang="en-US" sz="3700" dirty="0"/>
          </a:p>
        </p:txBody>
      </p:sp>
      <p:sp>
        <p:nvSpPr>
          <p:cNvPr id="14"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descr="Thumbs Up Sign">
            <a:extLst>
              <a:ext uri="{FF2B5EF4-FFF2-40B4-BE49-F238E27FC236}">
                <a16:creationId xmlns:a16="http://schemas.microsoft.com/office/drawing/2014/main" id="{4E6521E3-602E-4C87-BFFE-50DE967AB42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0254" y="1629089"/>
            <a:ext cx="3620021" cy="3620021"/>
          </a:xfrm>
          <a:prstGeom prst="rect">
            <a:avLst/>
          </a:prstGeom>
        </p:spPr>
      </p:pic>
      <p:sp>
        <p:nvSpPr>
          <p:cNvPr id="3" name="Content Placeholder 2">
            <a:extLst>
              <a:ext uri="{FF2B5EF4-FFF2-40B4-BE49-F238E27FC236}">
                <a16:creationId xmlns:a16="http://schemas.microsoft.com/office/drawing/2014/main" id="{2B24F51D-CB9C-4EAD-93A8-A3AB48D763A1}"/>
              </a:ext>
            </a:extLst>
          </p:cNvPr>
          <p:cNvSpPr>
            <a:spLocks noGrp="1"/>
          </p:cNvSpPr>
          <p:nvPr>
            <p:ph idx="1"/>
          </p:nvPr>
        </p:nvSpPr>
        <p:spPr>
          <a:xfrm>
            <a:off x="6090574" y="2123268"/>
            <a:ext cx="4977578" cy="4548752"/>
          </a:xfrm>
        </p:spPr>
        <p:txBody>
          <a:bodyPr anchor="ctr">
            <a:normAutofit/>
          </a:bodyPr>
          <a:lstStyle/>
          <a:p>
            <a:r>
              <a:rPr lang="en-US" sz="2400" dirty="0">
                <a:solidFill>
                  <a:schemeClr val="accent5">
                    <a:lumMod val="75000"/>
                  </a:schemeClr>
                </a:solidFill>
              </a:rPr>
              <a:t>Try to find one with a history of working with an anesthesia provider if possible</a:t>
            </a:r>
          </a:p>
          <a:p>
            <a:r>
              <a:rPr lang="en-US" sz="2400" dirty="0">
                <a:solidFill>
                  <a:schemeClr val="accent5">
                    <a:lumMod val="75000"/>
                  </a:schemeClr>
                </a:solidFill>
              </a:rPr>
              <a:t>Try to get contract with each practice as to include “confidentiality and non-solicitation of employees”</a:t>
            </a:r>
          </a:p>
          <a:p>
            <a:r>
              <a:rPr lang="en-US" sz="2400" dirty="0">
                <a:solidFill>
                  <a:schemeClr val="accent5">
                    <a:lumMod val="75000"/>
                  </a:schemeClr>
                </a:solidFill>
              </a:rPr>
              <a:t>Critical to have a contract with each of your employees that includes a “restrictive covenants clause or non-compete clause”</a:t>
            </a:r>
          </a:p>
          <a:p>
            <a:endParaRPr lang="en-US" sz="2000" dirty="0">
              <a:solidFill>
                <a:srgbClr val="000000"/>
              </a:solidFill>
            </a:endParaRPr>
          </a:p>
        </p:txBody>
      </p:sp>
    </p:spTree>
    <p:extLst>
      <p:ext uri="{BB962C8B-B14F-4D97-AF65-F5344CB8AC3E}">
        <p14:creationId xmlns:p14="http://schemas.microsoft.com/office/powerpoint/2010/main" val="2918036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E45CA849-654C-4173-AD99-B3A2528275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B505AF-EE38-21B5-1A17-0D405E38726C}"/>
              </a:ext>
            </a:extLst>
          </p:cNvPr>
          <p:cNvSpPr>
            <a:spLocks noGrp="1"/>
          </p:cNvSpPr>
          <p:nvPr>
            <p:ph type="title"/>
          </p:nvPr>
        </p:nvSpPr>
        <p:spPr>
          <a:xfrm>
            <a:off x="429768" y="411480"/>
            <a:ext cx="11201400" cy="1106424"/>
          </a:xfrm>
        </p:spPr>
        <p:txBody>
          <a:bodyPr vert="horz" lIns="91440" tIns="45720" rIns="91440" bIns="45720" rtlCol="0" anchor="ctr">
            <a:normAutofit/>
          </a:bodyPr>
          <a:lstStyle/>
          <a:p>
            <a:pPr algn="ctr"/>
            <a:r>
              <a:rPr lang="en-US" sz="6000" b="1" dirty="0"/>
              <a:t>Contracts</a:t>
            </a:r>
          </a:p>
        </p:txBody>
      </p:sp>
      <p:sp>
        <p:nvSpPr>
          <p:cNvPr id="15" name="Rectangle 14">
            <a:extLst>
              <a:ext uri="{FF2B5EF4-FFF2-40B4-BE49-F238E27FC236}">
                <a16:creationId xmlns:a16="http://schemas.microsoft.com/office/drawing/2014/main" id="{3E23A947-2D45-4208-AE2B-64948C87A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87931"/>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Content Placeholder 7">
            <a:extLst>
              <a:ext uri="{FF2B5EF4-FFF2-40B4-BE49-F238E27FC236}">
                <a16:creationId xmlns:a16="http://schemas.microsoft.com/office/drawing/2014/main" id="{822953D6-520C-1786-A8A9-A0736F7CD749}"/>
              </a:ext>
            </a:extLst>
          </p:cNvPr>
          <p:cNvPicPr>
            <a:picLocks noGrp="1" noChangeAspect="1"/>
          </p:cNvPicPr>
          <p:nvPr>
            <p:ph sz="half" idx="1"/>
          </p:nvPr>
        </p:nvPicPr>
        <p:blipFill rotWithShape="1">
          <a:blip r:embed="rId2"/>
          <a:srcRect l="1300" r="2" b="2"/>
          <a:stretch/>
        </p:blipFill>
        <p:spPr>
          <a:xfrm>
            <a:off x="429768" y="1721922"/>
            <a:ext cx="6704891" cy="4520559"/>
          </a:xfrm>
          <a:prstGeom prst="rect">
            <a:avLst/>
          </a:prstGeom>
        </p:spPr>
      </p:pic>
      <p:sp useBgFill="1">
        <p:nvSpPr>
          <p:cNvPr id="17" name="Rectangle 16">
            <a:extLst>
              <a:ext uri="{FF2B5EF4-FFF2-40B4-BE49-F238E27FC236}">
                <a16:creationId xmlns:a16="http://schemas.microsoft.com/office/drawing/2014/main" id="{E5BBB0F9-6A59-4D02-A9C7-A2D65166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3801" y="1721922"/>
            <a:ext cx="4218432" cy="4520560"/>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459C31D1-4BFE-2179-2AD9-12CF32CA5131}"/>
              </a:ext>
            </a:extLst>
          </p:cNvPr>
          <p:cNvSpPr>
            <a:spLocks noGrp="1"/>
          </p:cNvSpPr>
          <p:nvPr>
            <p:ph sz="half" idx="2"/>
          </p:nvPr>
        </p:nvSpPr>
        <p:spPr>
          <a:xfrm>
            <a:off x="7689371" y="2058825"/>
            <a:ext cx="3455097" cy="4258254"/>
          </a:xfrm>
        </p:spPr>
        <p:txBody>
          <a:bodyPr vert="horz" lIns="91440" tIns="45720" rIns="91440" bIns="45720" rtlCol="0" anchor="ctr">
            <a:normAutofit/>
          </a:bodyPr>
          <a:lstStyle/>
          <a:p>
            <a:pPr marL="228600" marR="0" lvl="0" fontAlgn="auto">
              <a:spcBef>
                <a:spcPts val="1000"/>
              </a:spcBef>
              <a:spcAft>
                <a:spcPts val="0"/>
              </a:spcAft>
              <a:buClrTx/>
              <a:buSzTx/>
              <a:tabLst/>
              <a:defRPr/>
            </a:pPr>
            <a:r>
              <a:rPr kumimoji="0" lang="en-US" sz="2000" b="0" i="0" u="none" strike="noStrike" cap="none" spc="0" normalizeH="0" baseline="0" noProof="0" dirty="0">
                <a:ln>
                  <a:noFill/>
                </a:ln>
                <a:effectLst/>
                <a:uLnTx/>
                <a:uFillTx/>
              </a:rPr>
              <a:t>We encourage a contract; it has the perception of ownership for both parties</a:t>
            </a:r>
          </a:p>
          <a:p>
            <a:pPr marL="228600" marR="0" lvl="0" fontAlgn="auto">
              <a:spcBef>
                <a:spcPts val="1000"/>
              </a:spcBef>
              <a:spcAft>
                <a:spcPts val="0"/>
              </a:spcAft>
              <a:buClrTx/>
              <a:buSzTx/>
              <a:tabLst/>
              <a:defRPr/>
            </a:pPr>
            <a:r>
              <a:rPr kumimoji="0" lang="en-US" sz="2000" b="0" i="0" u="none" strike="noStrike" cap="none" spc="0" normalizeH="0" baseline="0" noProof="0" dirty="0">
                <a:ln>
                  <a:noFill/>
                </a:ln>
                <a:effectLst/>
                <a:uLnTx/>
                <a:uFillTx/>
              </a:rPr>
              <a:t>Reduces the risks of legal action</a:t>
            </a:r>
          </a:p>
          <a:p>
            <a:pPr marL="228600" marR="0" lvl="0" fontAlgn="auto">
              <a:spcBef>
                <a:spcPts val="1000"/>
              </a:spcBef>
              <a:spcAft>
                <a:spcPts val="0"/>
              </a:spcAft>
              <a:buClrTx/>
              <a:buSzTx/>
              <a:tabLst/>
              <a:defRPr/>
            </a:pPr>
            <a:r>
              <a:rPr kumimoji="0" lang="en-US" sz="2000" b="0" i="0" u="none" strike="noStrike" cap="none" spc="0" normalizeH="0" baseline="0" noProof="0" dirty="0">
                <a:ln>
                  <a:noFill/>
                </a:ln>
                <a:effectLst/>
                <a:uLnTx/>
                <a:uFillTx/>
              </a:rPr>
              <a:t>Provides clarity – outlines exactly what is expected of both parties</a:t>
            </a:r>
          </a:p>
          <a:p>
            <a:pPr marL="228600" marR="0" lvl="0" fontAlgn="auto">
              <a:spcBef>
                <a:spcPts val="1000"/>
              </a:spcBef>
              <a:spcAft>
                <a:spcPts val="0"/>
              </a:spcAft>
              <a:buClrTx/>
              <a:buSzTx/>
              <a:tabLst/>
              <a:defRPr/>
            </a:pPr>
            <a:r>
              <a:rPr kumimoji="0" lang="en-US" sz="2000" b="0" i="0" u="none" strike="noStrike" cap="none" spc="0" normalizeH="0" baseline="0" noProof="0" dirty="0">
                <a:ln>
                  <a:noFill/>
                </a:ln>
                <a:effectLst/>
                <a:uLnTx/>
                <a:uFillTx/>
              </a:rPr>
              <a:t>Will need a contract with both the practice and your employee</a:t>
            </a:r>
          </a:p>
          <a:p>
            <a:pPr marL="228600" marR="0" lvl="0" fontAlgn="auto">
              <a:spcBef>
                <a:spcPts val="1000"/>
              </a:spcBef>
              <a:spcAft>
                <a:spcPts val="0"/>
              </a:spcAft>
              <a:buClrTx/>
              <a:buSzTx/>
              <a:tabLst/>
              <a:defRPr/>
            </a:pPr>
            <a:r>
              <a:rPr kumimoji="0" lang="en-US" sz="2000" b="0" i="0" u="none" strike="noStrike" cap="none" spc="0" normalizeH="0" baseline="0" noProof="0" dirty="0">
                <a:ln>
                  <a:noFill/>
                </a:ln>
                <a:effectLst/>
                <a:uLnTx/>
                <a:uFillTx/>
              </a:rPr>
              <a:t>A contract between partners is an absolute necessity</a:t>
            </a:r>
          </a:p>
          <a:p>
            <a:endParaRPr lang="en-US" sz="1800" dirty="0"/>
          </a:p>
        </p:txBody>
      </p:sp>
    </p:spTree>
    <p:extLst>
      <p:ext uri="{BB962C8B-B14F-4D97-AF65-F5344CB8AC3E}">
        <p14:creationId xmlns:p14="http://schemas.microsoft.com/office/powerpoint/2010/main" val="14809635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riding a horse carriage&#10;&#10;AI-generated content may be incorrect.">
            <a:extLst>
              <a:ext uri="{FF2B5EF4-FFF2-40B4-BE49-F238E27FC236}">
                <a16:creationId xmlns:a16="http://schemas.microsoft.com/office/drawing/2014/main" id="{4C52B56B-9B31-6A25-10F7-C9EA8F8533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214" y="0"/>
            <a:ext cx="10289572" cy="6858000"/>
          </a:xfrm>
          <a:prstGeom prst="rect">
            <a:avLst/>
          </a:prstGeom>
        </p:spPr>
      </p:pic>
    </p:spTree>
    <p:extLst>
      <p:ext uri="{BB962C8B-B14F-4D97-AF65-F5344CB8AC3E}">
        <p14:creationId xmlns:p14="http://schemas.microsoft.com/office/powerpoint/2010/main" val="6281991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0"/>
            <a:ext cx="4654286"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268C2B08-AF02-244D-A42B-3EEE56A03069}"/>
              </a:ext>
            </a:extLst>
          </p:cNvPr>
          <p:cNvSpPr>
            <a:spLocks noGrp="1"/>
          </p:cNvSpPr>
          <p:nvPr>
            <p:ph type="ctrTitle"/>
          </p:nvPr>
        </p:nvSpPr>
        <p:spPr>
          <a:xfrm>
            <a:off x="368490" y="637762"/>
            <a:ext cx="3686637" cy="5576770"/>
          </a:xfrm>
        </p:spPr>
        <p:txBody>
          <a:bodyPr anchor="ctr">
            <a:normAutofit/>
          </a:bodyPr>
          <a:lstStyle/>
          <a:p>
            <a:r>
              <a:rPr lang="en-US" sz="4000" b="1" i="0" u="none" strike="noStrike" dirty="0">
                <a:solidFill>
                  <a:schemeClr val="bg1"/>
                </a:solidFill>
                <a:effectLst/>
                <a:latin typeface="-apple-system"/>
              </a:rPr>
              <a:t>“Non‑competes aren’t enforceable; just ignore them.” </a:t>
            </a:r>
            <a:endParaRPr lang="en-US" sz="4000" b="1" dirty="0">
              <a:solidFill>
                <a:schemeClr val="bg1"/>
              </a:solidFill>
            </a:endParaRPr>
          </a:p>
        </p:txBody>
      </p:sp>
      <p:sp>
        <p:nvSpPr>
          <p:cNvPr id="13" name="Rectangle 12">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2535" y="0"/>
            <a:ext cx="7539455"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5">
            <a:extLst>
              <a:ext uri="{FF2B5EF4-FFF2-40B4-BE49-F238E27FC236}">
                <a16:creationId xmlns:a16="http://schemas.microsoft.com/office/drawing/2014/main" id="{3C73830F-9521-C049-B63E-2DFBA07E2599}"/>
              </a:ext>
            </a:extLst>
          </p:cNvPr>
          <p:cNvSpPr>
            <a:spLocks noGrp="1"/>
          </p:cNvSpPr>
          <p:nvPr>
            <p:ph type="subTitle" idx="1"/>
          </p:nvPr>
        </p:nvSpPr>
        <p:spPr>
          <a:xfrm>
            <a:off x="5444775" y="637762"/>
            <a:ext cx="5600580" cy="5576770"/>
          </a:xfrm>
        </p:spPr>
        <p:txBody>
          <a:bodyPr anchor="ctr">
            <a:normAutofit/>
          </a:bodyPr>
          <a:lstStyle/>
          <a:p>
            <a:pPr algn="l"/>
            <a:r>
              <a:rPr lang="en-US" sz="3600" dirty="0">
                <a:latin typeface="-apple-system"/>
              </a:rPr>
              <a:t>D</a:t>
            </a:r>
            <a:r>
              <a:rPr lang="en-US" sz="3600" b="0" i="0" u="none" strike="noStrike" dirty="0">
                <a:effectLst/>
                <a:latin typeface="-apple-system"/>
              </a:rPr>
              <a:t>epends on the language of the non-compete clause, the applicable statutes and case law in your state, and the specific facts of your situation. Even if a judge eventually rules that a clause is unenforceable, getting to that decision could take years and rack up six‑figure legal fees.</a:t>
            </a:r>
            <a:endParaRPr lang="en-US" sz="3600" dirty="0"/>
          </a:p>
        </p:txBody>
      </p:sp>
    </p:spTree>
    <p:extLst>
      <p:ext uri="{BB962C8B-B14F-4D97-AF65-F5344CB8AC3E}">
        <p14:creationId xmlns:p14="http://schemas.microsoft.com/office/powerpoint/2010/main" val="25696387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4D1248EE-67D1-4BDE-AB0E-01D7CD8DD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C6FA588-180B-4EA8-8BBD-B9BA4D567E87}"/>
              </a:ext>
            </a:extLst>
          </p:cNvPr>
          <p:cNvSpPr>
            <a:spLocks noGrp="1"/>
          </p:cNvSpPr>
          <p:nvPr>
            <p:ph type="title"/>
          </p:nvPr>
        </p:nvSpPr>
        <p:spPr>
          <a:xfrm>
            <a:off x="914402" y="4996329"/>
            <a:ext cx="10943421" cy="1035982"/>
          </a:xfrm>
        </p:spPr>
        <p:txBody>
          <a:bodyPr vert="horz" lIns="91440" tIns="45720" rIns="91440" bIns="45720" rtlCol="0" anchor="t">
            <a:noAutofit/>
          </a:bodyPr>
          <a:lstStyle/>
          <a:p>
            <a:pPr algn="ctr"/>
            <a:r>
              <a:rPr lang="en-US" sz="4800" b="1" dirty="0"/>
              <a:t>It’s critical to find a good mentor or two!</a:t>
            </a:r>
            <a:br>
              <a:rPr lang="en-US" sz="4800" b="1" dirty="0"/>
            </a:br>
            <a:endParaRPr lang="en-US" sz="4800" b="1" dirty="0"/>
          </a:p>
        </p:txBody>
      </p:sp>
      <p:sp>
        <p:nvSpPr>
          <p:cNvPr id="4" name="Text Placeholder 3">
            <a:extLst>
              <a:ext uri="{FF2B5EF4-FFF2-40B4-BE49-F238E27FC236}">
                <a16:creationId xmlns:a16="http://schemas.microsoft.com/office/drawing/2014/main" id="{270CD35C-69F9-44CF-9CA2-DBE21258D818}"/>
              </a:ext>
            </a:extLst>
          </p:cNvPr>
          <p:cNvSpPr>
            <a:spLocks noGrp="1"/>
          </p:cNvSpPr>
          <p:nvPr>
            <p:ph type="body" sz="half" idx="2"/>
          </p:nvPr>
        </p:nvSpPr>
        <p:spPr>
          <a:xfrm>
            <a:off x="914402" y="457199"/>
            <a:ext cx="2777381" cy="4170641"/>
          </a:xfrm>
        </p:spPr>
        <p:txBody>
          <a:bodyPr vert="horz" lIns="91440" tIns="45720" rIns="91440" bIns="45720" rtlCol="0" anchor="b">
            <a:normAutofit/>
          </a:bodyPr>
          <a:lstStyle/>
          <a:p>
            <a:pPr marR="0" lvl="0" defTabSz="914400" rtl="0" eaLnBrk="1" fontAlgn="auto" latinLnBrk="0" hangingPunct="1">
              <a:lnSpc>
                <a:spcPct val="90000"/>
              </a:lnSpc>
              <a:spcBef>
                <a:spcPts val="1000"/>
              </a:spcBef>
              <a:spcAft>
                <a:spcPts val="0"/>
              </a:spcAft>
              <a:buClrTx/>
              <a:buSzTx/>
              <a:tabLst/>
              <a:defRPr/>
            </a:pPr>
            <a:r>
              <a:rPr lang="en-US" sz="2400" b="1">
                <a:solidFill>
                  <a:prstClr val="black"/>
                </a:solidFill>
                <a:latin typeface="Arial" panose="020B0604020202020204" pitchFamily="34" charset="0"/>
                <a:cs typeface="Arial" panose="020B0604020202020204" pitchFamily="34" charset="0"/>
              </a:rPr>
              <a:t>So a</a:t>
            </a: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long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with a </a:t>
            </a: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contract, CPA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and attorney you will also need malpractice insurance,  possibly or potentially a billing service  and choose a business entity.</a:t>
            </a:r>
          </a:p>
          <a:p>
            <a:pPr indent="-228600" algn="r">
              <a:buFont typeface="Arial" panose="020B0604020202020204" pitchFamily="34" charset="0"/>
              <a:buChar char="•"/>
            </a:pPr>
            <a:endParaRPr lang="en-US" sz="2000" dirty="0"/>
          </a:p>
        </p:txBody>
      </p:sp>
      <p:pic>
        <p:nvPicPr>
          <p:cNvPr id="1026" name="Picture 2" descr="First Things First | Life.Church">
            <a:extLst>
              <a:ext uri="{FF2B5EF4-FFF2-40B4-BE49-F238E27FC236}">
                <a16:creationId xmlns:a16="http://schemas.microsoft.com/office/drawing/2014/main" id="{453F01A6-07BB-45B4-8245-AA5EF366BFE5}"/>
              </a:ext>
            </a:extLst>
          </p:cNvPr>
          <p:cNvPicPr>
            <a:picLocks noGrp="1" noChangeAspect="1" noChangeArrowheads="1"/>
          </p:cNvPicPr>
          <p:nvPr>
            <p:ph type="pic" idx="1"/>
          </p:nvPr>
        </p:nvPicPr>
        <p:blipFill rotWithShape="1">
          <a:blip r:embed="rId2">
            <a:extLst>
              <a:ext uri="{28A0092B-C50C-407E-A947-70E740481C1C}">
                <a14:useLocalDpi xmlns:a14="http://schemas.microsoft.com/office/drawing/2010/main" val="0"/>
              </a:ext>
            </a:extLst>
          </a:blip>
          <a:srcRect l="1861" r="4602"/>
          <a:stretch/>
        </p:blipFill>
        <p:spPr bwMode="auto">
          <a:xfrm>
            <a:off x="4038600" y="-431"/>
            <a:ext cx="7696201" cy="4628272"/>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344AAA5-41F4-4862-97EF-688D31DC7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69E1A62C-2AAF-4B3E-8CDB-65E237080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1149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341EC3-E797-4BB3-8DE5-164AA101FAB3}"/>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 Choosing your business structure</a:t>
            </a:r>
          </a:p>
        </p:txBody>
      </p:sp>
      <p:pic>
        <p:nvPicPr>
          <p:cNvPr id="5" name="Content Placeholder 4" descr="A screenshot of a cell phone&#10;&#10;Description generated with very high confidence">
            <a:extLst>
              <a:ext uri="{FF2B5EF4-FFF2-40B4-BE49-F238E27FC236}">
                <a16:creationId xmlns:a16="http://schemas.microsoft.com/office/drawing/2014/main" id="{C8D923B6-F6D4-4F28-9206-D6C1900267D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59708" y="643466"/>
            <a:ext cx="5815915" cy="5568739"/>
          </a:xfrm>
          <a:prstGeom prst="rect">
            <a:avLst/>
          </a:prstGeom>
        </p:spPr>
      </p:pic>
    </p:spTree>
    <p:extLst>
      <p:ext uri="{BB962C8B-B14F-4D97-AF65-F5344CB8AC3E}">
        <p14:creationId xmlns:p14="http://schemas.microsoft.com/office/powerpoint/2010/main" val="17954867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BF33E-3161-AD73-B038-2098A35FDEDE}"/>
              </a:ext>
            </a:extLst>
          </p:cNvPr>
          <p:cNvSpPr>
            <a:spLocks noGrp="1"/>
          </p:cNvSpPr>
          <p:nvPr>
            <p:ph type="title"/>
          </p:nvPr>
        </p:nvSpPr>
        <p:spPr/>
        <p:txBody>
          <a:bodyPr>
            <a:normAutofit/>
          </a:bodyPr>
          <a:lstStyle/>
          <a:p>
            <a:pPr algn="ctr"/>
            <a:r>
              <a:rPr kumimoji="0" lang="en-US" sz="3600" i="0" u="none" strike="noStrike" kern="1200" cap="none" spc="0" normalizeH="0" baseline="0" noProof="0" dirty="0">
                <a:ln>
                  <a:noFill/>
                </a:ln>
                <a:solidFill>
                  <a:prstClr val="black"/>
                </a:solidFill>
                <a:effectLst/>
                <a:uLnTx/>
                <a:uFillTx/>
                <a:latin typeface="Calibri Light" panose="020F0302020204030204"/>
                <a:ea typeface="+mj-ea"/>
                <a:cs typeface="Arial" panose="020B0604020202020204" pitchFamily="34" charset="0"/>
              </a:rPr>
              <a:t>Sole Proprietorship, Limited Liability Company (LLC), Partnerships and S Corporations</a:t>
            </a:r>
            <a:endParaRPr lang="en-US" sz="3600" dirty="0"/>
          </a:p>
        </p:txBody>
      </p:sp>
      <p:pic>
        <p:nvPicPr>
          <p:cNvPr id="1026" name="Picture 2" descr="Should you incorporate your firm as an S corporation?">
            <a:extLst>
              <a:ext uri="{FF2B5EF4-FFF2-40B4-BE49-F238E27FC236}">
                <a16:creationId xmlns:a16="http://schemas.microsoft.com/office/drawing/2014/main" id="{899334CC-9CD7-BC36-E710-220EAF4D3D5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32496" y="1825625"/>
            <a:ext cx="6527007"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684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B94A7-9D00-4EB8-AE1A-153492D0B844}"/>
              </a:ext>
            </a:extLst>
          </p:cNvPr>
          <p:cNvSpPr>
            <a:spLocks noGrp="1"/>
          </p:cNvSpPr>
          <p:nvPr>
            <p:ph type="title"/>
          </p:nvPr>
        </p:nvSpPr>
        <p:spPr>
          <a:xfrm>
            <a:off x="1293447" y="101601"/>
            <a:ext cx="7474172" cy="967782"/>
          </a:xfrm>
        </p:spPr>
        <p:txBody>
          <a:bodyPr>
            <a:normAutofit/>
          </a:bodyPr>
          <a:lstStyle/>
          <a:p>
            <a:r>
              <a:rPr lang="en-US" sz="3600" dirty="0"/>
              <a:t>Limited Liability Company (LLC)</a:t>
            </a:r>
          </a:p>
        </p:txBody>
      </p:sp>
      <p:sp>
        <p:nvSpPr>
          <p:cNvPr id="3" name="Content Placeholder 2">
            <a:extLst>
              <a:ext uri="{FF2B5EF4-FFF2-40B4-BE49-F238E27FC236}">
                <a16:creationId xmlns:a16="http://schemas.microsoft.com/office/drawing/2014/main" id="{1EFA2934-D0DD-4A8A-A7D0-D51D957B45F3}"/>
              </a:ext>
            </a:extLst>
          </p:cNvPr>
          <p:cNvSpPr>
            <a:spLocks noGrp="1"/>
          </p:cNvSpPr>
          <p:nvPr>
            <p:ph idx="1"/>
          </p:nvPr>
        </p:nvSpPr>
        <p:spPr>
          <a:xfrm>
            <a:off x="1311105" y="1258784"/>
            <a:ext cx="6467867" cy="5599217"/>
          </a:xfrm>
        </p:spPr>
        <p:txBody>
          <a:bodyPr anchor="ctr">
            <a:normAutofit/>
          </a:bodyPr>
          <a:lstStyle/>
          <a:p>
            <a:pPr marL="0" indent="0">
              <a:buNone/>
            </a:pPr>
            <a:r>
              <a:rPr lang="en-US" sz="2400" dirty="0"/>
              <a:t>A business entity that is separate from its owners, like a corporation</a:t>
            </a:r>
          </a:p>
          <a:p>
            <a:pPr marL="0" indent="0">
              <a:buNone/>
            </a:pPr>
            <a:r>
              <a:rPr lang="en-US" sz="2400" dirty="0"/>
              <a:t>Unlike a corporation, which must pay its own taxes, an LLC is a “pass through” tax entity. </a:t>
            </a:r>
          </a:p>
          <a:p>
            <a:pPr marL="0" indent="0">
              <a:buNone/>
            </a:pPr>
            <a:r>
              <a:rPr lang="en-US" sz="2400" dirty="0"/>
              <a:t>The profits and losses pass through to its owners who report them on their personal tax returns</a:t>
            </a:r>
          </a:p>
          <a:p>
            <a:pPr marL="0" indent="0">
              <a:buNone/>
            </a:pPr>
            <a:r>
              <a:rPr lang="en-US" sz="2400" dirty="0"/>
              <a:t>An LLC is not a corporation, it’s less complex and requires less paperwork that a corporation</a:t>
            </a:r>
          </a:p>
          <a:p>
            <a:pPr marL="0" indent="0">
              <a:buNone/>
            </a:pPr>
            <a:r>
              <a:rPr lang="en-US" sz="2400" dirty="0"/>
              <a:t>Like shareholders of a corporation, all LLC owners are protected from personal liability for business debts and claims </a:t>
            </a:r>
            <a:r>
              <a:rPr lang="en-US" sz="2400" b="1" dirty="0"/>
              <a:t>but not personal injury</a:t>
            </a:r>
          </a:p>
          <a:p>
            <a:pPr marL="0" indent="0">
              <a:buNone/>
            </a:pPr>
            <a:endParaRPr lang="en-US" sz="2400" dirty="0"/>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descr="Checklist">
            <a:extLst>
              <a:ext uri="{FF2B5EF4-FFF2-40B4-BE49-F238E27FC236}">
                <a16:creationId xmlns:a16="http://schemas.microsoft.com/office/drawing/2014/main" id="{08C38597-2198-440A-A214-EBE45873493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13987" y="2857501"/>
            <a:ext cx="1142998" cy="1142998"/>
          </a:xfrm>
          <a:prstGeom prst="rect">
            <a:avLst/>
          </a:prstGeom>
        </p:spPr>
      </p:pic>
    </p:spTree>
    <p:extLst>
      <p:ext uri="{BB962C8B-B14F-4D97-AF65-F5344CB8AC3E}">
        <p14:creationId xmlns:p14="http://schemas.microsoft.com/office/powerpoint/2010/main" val="7130427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5911E3A-C35B-4EF7-A355-B84E9A14A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E21ADB3D-AD65-44B4-847D-5E90E90A5D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CF580C70-814C-4845-B645-919BFFBD1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 name="Freeform 6">
              <a:extLst>
                <a:ext uri="{FF2B5EF4-FFF2-40B4-BE49-F238E27FC236}">
                  <a16:creationId xmlns:a16="http://schemas.microsoft.com/office/drawing/2014/main" id="{34D7BF57-4CAA-45B2-9EF0-0AA1FCF70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 name="Freeform 7">
              <a:extLst>
                <a:ext uri="{FF2B5EF4-FFF2-40B4-BE49-F238E27FC236}">
                  <a16:creationId xmlns:a16="http://schemas.microsoft.com/office/drawing/2014/main" id="{7886F306-C03A-40C6-8FD5-DCE3D459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 name="Freeform 8">
              <a:extLst>
                <a:ext uri="{FF2B5EF4-FFF2-40B4-BE49-F238E27FC236}">
                  <a16:creationId xmlns:a16="http://schemas.microsoft.com/office/drawing/2014/main" id="{2FDC9A36-C7C3-47D7-A64E-ED25C47EC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 name="Freeform 9">
              <a:extLst>
                <a:ext uri="{FF2B5EF4-FFF2-40B4-BE49-F238E27FC236}">
                  <a16:creationId xmlns:a16="http://schemas.microsoft.com/office/drawing/2014/main" id="{BB19BC37-158A-43DC-9A9E-E45CC7195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 name="Freeform 10">
              <a:extLst>
                <a:ext uri="{FF2B5EF4-FFF2-40B4-BE49-F238E27FC236}">
                  <a16:creationId xmlns:a16="http://schemas.microsoft.com/office/drawing/2014/main" id="{077654CC-108F-48D5-B5E9-437F164F5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 name="Freeform 11">
              <a:extLst>
                <a:ext uri="{FF2B5EF4-FFF2-40B4-BE49-F238E27FC236}">
                  <a16:creationId xmlns:a16="http://schemas.microsoft.com/office/drawing/2014/main" id="{A3CF3A63-1C1E-4E85-A78A-FDC16431E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 name="Freeform 12">
              <a:extLst>
                <a:ext uri="{FF2B5EF4-FFF2-40B4-BE49-F238E27FC236}">
                  <a16:creationId xmlns:a16="http://schemas.microsoft.com/office/drawing/2014/main" id="{8740FC9A-72DD-4D9B-BA25-1CCED13524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 name="Freeform 13">
              <a:extLst>
                <a:ext uri="{FF2B5EF4-FFF2-40B4-BE49-F238E27FC236}">
                  <a16:creationId xmlns:a16="http://schemas.microsoft.com/office/drawing/2014/main" id="{7FBF5743-F2AE-4D0D-BCD1-01F7686D0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 name="Freeform 14">
              <a:extLst>
                <a:ext uri="{FF2B5EF4-FFF2-40B4-BE49-F238E27FC236}">
                  <a16:creationId xmlns:a16="http://schemas.microsoft.com/office/drawing/2014/main" id="{CED32316-D4F7-4795-BBE0-DEBB60E27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 name="Freeform 15">
              <a:extLst>
                <a:ext uri="{FF2B5EF4-FFF2-40B4-BE49-F238E27FC236}">
                  <a16:creationId xmlns:a16="http://schemas.microsoft.com/office/drawing/2014/main" id="{583B23C9-B9B7-4E93-9538-CBE316F83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 name="Freeform 16">
              <a:extLst>
                <a:ext uri="{FF2B5EF4-FFF2-40B4-BE49-F238E27FC236}">
                  <a16:creationId xmlns:a16="http://schemas.microsoft.com/office/drawing/2014/main" id="{5B144260-9F2C-4ADB-A37C-1CFB4B428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 name="Freeform 17">
              <a:extLst>
                <a:ext uri="{FF2B5EF4-FFF2-40B4-BE49-F238E27FC236}">
                  <a16:creationId xmlns:a16="http://schemas.microsoft.com/office/drawing/2014/main" id="{53FF918D-79D3-4F55-A68C-0DD5880DA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 name="Freeform 18">
              <a:extLst>
                <a:ext uri="{FF2B5EF4-FFF2-40B4-BE49-F238E27FC236}">
                  <a16:creationId xmlns:a16="http://schemas.microsoft.com/office/drawing/2014/main" id="{B9FC1440-933F-44FE-8D77-4827DD0F9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 name="Freeform 19">
              <a:extLst>
                <a:ext uri="{FF2B5EF4-FFF2-40B4-BE49-F238E27FC236}">
                  <a16:creationId xmlns:a16="http://schemas.microsoft.com/office/drawing/2014/main" id="{0F67F308-A67C-4D2E-B081-59BB31D8E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 name="Freeform 20">
              <a:extLst>
                <a:ext uri="{FF2B5EF4-FFF2-40B4-BE49-F238E27FC236}">
                  <a16:creationId xmlns:a16="http://schemas.microsoft.com/office/drawing/2014/main" id="{80112F01-90EB-4AEC-A39C-5C6875FF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 name="Freeform 21">
              <a:extLst>
                <a:ext uri="{FF2B5EF4-FFF2-40B4-BE49-F238E27FC236}">
                  <a16:creationId xmlns:a16="http://schemas.microsoft.com/office/drawing/2014/main" id="{893F6B05-90EB-4C75-A0F0-C7247553B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 name="Freeform 22">
              <a:extLst>
                <a:ext uri="{FF2B5EF4-FFF2-40B4-BE49-F238E27FC236}">
                  <a16:creationId xmlns:a16="http://schemas.microsoft.com/office/drawing/2014/main" id="{227B563B-E0C0-4D81-966D-B5E2DBAA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 name="Freeform 23">
              <a:extLst>
                <a:ext uri="{FF2B5EF4-FFF2-40B4-BE49-F238E27FC236}">
                  <a16:creationId xmlns:a16="http://schemas.microsoft.com/office/drawing/2014/main" id="{130DF93D-D1FF-477A-BDCE-C8B01C3B4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 name="Freeform 24">
              <a:extLst>
                <a:ext uri="{FF2B5EF4-FFF2-40B4-BE49-F238E27FC236}">
                  <a16:creationId xmlns:a16="http://schemas.microsoft.com/office/drawing/2014/main" id="{44ED67A1-C6FE-4AC8-8473-11DAC03DC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 name="Freeform 25">
              <a:extLst>
                <a:ext uri="{FF2B5EF4-FFF2-40B4-BE49-F238E27FC236}">
                  <a16:creationId xmlns:a16="http://schemas.microsoft.com/office/drawing/2014/main" id="{213A54F3-15FA-4C8F-8ABF-CE77E7219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33" name="Group 32">
            <a:extLst>
              <a:ext uri="{FF2B5EF4-FFF2-40B4-BE49-F238E27FC236}">
                <a16:creationId xmlns:a16="http://schemas.microsoft.com/office/drawing/2014/main" id="{5F8A7F7F-DD1A-4F41-98AC-B9CE2A620C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4" name="Rectangle 33">
              <a:extLst>
                <a:ext uri="{FF2B5EF4-FFF2-40B4-BE49-F238E27FC236}">
                  <a16:creationId xmlns:a16="http://schemas.microsoft.com/office/drawing/2014/main" id="{CEF47228-EB7C-4EBA-BE01-DA6CB241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5" name="Isosceles Triangle 22">
              <a:extLst>
                <a:ext uri="{FF2B5EF4-FFF2-40B4-BE49-F238E27FC236}">
                  <a16:creationId xmlns:a16="http://schemas.microsoft.com/office/drawing/2014/main" id="{3D2FD25A-EFFD-4F5C-9258-981F5907D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6" name="Rectangle 35">
              <a:extLst>
                <a:ext uri="{FF2B5EF4-FFF2-40B4-BE49-F238E27FC236}">
                  <a16:creationId xmlns:a16="http://schemas.microsoft.com/office/drawing/2014/main" id="{DCF573BC-A06F-4036-A3A8-9D07DDE62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FD26FD32-2149-4AEE-B775-8C347C430FD1}"/>
              </a:ext>
            </a:extLst>
          </p:cNvPr>
          <p:cNvSpPr>
            <a:spLocks noGrp="1"/>
          </p:cNvSpPr>
          <p:nvPr>
            <p:ph type="title"/>
          </p:nvPr>
        </p:nvSpPr>
        <p:spPr>
          <a:xfrm>
            <a:off x="904877" y="2415322"/>
            <a:ext cx="3451730" cy="2399869"/>
          </a:xfrm>
        </p:spPr>
        <p:txBody>
          <a:bodyPr>
            <a:normAutofit/>
          </a:bodyPr>
          <a:lstStyle/>
          <a:p>
            <a:pPr algn="ctr"/>
            <a:r>
              <a:rPr lang="en-US" sz="4000" dirty="0"/>
              <a:t>S Corporations</a:t>
            </a:r>
          </a:p>
        </p:txBody>
      </p:sp>
      <p:sp>
        <p:nvSpPr>
          <p:cNvPr id="3" name="Content Placeholder 2">
            <a:extLst>
              <a:ext uri="{FF2B5EF4-FFF2-40B4-BE49-F238E27FC236}">
                <a16:creationId xmlns:a16="http://schemas.microsoft.com/office/drawing/2014/main" id="{085956D0-1A98-40C0-A4BB-CFF9BC098C69}"/>
              </a:ext>
            </a:extLst>
          </p:cNvPr>
          <p:cNvSpPr>
            <a:spLocks noGrp="1"/>
          </p:cNvSpPr>
          <p:nvPr>
            <p:ph idx="1"/>
          </p:nvPr>
        </p:nvSpPr>
        <p:spPr>
          <a:xfrm>
            <a:off x="5135373" y="842863"/>
            <a:ext cx="6281928" cy="6236870"/>
          </a:xfrm>
        </p:spPr>
        <p:txBody>
          <a:bodyPr anchor="ctr">
            <a:normAutofit/>
          </a:bodyPr>
          <a:lstStyle/>
          <a:p>
            <a:endParaRPr lang="en-US" sz="2400" b="1" dirty="0">
              <a:solidFill>
                <a:schemeClr val="accent5">
                  <a:lumMod val="75000"/>
                </a:schemeClr>
              </a:solidFill>
            </a:endParaRPr>
          </a:p>
          <a:p>
            <a:pPr marL="0" indent="0">
              <a:buNone/>
            </a:pPr>
            <a:r>
              <a:rPr lang="en-US" sz="2000" dirty="0"/>
              <a:t>An S Corporation is the same as any other corporation except for the way it is taxed.</a:t>
            </a:r>
          </a:p>
          <a:p>
            <a:pPr marL="0" indent="0">
              <a:buNone/>
            </a:pPr>
            <a:r>
              <a:rPr lang="en-US" sz="2000" dirty="0"/>
              <a:t>They do not pay federal income tax but pass the tax liability for their profits through to their stockholders.</a:t>
            </a:r>
          </a:p>
          <a:p>
            <a:pPr marL="0" indent="0">
              <a:buNone/>
            </a:pPr>
            <a:r>
              <a:rPr lang="en-US" sz="2000" dirty="0"/>
              <a:t>Prevents double taxation that regular corporations pay.</a:t>
            </a:r>
          </a:p>
          <a:p>
            <a:pPr marL="0" indent="0">
              <a:buNone/>
            </a:pPr>
            <a:r>
              <a:rPr lang="en-US" sz="2000" b="1" dirty="0"/>
              <a:t>Advantage over LLC’s - Distributions made to S </a:t>
            </a:r>
            <a:r>
              <a:rPr lang="en-US" sz="2000" b="1" dirty="0" err="1"/>
              <a:t>corp</a:t>
            </a:r>
            <a:r>
              <a:rPr lang="en-US" sz="2000" b="1" dirty="0"/>
              <a:t> shareholders are not subject to Medicare and Social Security taxes (FICA). The IRS still requires you to pay yourself a “reasonable” salary. ($235K)</a:t>
            </a:r>
          </a:p>
          <a:p>
            <a:pPr marL="0" indent="0">
              <a:buNone/>
            </a:pPr>
            <a:r>
              <a:rPr lang="en-US" sz="2000" dirty="0"/>
              <a:t>Disadvantage vs. an LLC – there are higher legal and tax service costs, must file articles of incorporation, hold directors and shareholders meetings, keep corporate minutes and allow shareholders to vote on major corporate decisions.</a:t>
            </a:r>
          </a:p>
          <a:p>
            <a:pPr marL="0" indent="0">
              <a:buNone/>
            </a:pPr>
            <a:endParaRPr lang="en-US" sz="1700" dirty="0"/>
          </a:p>
          <a:p>
            <a:pPr marL="0" indent="0">
              <a:buNone/>
            </a:pPr>
            <a:endParaRPr lang="en-US" sz="1700" dirty="0"/>
          </a:p>
          <a:p>
            <a:endParaRPr lang="en-US" sz="1700" dirty="0"/>
          </a:p>
          <a:p>
            <a:pPr marL="0" lvl="0" indent="0">
              <a:buNone/>
            </a:pPr>
            <a:endParaRPr lang="en-US" sz="1700" dirty="0"/>
          </a:p>
          <a:p>
            <a:endParaRPr lang="en-US" sz="1700" dirty="0"/>
          </a:p>
        </p:txBody>
      </p:sp>
    </p:spTree>
    <p:extLst>
      <p:ext uri="{BB962C8B-B14F-4D97-AF65-F5344CB8AC3E}">
        <p14:creationId xmlns:p14="http://schemas.microsoft.com/office/powerpoint/2010/main" val="11654990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 piece of paper&#10;&#10;Description generated with high confidence">
            <a:extLst>
              <a:ext uri="{FF2B5EF4-FFF2-40B4-BE49-F238E27FC236}">
                <a16:creationId xmlns:a16="http://schemas.microsoft.com/office/drawing/2014/main" id="{69593BBB-2E57-4D7B-805F-944DA79E84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1400885"/>
            <a:ext cx="6891187" cy="4031578"/>
          </a:xfrm>
          <a:prstGeom prst="rect">
            <a:avLst/>
          </a:prstGeom>
        </p:spPr>
      </p:pic>
      <p:sp>
        <p:nvSpPr>
          <p:cNvPr id="71" name="Rectangle 68">
            <a:extLst>
              <a:ext uri="{FF2B5EF4-FFF2-40B4-BE49-F238E27FC236}">
                <a16:creationId xmlns:a16="http://schemas.microsoft.com/office/drawing/2014/main" id="{F5493CFF-E43B-4B10-ACE1-C8A1246629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873" y="0"/>
            <a:ext cx="4062127"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950B63E-433E-418A-92F2-FF0AE1F685DB}"/>
              </a:ext>
            </a:extLst>
          </p:cNvPr>
          <p:cNvSpPr>
            <a:spLocks noGrp="1"/>
          </p:cNvSpPr>
          <p:nvPr>
            <p:ph type="title"/>
          </p:nvPr>
        </p:nvSpPr>
        <p:spPr>
          <a:xfrm>
            <a:off x="8502650" y="643467"/>
            <a:ext cx="3117850" cy="5546414"/>
          </a:xfrm>
        </p:spPr>
        <p:txBody>
          <a:bodyPr anchor="b">
            <a:noAutofit/>
          </a:bodyPr>
          <a:lstStyle/>
          <a:p>
            <a:r>
              <a:rPr lang="en-US" sz="2400" dirty="0">
                <a:solidFill>
                  <a:schemeClr val="bg1"/>
                </a:solidFill>
              </a:rPr>
              <a:t>Whichever structure you choose you will obtain an EIN or employer identification number (tax ID #) used to identify your business entity and for tax purposes.  You will also file an annual registration with the office of the SOS</a:t>
            </a:r>
            <a:br>
              <a:rPr lang="en-US" sz="2400" dirty="0">
                <a:solidFill>
                  <a:schemeClr val="bg1"/>
                </a:solidFill>
              </a:rPr>
            </a:br>
            <a:endParaRPr lang="en-US" sz="2400" dirty="0">
              <a:solidFill>
                <a:schemeClr val="bg1"/>
              </a:solidFill>
            </a:endParaRPr>
          </a:p>
        </p:txBody>
      </p:sp>
      <p:sp>
        <p:nvSpPr>
          <p:cNvPr id="3" name="Content Placeholder 2">
            <a:extLst>
              <a:ext uri="{FF2B5EF4-FFF2-40B4-BE49-F238E27FC236}">
                <a16:creationId xmlns:a16="http://schemas.microsoft.com/office/drawing/2014/main" id="{780392EB-6FD0-42D5-9D25-946B464EA3CD}"/>
              </a:ext>
            </a:extLst>
          </p:cNvPr>
          <p:cNvSpPr>
            <a:spLocks noGrp="1"/>
          </p:cNvSpPr>
          <p:nvPr>
            <p:ph idx="1"/>
          </p:nvPr>
        </p:nvSpPr>
        <p:spPr>
          <a:xfrm>
            <a:off x="8502649" y="3358608"/>
            <a:ext cx="3045883" cy="2831273"/>
          </a:xfrm>
        </p:spPr>
        <p:txBody>
          <a:bodyPr>
            <a:normAutofit/>
          </a:bodyPr>
          <a:lstStyle/>
          <a:p>
            <a:pPr marL="0" indent="0">
              <a:buNone/>
            </a:pPr>
            <a:endParaRPr lang="en-US" sz="1800">
              <a:solidFill>
                <a:schemeClr val="bg1"/>
              </a:solidFill>
            </a:endParaRPr>
          </a:p>
          <a:p>
            <a:endParaRPr lang="en-US" sz="1800">
              <a:solidFill>
                <a:schemeClr val="bg1"/>
              </a:solidFill>
            </a:endParaRPr>
          </a:p>
        </p:txBody>
      </p:sp>
    </p:spTree>
    <p:extLst>
      <p:ext uri="{BB962C8B-B14F-4D97-AF65-F5344CB8AC3E}">
        <p14:creationId xmlns:p14="http://schemas.microsoft.com/office/powerpoint/2010/main" val="41659003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C4D6C1-283D-419B-A0B7-7B650D679D17}"/>
              </a:ext>
            </a:extLst>
          </p:cNvPr>
          <p:cNvSpPr>
            <a:spLocks noGrp="1"/>
          </p:cNvSpPr>
          <p:nvPr>
            <p:ph type="title"/>
          </p:nvPr>
        </p:nvSpPr>
        <p:spPr>
          <a:xfrm>
            <a:off x="635000" y="640823"/>
            <a:ext cx="3418659" cy="5583148"/>
          </a:xfrm>
        </p:spPr>
        <p:txBody>
          <a:bodyPr anchor="ctr">
            <a:normAutofit/>
          </a:bodyPr>
          <a:lstStyle/>
          <a:p>
            <a:pPr algn="ctr"/>
            <a:r>
              <a:rPr lang="en-US" sz="5400" dirty="0"/>
              <a:t> </a:t>
            </a:r>
            <a:r>
              <a:rPr lang="en-US" sz="3600" dirty="0"/>
              <a:t>State  Practice Laws</a:t>
            </a:r>
          </a:p>
        </p:txBody>
      </p:sp>
      <p:sp>
        <p:nvSpPr>
          <p:cNvPr id="52"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5A21A914-D26D-4B4D-BE67-8D04EBCF68F8}"/>
              </a:ext>
            </a:extLst>
          </p:cNvPr>
          <p:cNvGraphicFramePr>
            <a:graphicFrameLocks noGrp="1"/>
          </p:cNvGraphicFramePr>
          <p:nvPr>
            <p:ph idx="1"/>
            <p:extLst>
              <p:ext uri="{D42A27DB-BD31-4B8C-83A1-F6EECF244321}">
                <p14:modId xmlns:p14="http://schemas.microsoft.com/office/powerpoint/2010/main" val="993140192"/>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767850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339DA8C-2D07-40EC-8D65-F19042D509C2}"/>
              </a:ext>
            </a:extLst>
          </p:cNvPr>
          <p:cNvSpPr>
            <a:spLocks noGrp="1"/>
          </p:cNvSpPr>
          <p:nvPr>
            <p:ph type="title"/>
          </p:nvPr>
        </p:nvSpPr>
        <p:spPr>
          <a:xfrm>
            <a:off x="838200" y="0"/>
            <a:ext cx="10515600" cy="712519"/>
          </a:xfrm>
        </p:spPr>
        <p:txBody>
          <a:bodyPr>
            <a:normAutofit/>
          </a:bodyPr>
          <a:lstStyle/>
          <a:p>
            <a:pPr algn="ctr"/>
            <a:r>
              <a:rPr lang="en-US" sz="3600" dirty="0"/>
              <a:t>Dental and Podiatry Practice Act</a:t>
            </a:r>
          </a:p>
        </p:txBody>
      </p:sp>
      <p:graphicFrame>
        <p:nvGraphicFramePr>
          <p:cNvPr id="5" name="Content Placeholder 2">
            <a:extLst>
              <a:ext uri="{FF2B5EF4-FFF2-40B4-BE49-F238E27FC236}">
                <a16:creationId xmlns:a16="http://schemas.microsoft.com/office/drawing/2014/main" id="{615887CA-0703-4027-88B1-D39C291CE9E5}"/>
              </a:ext>
            </a:extLst>
          </p:cNvPr>
          <p:cNvGraphicFramePr>
            <a:graphicFrameLocks noGrp="1"/>
          </p:cNvGraphicFramePr>
          <p:nvPr>
            <p:ph idx="1"/>
            <p:extLst>
              <p:ext uri="{D42A27DB-BD31-4B8C-83A1-F6EECF244321}">
                <p14:modId xmlns:p14="http://schemas.microsoft.com/office/powerpoint/2010/main" val="1406076649"/>
              </p:ext>
            </p:extLst>
          </p:nvPr>
        </p:nvGraphicFramePr>
        <p:xfrm>
          <a:off x="838200" y="795646"/>
          <a:ext cx="10515600" cy="60623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231112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D8D5F-E7FB-F09B-B78B-1CD2E18BBE5D}"/>
              </a:ext>
            </a:extLst>
          </p:cNvPr>
          <p:cNvSpPr>
            <a:spLocks noGrp="1"/>
          </p:cNvSpPr>
          <p:nvPr>
            <p:ph type="title"/>
          </p:nvPr>
        </p:nvSpPr>
        <p:spPr>
          <a:xfrm>
            <a:off x="838200" y="372973"/>
            <a:ext cx="10515600" cy="1325563"/>
          </a:xfrm>
        </p:spPr>
        <p:txBody>
          <a:bodyPr>
            <a:noAutofit/>
          </a:bodyPr>
          <a:lstStyle/>
          <a:p>
            <a:pPr algn="ctr"/>
            <a:r>
              <a:rPr lang="en-US" sz="2800" b="1" dirty="0"/>
              <a:t>Notice of Intent to Amend Rule of the Georgia Board of Dentistry</a:t>
            </a:r>
            <a:br>
              <a:rPr lang="en-US" sz="2800" b="1" dirty="0"/>
            </a:br>
            <a:r>
              <a:rPr lang="en-US" sz="2800" b="1" dirty="0"/>
              <a:t>Rule 150-13-.01 Conscious Sedation Permits</a:t>
            </a:r>
            <a:br>
              <a:rPr lang="en-US" sz="2800" b="1" dirty="0"/>
            </a:br>
            <a:r>
              <a:rPr lang="en-US" sz="2800" b="1" dirty="0"/>
              <a:t>(Moderate Parenteral Conscious Sedation Permit)</a:t>
            </a:r>
          </a:p>
        </p:txBody>
      </p:sp>
      <p:sp>
        <p:nvSpPr>
          <p:cNvPr id="3" name="Content Placeholder 2">
            <a:extLst>
              <a:ext uri="{FF2B5EF4-FFF2-40B4-BE49-F238E27FC236}">
                <a16:creationId xmlns:a16="http://schemas.microsoft.com/office/drawing/2014/main" id="{CBD0738F-BAD7-07D2-13E1-B58F7C5CC93E}"/>
              </a:ext>
            </a:extLst>
          </p:cNvPr>
          <p:cNvSpPr>
            <a:spLocks noGrp="1"/>
          </p:cNvSpPr>
          <p:nvPr>
            <p:ph idx="1"/>
          </p:nvPr>
        </p:nvSpPr>
        <p:spPr>
          <a:xfrm>
            <a:off x="838200" y="2167247"/>
            <a:ext cx="10515600" cy="4690753"/>
          </a:xfrm>
        </p:spPr>
        <p:txBody>
          <a:bodyPr>
            <a:normAutofit fontScale="85000" lnSpcReduction="20000"/>
          </a:bodyPr>
          <a:lstStyle/>
          <a:p>
            <a:pPr marL="0" indent="0">
              <a:buNone/>
            </a:pPr>
            <a:r>
              <a:rPr lang="en-US" sz="2600" dirty="0"/>
              <a:t>The public hearing took place July 12, 2024 </a:t>
            </a:r>
          </a:p>
          <a:p>
            <a:pPr marL="0" indent="0">
              <a:buNone/>
            </a:pPr>
            <a:r>
              <a:rPr lang="en-US" sz="2600" dirty="0"/>
              <a:t>We practice under the direction and responsibility of a dentist duly permitted</a:t>
            </a:r>
          </a:p>
          <a:p>
            <a:pPr marL="0" indent="0">
              <a:buNone/>
            </a:pPr>
            <a:r>
              <a:rPr lang="en-US" sz="2600" dirty="0"/>
              <a:t>Permit – completion of 60 hours of didactic with 20 hours in person and 20 adult patient experiences</a:t>
            </a:r>
          </a:p>
          <a:p>
            <a:pPr marL="0" indent="0">
              <a:buNone/>
            </a:pPr>
            <a:r>
              <a:rPr lang="en-US" sz="2600" dirty="0"/>
              <a:t>Moderate conscious sedation is defined as a drug-induced depression of consciousness during which patients respond purposefully to verbal commands, either alone or accompanied by light tactile stimulation. No interventions are required to maintain a patent airway. </a:t>
            </a:r>
          </a:p>
          <a:p>
            <a:pPr marL="0" indent="0">
              <a:buNone/>
            </a:pPr>
            <a:r>
              <a:rPr lang="en-US" sz="2600" dirty="0">
                <a:solidFill>
                  <a:srgbClr val="FF0000"/>
                </a:solidFill>
              </a:rPr>
              <a:t>“No restriction on meds” </a:t>
            </a:r>
            <a:r>
              <a:rPr lang="en-US" sz="2600" dirty="0"/>
              <a:t>but based on a sedation continuum. The dentist must submit documentation of any drugs they are using or any new ones they add. </a:t>
            </a:r>
          </a:p>
          <a:p>
            <a:pPr marL="0" indent="0">
              <a:buNone/>
            </a:pPr>
            <a:r>
              <a:rPr lang="en-US" sz="2600" dirty="0">
                <a:solidFill>
                  <a:srgbClr val="FF0000"/>
                </a:solidFill>
              </a:rPr>
              <a:t>Nothing in this rule is intended to restrict the pharmaceutical armamentarium of a CRNA when anesthesia is administered and monitored by a CRNA in conjunction with a dental procedure. </a:t>
            </a:r>
          </a:p>
          <a:p>
            <a:pPr marL="0" indent="0">
              <a:buNone/>
            </a:pPr>
            <a:endParaRPr lang="en-US" dirty="0"/>
          </a:p>
          <a:p>
            <a:pPr marL="0" indent="0">
              <a:buNone/>
            </a:pPr>
            <a:r>
              <a:rPr lang="en-US" dirty="0"/>
              <a:t> </a:t>
            </a:r>
          </a:p>
        </p:txBody>
      </p:sp>
    </p:spTree>
    <p:extLst>
      <p:ext uri="{BB962C8B-B14F-4D97-AF65-F5344CB8AC3E}">
        <p14:creationId xmlns:p14="http://schemas.microsoft.com/office/powerpoint/2010/main" val="12376041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29" name="Picture 28">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31" name="Rectangle 30">
            <a:extLst>
              <a:ext uri="{FF2B5EF4-FFF2-40B4-BE49-F238E27FC236}">
                <a16:creationId xmlns:a16="http://schemas.microsoft.com/office/drawing/2014/main" id="{A4FB2F27-3F7D-440E-A905-86607A926A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3" name="Rectangle 32">
            <a:extLst>
              <a:ext uri="{FF2B5EF4-FFF2-40B4-BE49-F238E27FC236}">
                <a16:creationId xmlns:a16="http://schemas.microsoft.com/office/drawing/2014/main" id="{AF678C14-A033-4139-BCA9-8382B03964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35" name="Picture 34">
            <a:extLst>
              <a:ext uri="{FF2B5EF4-FFF2-40B4-BE49-F238E27FC236}">
                <a16:creationId xmlns:a16="http://schemas.microsoft.com/office/drawing/2014/main" id="{18CBEC9D-9F9B-4383-B986-DE5B184A9A7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40500" t="44401"/>
          <a:stretch/>
        </p:blipFill>
        <p:spPr>
          <a:xfrm>
            <a:off x="-3048" y="-1"/>
            <a:ext cx="1146048" cy="1070909"/>
          </a:xfrm>
          <a:prstGeom prst="rect">
            <a:avLst/>
          </a:prstGeom>
        </p:spPr>
      </p:pic>
      <p:sp>
        <p:nvSpPr>
          <p:cNvPr id="2" name="Title 1">
            <a:extLst>
              <a:ext uri="{FF2B5EF4-FFF2-40B4-BE49-F238E27FC236}">
                <a16:creationId xmlns:a16="http://schemas.microsoft.com/office/drawing/2014/main" id="{75F0734B-E983-7315-96D6-DDEA6E4A78AD}"/>
              </a:ext>
            </a:extLst>
          </p:cNvPr>
          <p:cNvSpPr>
            <a:spLocks noGrp="1"/>
          </p:cNvSpPr>
          <p:nvPr>
            <p:ph type="ctrTitle"/>
          </p:nvPr>
        </p:nvSpPr>
        <p:spPr>
          <a:xfrm>
            <a:off x="838200" y="461339"/>
            <a:ext cx="4648200" cy="2831136"/>
          </a:xfrm>
        </p:spPr>
        <p:txBody>
          <a:bodyPr vert="horz" lIns="91440" tIns="45720" rIns="91440" bIns="45720" rtlCol="0" anchor="ctr">
            <a:normAutofit/>
          </a:bodyPr>
          <a:lstStyle/>
          <a:p>
            <a:pPr algn="l"/>
            <a:r>
              <a:rPr lang="en-US" dirty="0">
                <a:solidFill>
                  <a:schemeClr val="tx2"/>
                </a:solidFill>
              </a:rPr>
              <a:t>Disclosure Statement</a:t>
            </a:r>
            <a:endParaRPr lang="en-US">
              <a:solidFill>
                <a:schemeClr val="tx2"/>
              </a:solidFill>
            </a:endParaRPr>
          </a:p>
        </p:txBody>
      </p:sp>
      <p:sp>
        <p:nvSpPr>
          <p:cNvPr id="3" name="Subtitle 2">
            <a:extLst>
              <a:ext uri="{FF2B5EF4-FFF2-40B4-BE49-F238E27FC236}">
                <a16:creationId xmlns:a16="http://schemas.microsoft.com/office/drawing/2014/main" id="{C15248C5-8225-3A0F-DA91-7FFF4722594A}"/>
              </a:ext>
            </a:extLst>
          </p:cNvPr>
          <p:cNvSpPr>
            <a:spLocks noGrp="1"/>
          </p:cNvSpPr>
          <p:nvPr>
            <p:ph type="subTitle" idx="1"/>
          </p:nvPr>
        </p:nvSpPr>
        <p:spPr>
          <a:xfrm>
            <a:off x="73960" y="3025588"/>
            <a:ext cx="5412142" cy="3371073"/>
          </a:xfrm>
        </p:spPr>
        <p:txBody>
          <a:bodyPr vert="horz" lIns="91440" tIns="45720" rIns="91440" bIns="45720" rtlCol="0">
            <a:normAutofit lnSpcReduction="10000"/>
          </a:bodyPr>
          <a:lstStyle/>
          <a:p>
            <a:pPr algn="l">
              <a:lnSpc>
                <a:spcPct val="100000"/>
              </a:lnSpc>
            </a:pPr>
            <a:r>
              <a:rPr lang="en-US" b="1" dirty="0">
                <a:solidFill>
                  <a:schemeClr val="tx2"/>
                </a:solidFill>
              </a:rPr>
              <a:t>Office Based Dental Anesthesia Start Up</a:t>
            </a:r>
          </a:p>
          <a:p>
            <a:pPr algn="l">
              <a:lnSpc>
                <a:spcPct val="100000"/>
              </a:lnSpc>
            </a:pPr>
            <a:r>
              <a:rPr lang="en-US" b="1" dirty="0">
                <a:solidFill>
                  <a:schemeClr val="tx2"/>
                </a:solidFill>
              </a:rPr>
              <a:t>Stephen D. Smith MA, CRNA, FAANA</a:t>
            </a:r>
          </a:p>
          <a:p>
            <a:pPr algn="l">
              <a:lnSpc>
                <a:spcPct val="100000"/>
              </a:lnSpc>
            </a:pPr>
            <a:r>
              <a:rPr lang="en-US" b="1" dirty="0">
                <a:solidFill>
                  <a:schemeClr val="tx2"/>
                </a:solidFill>
              </a:rPr>
              <a:t> </a:t>
            </a:r>
          </a:p>
          <a:p>
            <a:pPr algn="l">
              <a:lnSpc>
                <a:spcPct val="100000"/>
              </a:lnSpc>
            </a:pPr>
            <a:r>
              <a:rPr lang="en-US" b="1" dirty="0">
                <a:solidFill>
                  <a:schemeClr val="tx2"/>
                </a:solidFill>
              </a:rPr>
              <a:t>I have no financial relationships with any commercial interest related to the content of this activity.</a:t>
            </a:r>
          </a:p>
          <a:p>
            <a:pPr algn="l">
              <a:lnSpc>
                <a:spcPct val="100000"/>
              </a:lnSpc>
            </a:pPr>
            <a:endParaRPr lang="en-US" b="1" dirty="0">
              <a:solidFill>
                <a:schemeClr val="tx2"/>
              </a:solidFill>
            </a:endParaRPr>
          </a:p>
          <a:p>
            <a:pPr algn="l">
              <a:lnSpc>
                <a:spcPct val="100000"/>
              </a:lnSpc>
            </a:pPr>
            <a:r>
              <a:rPr lang="en-US" b="1" dirty="0">
                <a:solidFill>
                  <a:schemeClr val="tx2"/>
                </a:solidFill>
              </a:rPr>
              <a:t>I will not discuss off-label use during my presentation.</a:t>
            </a:r>
          </a:p>
          <a:p>
            <a:pPr indent="-228600" algn="l">
              <a:lnSpc>
                <a:spcPct val="100000"/>
              </a:lnSpc>
              <a:buFont typeface="Arial" panose="020B0604020202020204" pitchFamily="34" charset="0"/>
              <a:buChar char="•"/>
            </a:pPr>
            <a:endParaRPr lang="en-US" sz="1500" dirty="0">
              <a:solidFill>
                <a:schemeClr val="tx2"/>
              </a:solidFill>
            </a:endParaRPr>
          </a:p>
        </p:txBody>
      </p:sp>
      <p:pic>
        <p:nvPicPr>
          <p:cNvPr id="7" name="Graphic 6" descr="Checkmark">
            <a:extLst>
              <a:ext uri="{FF2B5EF4-FFF2-40B4-BE49-F238E27FC236}">
                <a16:creationId xmlns:a16="http://schemas.microsoft.com/office/drawing/2014/main" id="{FD78D96E-63BD-B4A0-4CFD-A0F7D42461D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26806" y="1020267"/>
            <a:ext cx="4817466" cy="4817466"/>
          </a:xfrm>
          <a:prstGeom prst="rect">
            <a:avLst/>
          </a:prstGeom>
        </p:spPr>
      </p:pic>
      <p:pic>
        <p:nvPicPr>
          <p:cNvPr id="37" name="Picture 36">
            <a:extLst>
              <a:ext uri="{FF2B5EF4-FFF2-40B4-BE49-F238E27FC236}">
                <a16:creationId xmlns:a16="http://schemas.microsoft.com/office/drawing/2014/main" id="{AFE52FC7-B3EF-46A4-B8CE-292164EC928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duotone>
              <a:schemeClr val="accent1">
                <a:shade val="45000"/>
                <a:satMod val="135000"/>
              </a:schemeClr>
              <a:prstClr val="white"/>
            </a:duotone>
            <a:extLst>
              <a:ext uri="{28A0092B-C50C-407E-A947-70E740481C1C}">
                <a14:useLocalDpi xmlns:a14="http://schemas.microsoft.com/office/drawing/2010/main" val="0"/>
              </a:ext>
            </a:extLst>
          </a:blip>
          <a:srcRect r="73964"/>
          <a:stretch/>
        </p:blipFill>
        <p:spPr>
          <a:xfrm>
            <a:off x="11527047" y="3144779"/>
            <a:ext cx="661905" cy="2548349"/>
          </a:xfrm>
          <a:prstGeom prst="rect">
            <a:avLst/>
          </a:prstGeom>
        </p:spPr>
      </p:pic>
    </p:spTree>
    <p:extLst>
      <p:ext uri="{BB962C8B-B14F-4D97-AF65-F5344CB8AC3E}">
        <p14:creationId xmlns:p14="http://schemas.microsoft.com/office/powerpoint/2010/main" val="38614383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Rectangle 16">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DC8DEA0-A1E7-424D-B195-1343297CBCB9}"/>
              </a:ext>
            </a:extLst>
          </p:cNvPr>
          <p:cNvSpPr>
            <a:spLocks noGrp="1"/>
          </p:cNvSpPr>
          <p:nvPr>
            <p:ph type="title"/>
          </p:nvPr>
        </p:nvSpPr>
        <p:spPr>
          <a:xfrm>
            <a:off x="-3057" y="1250994"/>
            <a:ext cx="4037835" cy="3362570"/>
          </a:xfrm>
        </p:spPr>
        <p:txBody>
          <a:bodyPr anchor="b">
            <a:noAutofit/>
          </a:bodyPr>
          <a:lstStyle/>
          <a:p>
            <a:pPr algn="ctr"/>
            <a:r>
              <a:rPr lang="en-US" dirty="0">
                <a:solidFill>
                  <a:srgbClr val="FFFFFF"/>
                </a:solidFill>
              </a:rPr>
              <a:t>Types of practices in the office-based setting</a:t>
            </a:r>
          </a:p>
        </p:txBody>
      </p:sp>
      <p:sp>
        <p:nvSpPr>
          <p:cNvPr id="3" name="Content Placeholder 2">
            <a:extLst>
              <a:ext uri="{FF2B5EF4-FFF2-40B4-BE49-F238E27FC236}">
                <a16:creationId xmlns:a16="http://schemas.microsoft.com/office/drawing/2014/main" id="{60CB6816-7BEA-4107-98DD-4A1F3A5C0BF3}"/>
              </a:ext>
            </a:extLst>
          </p:cNvPr>
          <p:cNvSpPr>
            <a:spLocks noGrp="1"/>
          </p:cNvSpPr>
          <p:nvPr>
            <p:ph idx="1"/>
          </p:nvPr>
        </p:nvSpPr>
        <p:spPr>
          <a:xfrm>
            <a:off x="4810259" y="10138"/>
            <a:ext cx="6555347" cy="6837724"/>
          </a:xfrm>
        </p:spPr>
        <p:txBody>
          <a:bodyPr anchor="ctr">
            <a:normAutofit/>
          </a:bodyPr>
          <a:lstStyle/>
          <a:p>
            <a:pPr marL="0" indent="0">
              <a:buNone/>
            </a:pPr>
            <a:r>
              <a:rPr lang="en-US" dirty="0"/>
              <a:t>ENT, GYN, Urology, General Surgery, Vascular, GI,  Ophthalmology, Cosmetics and Plastics, Reproductive Medicine, Dermatology, Dental and Oral Surgery, Orthopedics, Pain Management and Ketamine Clinics</a:t>
            </a:r>
          </a:p>
          <a:p>
            <a:pPr marL="0" indent="0">
              <a:buNone/>
            </a:pPr>
            <a:endParaRPr lang="en-US" dirty="0"/>
          </a:p>
          <a:p>
            <a:pPr marL="0" indent="0">
              <a:buNone/>
            </a:pPr>
            <a:r>
              <a:rPr lang="en-US" dirty="0"/>
              <a:t>By not diversifying you worry about changes in legislation, regulatory changes and reimbursement that could impact your practice.  </a:t>
            </a:r>
            <a:r>
              <a:rPr lang="en-US"/>
              <a:t>(Pain </a:t>
            </a:r>
            <a:r>
              <a:rPr lang="en-US" dirty="0"/>
              <a:t>and GI)</a:t>
            </a:r>
          </a:p>
          <a:p>
            <a:pPr marL="0" indent="0">
              <a:buNone/>
            </a:pPr>
            <a:endParaRPr lang="en-US" dirty="0"/>
          </a:p>
          <a:p>
            <a:pPr marL="0" indent="0" algn="ctr">
              <a:buNone/>
            </a:pPr>
            <a:r>
              <a:rPr lang="en-US" sz="4400" b="1" dirty="0"/>
              <a:t>Diversify!</a:t>
            </a:r>
          </a:p>
          <a:p>
            <a:endParaRPr lang="en-US" sz="2000" dirty="0"/>
          </a:p>
        </p:txBody>
      </p:sp>
    </p:spTree>
    <p:extLst>
      <p:ext uri="{BB962C8B-B14F-4D97-AF65-F5344CB8AC3E}">
        <p14:creationId xmlns:p14="http://schemas.microsoft.com/office/powerpoint/2010/main" val="10511292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26B8AF1-6007-40CA-AF48-7BF25602CC06}"/>
              </a:ext>
            </a:extLst>
          </p:cNvPr>
          <p:cNvSpPr>
            <a:spLocks noGrp="1"/>
          </p:cNvSpPr>
          <p:nvPr>
            <p:ph type="title"/>
          </p:nvPr>
        </p:nvSpPr>
        <p:spPr>
          <a:xfrm>
            <a:off x="965205" y="163560"/>
            <a:ext cx="5130795" cy="1253953"/>
          </a:xfrm>
        </p:spPr>
        <p:txBody>
          <a:bodyPr>
            <a:normAutofit/>
          </a:bodyPr>
          <a:lstStyle/>
          <a:p>
            <a:r>
              <a:rPr lang="en-US" sz="4000" dirty="0"/>
              <a:t> Market Yourself</a:t>
            </a:r>
          </a:p>
        </p:txBody>
      </p:sp>
      <p:sp>
        <p:nvSpPr>
          <p:cNvPr id="3" name="Content Placeholder 2">
            <a:extLst>
              <a:ext uri="{FF2B5EF4-FFF2-40B4-BE49-F238E27FC236}">
                <a16:creationId xmlns:a16="http://schemas.microsoft.com/office/drawing/2014/main" id="{6809CC24-EB32-4AC9-8624-AA7346A70B78}"/>
              </a:ext>
            </a:extLst>
          </p:cNvPr>
          <p:cNvSpPr>
            <a:spLocks noGrp="1"/>
          </p:cNvSpPr>
          <p:nvPr>
            <p:ph idx="1"/>
          </p:nvPr>
        </p:nvSpPr>
        <p:spPr>
          <a:xfrm>
            <a:off x="965200" y="1647265"/>
            <a:ext cx="4048344" cy="5210735"/>
          </a:xfrm>
        </p:spPr>
        <p:txBody>
          <a:bodyPr>
            <a:normAutofit/>
          </a:bodyPr>
          <a:lstStyle/>
          <a:p>
            <a:r>
              <a:rPr lang="en-US" sz="2000" dirty="0"/>
              <a:t>Google ad words </a:t>
            </a:r>
          </a:p>
          <a:p>
            <a:r>
              <a:rPr lang="en-US" sz="2000" dirty="0"/>
              <a:t>Hand out lots of business cards</a:t>
            </a:r>
          </a:p>
          <a:p>
            <a:r>
              <a:rPr lang="en-US" sz="2000" dirty="0"/>
              <a:t>Exhibit at conferences and trade shows</a:t>
            </a:r>
          </a:p>
          <a:p>
            <a:r>
              <a:rPr lang="en-US" sz="2000" dirty="0"/>
              <a:t>Build a good website</a:t>
            </a:r>
          </a:p>
          <a:p>
            <a:r>
              <a:rPr lang="en-US" sz="2000" dirty="0"/>
              <a:t>Letters</a:t>
            </a:r>
          </a:p>
          <a:p>
            <a:r>
              <a:rPr lang="en-US" sz="2000" dirty="0"/>
              <a:t>Word of mouth by staff and reps</a:t>
            </a:r>
          </a:p>
          <a:p>
            <a:r>
              <a:rPr lang="en-US" sz="2000" dirty="0"/>
              <a:t>Our niche is small practices and flexibility in scheduling</a:t>
            </a:r>
          </a:p>
          <a:p>
            <a:r>
              <a:rPr lang="en-US" sz="2000" dirty="0"/>
              <a:t>Be in network 100%!</a:t>
            </a:r>
          </a:p>
          <a:p>
            <a:r>
              <a:rPr lang="en-US" sz="2000" dirty="0"/>
              <a:t>2021 surprise billing </a:t>
            </a:r>
            <a:r>
              <a:rPr lang="en-US" sz="2000"/>
              <a:t>consumer protection act</a:t>
            </a:r>
            <a:endParaRPr lang="en-US" sz="2000" dirty="0"/>
          </a:p>
          <a:p>
            <a:pPr marL="0" indent="0">
              <a:buNone/>
            </a:pPr>
            <a:endParaRPr lang="en-US" sz="1700" dirty="0"/>
          </a:p>
        </p:txBody>
      </p:sp>
      <p:sp>
        <p:nvSpPr>
          <p:cNvPr id="35" name="Freeform: Shape 34">
            <a:extLst>
              <a:ext uri="{FF2B5EF4-FFF2-40B4-BE49-F238E27FC236}">
                <a16:creationId xmlns:a16="http://schemas.microsoft.com/office/drawing/2014/main" id="{62A38935-BB53-4DF7-A56E-48DD25B685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1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4 h 5154967"/>
              <a:gd name="connsiteX37" fmla="*/ 1625714 w 6184806"/>
              <a:gd name="connsiteY37" fmla="*/ 109244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1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1"/>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4"/>
                  <a:pt x="2445216" y="109244"/>
                </a:cubicBezTo>
                <a:cubicBezTo>
                  <a:pt x="1625714" y="109244"/>
                  <a:pt x="1625714" y="109244"/>
                  <a:pt x="1625714" y="109244"/>
                </a:cubicBezTo>
                <a:cubicBezTo>
                  <a:pt x="1572615" y="109244"/>
                  <a:pt x="1524825" y="137459"/>
                  <a:pt x="1498276" y="183309"/>
                </a:cubicBezTo>
                <a:cubicBezTo>
                  <a:pt x="1089410" y="890450"/>
                  <a:pt x="1089410" y="890450"/>
                  <a:pt x="1089410" y="890450"/>
                </a:cubicBezTo>
                <a:cubicBezTo>
                  <a:pt x="1062860" y="934537"/>
                  <a:pt x="1062860" y="990968"/>
                  <a:pt x="1089410" y="1035054"/>
                </a:cubicBezTo>
                <a:cubicBezTo>
                  <a:pt x="1498276" y="1742196"/>
                  <a:pt x="1498276" y="1742196"/>
                  <a:pt x="1498276" y="1742196"/>
                </a:cubicBezTo>
                <a:cubicBezTo>
                  <a:pt x="1511551" y="1765121"/>
                  <a:pt x="1530135" y="1783637"/>
                  <a:pt x="1552039" y="1796421"/>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descr="Checkmark">
            <a:extLst>
              <a:ext uri="{FF2B5EF4-FFF2-40B4-BE49-F238E27FC236}">
                <a16:creationId xmlns:a16="http://schemas.microsoft.com/office/drawing/2014/main" id="{1B97933D-88AD-459E-80EC-F8D62BCA7AF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35330" y="2105470"/>
            <a:ext cx="3217333" cy="3217333"/>
          </a:xfrm>
          <a:prstGeom prst="rect">
            <a:avLst/>
          </a:prstGeom>
        </p:spPr>
      </p:pic>
    </p:spTree>
    <p:extLst>
      <p:ext uri="{BB962C8B-B14F-4D97-AF65-F5344CB8AC3E}">
        <p14:creationId xmlns:p14="http://schemas.microsoft.com/office/powerpoint/2010/main" val="17414118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website&#10;&#10;AI-generated content may be incorrect.">
            <a:extLst>
              <a:ext uri="{FF2B5EF4-FFF2-40B4-BE49-F238E27FC236}">
                <a16:creationId xmlns:a16="http://schemas.microsoft.com/office/drawing/2014/main" id="{D90747D4-CD8F-7008-ABE4-9BC9C8032D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9060"/>
            <a:ext cx="12192000" cy="6259880"/>
          </a:xfrm>
          <a:prstGeom prst="rect">
            <a:avLst/>
          </a:prstGeom>
        </p:spPr>
      </p:pic>
    </p:spTree>
    <p:extLst>
      <p:ext uri="{BB962C8B-B14F-4D97-AF65-F5344CB8AC3E}">
        <p14:creationId xmlns:p14="http://schemas.microsoft.com/office/powerpoint/2010/main" val="6684136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8" name="Rectangle 103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3FDDDB-863F-44AC-961D-BB873D6BB59E}"/>
              </a:ext>
            </a:extLst>
          </p:cNvPr>
          <p:cNvSpPr>
            <a:spLocks noGrp="1"/>
          </p:cNvSpPr>
          <p:nvPr>
            <p:ph type="title"/>
          </p:nvPr>
        </p:nvSpPr>
        <p:spPr>
          <a:xfrm>
            <a:off x="572493" y="238539"/>
            <a:ext cx="11018520" cy="1434415"/>
          </a:xfrm>
        </p:spPr>
        <p:txBody>
          <a:bodyPr anchor="b">
            <a:normAutofit/>
          </a:bodyPr>
          <a:lstStyle/>
          <a:p>
            <a:pPr algn="ctr"/>
            <a:r>
              <a:rPr lang="en-US" sz="5400" b="1" dirty="0"/>
              <a:t>Dental Billing and Reimbursement</a:t>
            </a:r>
          </a:p>
        </p:txBody>
      </p:sp>
      <p:sp>
        <p:nvSpPr>
          <p:cNvPr id="104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Content Placeholder 1029">
            <a:extLst>
              <a:ext uri="{FF2B5EF4-FFF2-40B4-BE49-F238E27FC236}">
                <a16:creationId xmlns:a16="http://schemas.microsoft.com/office/drawing/2014/main" id="{7BF809B9-8CCE-48EC-9AB5-A2053378E997}"/>
              </a:ext>
            </a:extLst>
          </p:cNvPr>
          <p:cNvSpPr>
            <a:spLocks noGrp="1"/>
          </p:cNvSpPr>
          <p:nvPr>
            <p:ph idx="1"/>
          </p:nvPr>
        </p:nvSpPr>
        <p:spPr>
          <a:xfrm>
            <a:off x="572493" y="1976719"/>
            <a:ext cx="6713552" cy="4642742"/>
          </a:xfrm>
        </p:spPr>
        <p:txBody>
          <a:bodyPr anchor="t">
            <a:normAutofit lnSpcReduction="10000"/>
          </a:bodyPr>
          <a:lstStyle/>
          <a:p>
            <a:pPr marL="0" indent="0">
              <a:buNone/>
            </a:pPr>
            <a:endParaRPr lang="en-US" sz="2000" dirty="0"/>
          </a:p>
          <a:p>
            <a:r>
              <a:rPr lang="en-US" sz="2400" dirty="0"/>
              <a:t>Many insurers do not cover dental anesthesia treatment. </a:t>
            </a:r>
          </a:p>
          <a:p>
            <a:r>
              <a:rPr lang="en-US" sz="2400" dirty="0"/>
              <a:t>During initial employment discussions, establish the reimbursement arrangement for your practice. </a:t>
            </a:r>
          </a:p>
          <a:p>
            <a:r>
              <a:rPr lang="en-US" sz="2400" dirty="0"/>
              <a:t>Will the CRNA be paid hourly, and the dentist handles the collection for anesthesia?  </a:t>
            </a:r>
          </a:p>
          <a:p>
            <a:r>
              <a:rPr lang="en-US" sz="2400" dirty="0"/>
              <a:t>Will the CRNA bill separately for the anesthesia portion of the procedure?  Medicaid vs dental insurance</a:t>
            </a:r>
          </a:p>
          <a:p>
            <a:r>
              <a:rPr lang="en-US" sz="2400" dirty="0"/>
              <a:t>Establish a fee schedule, be aware that there is regional variation in fees.  </a:t>
            </a:r>
          </a:p>
          <a:p>
            <a:r>
              <a:rPr lang="en-US" sz="2400" dirty="0"/>
              <a:t>Establish collection method for self-pay patients. </a:t>
            </a:r>
          </a:p>
          <a:p>
            <a:pPr marL="0" indent="0">
              <a:buNone/>
            </a:pPr>
            <a:endParaRPr lang="en-US" sz="2000" dirty="0"/>
          </a:p>
        </p:txBody>
      </p:sp>
      <p:pic>
        <p:nvPicPr>
          <p:cNvPr id="1026" name="Picture 2" descr="Michele Sullivan&amp;#39;s CV | ClearVoice Content Portfolio">
            <a:extLst>
              <a:ext uri="{FF2B5EF4-FFF2-40B4-BE49-F238E27FC236}">
                <a16:creationId xmlns:a16="http://schemas.microsoft.com/office/drawing/2014/main" id="{9EB45E89-2782-43A6-A03A-C3B71CDD41B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792" b="-3"/>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05398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D4677D2-D5AC-4CF9-9EED-2B89D0A1C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F695F69-7001-421E-98A8-E74156934A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FE09A659-272F-1632-5733-F6BFAF0FA7FB}"/>
              </a:ext>
            </a:extLst>
          </p:cNvPr>
          <p:cNvPicPr>
            <a:picLocks noGrp="1" noChangeAspect="1"/>
          </p:cNvPicPr>
          <p:nvPr>
            <p:ph sz="half" idx="1"/>
          </p:nvPr>
        </p:nvPicPr>
        <p:blipFill>
          <a:blip r:embed="rId2"/>
          <a:srcRect t="7865" b="7760"/>
          <a:stretch/>
        </p:blipFill>
        <p:spPr>
          <a:xfrm>
            <a:off x="6096010" y="10"/>
            <a:ext cx="6095999" cy="6857990"/>
          </a:xfrm>
          <a:custGeom>
            <a:avLst/>
            <a:gdLst/>
            <a:ahLst/>
            <a:cxnLst/>
            <a:rect l="l" t="t" r="r" b="b"/>
            <a:pathLst>
              <a:path w="6095999" h="6858000">
                <a:moveTo>
                  <a:pt x="0" y="0"/>
                </a:moveTo>
                <a:lnTo>
                  <a:pt x="6095999" y="0"/>
                </a:lnTo>
                <a:lnTo>
                  <a:pt x="6095999" y="6858000"/>
                </a:lnTo>
                <a:lnTo>
                  <a:pt x="0" y="6858000"/>
                </a:lnTo>
                <a:lnTo>
                  <a:pt x="0" y="6857999"/>
                </a:lnTo>
                <a:lnTo>
                  <a:pt x="4220980" y="6857999"/>
                </a:lnTo>
                <a:lnTo>
                  <a:pt x="4213164" y="6851010"/>
                </a:lnTo>
                <a:cubicBezTo>
                  <a:pt x="4181666" y="6825777"/>
                  <a:pt x="4066661" y="6744343"/>
                  <a:pt x="4062999" y="6737842"/>
                </a:cubicBezTo>
                <a:cubicBezTo>
                  <a:pt x="4024279" y="6693220"/>
                  <a:pt x="4060463" y="6731339"/>
                  <a:pt x="3994350" y="6686435"/>
                </a:cubicBezTo>
                <a:cubicBezTo>
                  <a:pt x="3947033" y="6670674"/>
                  <a:pt x="3899856" y="6566625"/>
                  <a:pt x="3859426" y="6512643"/>
                </a:cubicBezTo>
                <a:cubicBezTo>
                  <a:pt x="3843619" y="6494605"/>
                  <a:pt x="3819111" y="6476220"/>
                  <a:pt x="3795266" y="6469055"/>
                </a:cubicBezTo>
                <a:cubicBezTo>
                  <a:pt x="3772240" y="6479507"/>
                  <a:pt x="3769424" y="6446115"/>
                  <a:pt x="3752228" y="6440526"/>
                </a:cubicBezTo>
                <a:cubicBezTo>
                  <a:pt x="3742060" y="6447641"/>
                  <a:pt x="3719048" y="6424775"/>
                  <a:pt x="3716355" y="6414007"/>
                </a:cubicBezTo>
                <a:cubicBezTo>
                  <a:pt x="3729286" y="6392352"/>
                  <a:pt x="3629924" y="6387100"/>
                  <a:pt x="3629916" y="6370687"/>
                </a:cubicBezTo>
                <a:cubicBezTo>
                  <a:pt x="3600280" y="6362353"/>
                  <a:pt x="3495200" y="6368444"/>
                  <a:pt x="3479034" y="6339494"/>
                </a:cubicBezTo>
                <a:cubicBezTo>
                  <a:pt x="3420435" y="6317314"/>
                  <a:pt x="3345614" y="6290932"/>
                  <a:pt x="3319627" y="6285893"/>
                </a:cubicBezTo>
                <a:cubicBezTo>
                  <a:pt x="3282294" y="6327705"/>
                  <a:pt x="3185936" y="6185255"/>
                  <a:pt x="3075494" y="6164273"/>
                </a:cubicBezTo>
                <a:cubicBezTo>
                  <a:pt x="3059427" y="6166243"/>
                  <a:pt x="3051440" y="6164859"/>
                  <a:pt x="3050019" y="6153683"/>
                </a:cubicBezTo>
                <a:cubicBezTo>
                  <a:pt x="3016030" y="6146243"/>
                  <a:pt x="2991340" y="6114870"/>
                  <a:pt x="2963636" y="6123708"/>
                </a:cubicBezTo>
                <a:cubicBezTo>
                  <a:pt x="2928425" y="6105855"/>
                  <a:pt x="2947049" y="6092097"/>
                  <a:pt x="2914912" y="6078439"/>
                </a:cubicBezTo>
                <a:lnTo>
                  <a:pt x="2770812" y="6041758"/>
                </a:lnTo>
                <a:cubicBezTo>
                  <a:pt x="2750466" y="6034724"/>
                  <a:pt x="2729222" y="6014032"/>
                  <a:pt x="2708585" y="6007728"/>
                </a:cubicBezTo>
                <a:lnTo>
                  <a:pt x="2687072" y="6003931"/>
                </a:lnTo>
                <a:lnTo>
                  <a:pt x="2674457" y="5991515"/>
                </a:lnTo>
                <a:cubicBezTo>
                  <a:pt x="2668773" y="5988707"/>
                  <a:pt x="2661696" y="5988167"/>
                  <a:pt x="2652298" y="5991525"/>
                </a:cubicBezTo>
                <a:cubicBezTo>
                  <a:pt x="2634345" y="5986939"/>
                  <a:pt x="2583809" y="5969299"/>
                  <a:pt x="2566743" y="5963996"/>
                </a:cubicBezTo>
                <a:lnTo>
                  <a:pt x="2549903" y="5959709"/>
                </a:lnTo>
                <a:lnTo>
                  <a:pt x="2542177" y="5951723"/>
                </a:lnTo>
                <a:cubicBezTo>
                  <a:pt x="2529898" y="5945994"/>
                  <a:pt x="2498812" y="5935402"/>
                  <a:pt x="2476225" y="5925338"/>
                </a:cubicBezTo>
                <a:cubicBezTo>
                  <a:pt x="2457810" y="5911056"/>
                  <a:pt x="2433846" y="5899348"/>
                  <a:pt x="2406656" y="5891344"/>
                </a:cubicBezTo>
                <a:cubicBezTo>
                  <a:pt x="2400991" y="5896275"/>
                  <a:pt x="2393612" y="5885783"/>
                  <a:pt x="2389160" y="5883030"/>
                </a:cubicBezTo>
                <a:cubicBezTo>
                  <a:pt x="2387458" y="5886701"/>
                  <a:pt x="2375233" y="5885881"/>
                  <a:pt x="2372540" y="5881920"/>
                </a:cubicBezTo>
                <a:cubicBezTo>
                  <a:pt x="2293168" y="5849488"/>
                  <a:pt x="2325743" y="5894734"/>
                  <a:pt x="2283811" y="5862541"/>
                </a:cubicBezTo>
                <a:cubicBezTo>
                  <a:pt x="2275730" y="5859531"/>
                  <a:pt x="2268484" y="5859925"/>
                  <a:pt x="2261759" y="5861764"/>
                </a:cubicBezTo>
                <a:lnTo>
                  <a:pt x="2219265" y="5849327"/>
                </a:lnTo>
                <a:cubicBezTo>
                  <a:pt x="2203078" y="5842651"/>
                  <a:pt x="2185672" y="5837119"/>
                  <a:pt x="2167456" y="5832891"/>
                </a:cubicBezTo>
                <a:cubicBezTo>
                  <a:pt x="2161387" y="5839963"/>
                  <a:pt x="2149583" y="5826532"/>
                  <a:pt x="2143288" y="5823218"/>
                </a:cubicBezTo>
                <a:cubicBezTo>
                  <a:pt x="2141966" y="5828274"/>
                  <a:pt x="2126227" y="5828196"/>
                  <a:pt x="2121889" y="5823116"/>
                </a:cubicBezTo>
                <a:cubicBezTo>
                  <a:pt x="2013448" y="5786297"/>
                  <a:pt x="2065303" y="5844161"/>
                  <a:pt x="2004548" y="5804552"/>
                </a:cubicBezTo>
                <a:cubicBezTo>
                  <a:pt x="1993575" y="5801194"/>
                  <a:pt x="1984449" y="5802325"/>
                  <a:pt x="1976317" y="5805346"/>
                </a:cubicBezTo>
                <a:lnTo>
                  <a:pt x="1960968" y="5813703"/>
                </a:lnTo>
                <a:lnTo>
                  <a:pt x="1951886" y="5808313"/>
                </a:lnTo>
                <a:cubicBezTo>
                  <a:pt x="1914205" y="5801767"/>
                  <a:pt x="1900427" y="5810657"/>
                  <a:pt x="1881129" y="5796205"/>
                </a:cubicBezTo>
                <a:cubicBezTo>
                  <a:pt x="1847467" y="5788576"/>
                  <a:pt x="1808824" y="5783942"/>
                  <a:pt x="1778393" y="5776687"/>
                </a:cubicBezTo>
                <a:cubicBezTo>
                  <a:pt x="1764338" y="5756704"/>
                  <a:pt x="1721542" y="5761928"/>
                  <a:pt x="1698544" y="5752677"/>
                </a:cubicBezTo>
                <a:cubicBezTo>
                  <a:pt x="1688689" y="5744367"/>
                  <a:pt x="1680710" y="5741898"/>
                  <a:pt x="1667763" y="5746936"/>
                </a:cubicBezTo>
                <a:cubicBezTo>
                  <a:pt x="1622782" y="5706970"/>
                  <a:pt x="1636232" y="5740258"/>
                  <a:pt x="1589890" y="5720079"/>
                </a:cubicBezTo>
                <a:cubicBezTo>
                  <a:pt x="1550522" y="5700408"/>
                  <a:pt x="1504390" y="5684235"/>
                  <a:pt x="1470745" y="5647268"/>
                </a:cubicBezTo>
                <a:cubicBezTo>
                  <a:pt x="1465307" y="5637473"/>
                  <a:pt x="1447590" y="5631171"/>
                  <a:pt x="1431171" y="5633192"/>
                </a:cubicBezTo>
                <a:cubicBezTo>
                  <a:pt x="1428344" y="5633540"/>
                  <a:pt x="1425665" y="5634127"/>
                  <a:pt x="1423215" y="5634934"/>
                </a:cubicBezTo>
                <a:cubicBezTo>
                  <a:pt x="1404063" y="5609561"/>
                  <a:pt x="1384477" y="5616951"/>
                  <a:pt x="1377158" y="5600720"/>
                </a:cubicBezTo>
                <a:cubicBezTo>
                  <a:pt x="1337416" y="5587406"/>
                  <a:pt x="1299119" y="5594952"/>
                  <a:pt x="1292001" y="5580595"/>
                </a:cubicBezTo>
                <a:cubicBezTo>
                  <a:pt x="1270404" y="5577445"/>
                  <a:pt x="1236263" y="5586393"/>
                  <a:pt x="1224877" y="5570207"/>
                </a:cubicBezTo>
                <a:cubicBezTo>
                  <a:pt x="1218892" y="5580643"/>
                  <a:pt x="1203320" y="5557444"/>
                  <a:pt x="1188481" y="5562311"/>
                </a:cubicBezTo>
                <a:cubicBezTo>
                  <a:pt x="1177571" y="5566931"/>
                  <a:pt x="1170302" y="5560971"/>
                  <a:pt x="1160620" y="5558862"/>
                </a:cubicBezTo>
                <a:cubicBezTo>
                  <a:pt x="1146504" y="5561577"/>
                  <a:pt x="1106544" y="5545833"/>
                  <a:pt x="1097113" y="5537725"/>
                </a:cubicBezTo>
                <a:cubicBezTo>
                  <a:pt x="1076260" y="5511528"/>
                  <a:pt x="1012618" y="5517876"/>
                  <a:pt x="994944" y="5497522"/>
                </a:cubicBezTo>
                <a:cubicBezTo>
                  <a:pt x="987638" y="5493756"/>
                  <a:pt x="980141" y="5491480"/>
                  <a:pt x="972567" y="5490138"/>
                </a:cubicBezTo>
                <a:lnTo>
                  <a:pt x="927036" y="5488921"/>
                </a:lnTo>
                <a:lnTo>
                  <a:pt x="905198" y="5488488"/>
                </a:lnTo>
                <a:cubicBezTo>
                  <a:pt x="920127" y="5466532"/>
                  <a:pt x="847550" y="5479119"/>
                  <a:pt x="871473" y="5463326"/>
                </a:cubicBezTo>
                <a:cubicBezTo>
                  <a:pt x="835241" y="5455796"/>
                  <a:pt x="824844" y="5441869"/>
                  <a:pt x="787335" y="5431076"/>
                </a:cubicBezTo>
                <a:lnTo>
                  <a:pt x="646418" y="5398569"/>
                </a:lnTo>
                <a:cubicBezTo>
                  <a:pt x="594533" y="5378172"/>
                  <a:pt x="569175" y="5376706"/>
                  <a:pt x="522316" y="5365133"/>
                </a:cubicBezTo>
                <a:cubicBezTo>
                  <a:pt x="485699" y="5316148"/>
                  <a:pt x="451396" y="5327743"/>
                  <a:pt x="425051" y="5295085"/>
                </a:cubicBezTo>
                <a:cubicBezTo>
                  <a:pt x="373115" y="5280721"/>
                  <a:pt x="376598" y="5265782"/>
                  <a:pt x="318461" y="5265657"/>
                </a:cubicBezTo>
                <a:lnTo>
                  <a:pt x="266536" y="5232252"/>
                </a:lnTo>
                <a:cubicBezTo>
                  <a:pt x="254867" y="5225616"/>
                  <a:pt x="251642" y="5227516"/>
                  <a:pt x="248444" y="5225838"/>
                </a:cubicBezTo>
                <a:lnTo>
                  <a:pt x="247345" y="5222181"/>
                </a:lnTo>
                <a:lnTo>
                  <a:pt x="237345" y="5217023"/>
                </a:lnTo>
                <a:lnTo>
                  <a:pt x="219603" y="5204977"/>
                </a:lnTo>
                <a:lnTo>
                  <a:pt x="214443" y="5204489"/>
                </a:lnTo>
                <a:lnTo>
                  <a:pt x="184816" y="5189073"/>
                </a:lnTo>
                <a:lnTo>
                  <a:pt x="183534" y="5189699"/>
                </a:lnTo>
                <a:cubicBezTo>
                  <a:pt x="179981" y="5190754"/>
                  <a:pt x="176085" y="5190869"/>
                  <a:pt x="171363" y="5189023"/>
                </a:cubicBezTo>
                <a:cubicBezTo>
                  <a:pt x="165797" y="5204157"/>
                  <a:pt x="163531" y="5192594"/>
                  <a:pt x="150096" y="5185813"/>
                </a:cubicBezTo>
                <a:lnTo>
                  <a:pt x="59253" y="5172817"/>
                </a:lnTo>
                <a:lnTo>
                  <a:pt x="52526" y="5170052"/>
                </a:lnTo>
                <a:lnTo>
                  <a:pt x="52188" y="5170183"/>
                </a:lnTo>
                <a:cubicBezTo>
                  <a:pt x="50293" y="5169980"/>
                  <a:pt x="47917" y="5169219"/>
                  <a:pt x="44687" y="5167637"/>
                </a:cubicBezTo>
                <a:lnTo>
                  <a:pt x="40261" y="5165012"/>
                </a:lnTo>
                <a:lnTo>
                  <a:pt x="27209" y="5159648"/>
                </a:lnTo>
                <a:lnTo>
                  <a:pt x="21368" y="5159036"/>
                </a:lnTo>
                <a:lnTo>
                  <a:pt x="0" y="5158850"/>
                </a:lnTo>
                <a:close/>
              </a:path>
            </a:pathLst>
          </a:custGeom>
        </p:spPr>
      </p:pic>
      <p:sp>
        <p:nvSpPr>
          <p:cNvPr id="2" name="Title 1">
            <a:extLst>
              <a:ext uri="{FF2B5EF4-FFF2-40B4-BE49-F238E27FC236}">
                <a16:creationId xmlns:a16="http://schemas.microsoft.com/office/drawing/2014/main" id="{1FD1AF3E-87C2-05B7-F426-9B27A9448955}"/>
              </a:ext>
            </a:extLst>
          </p:cNvPr>
          <p:cNvSpPr>
            <a:spLocks noGrp="1"/>
          </p:cNvSpPr>
          <p:nvPr>
            <p:ph type="title"/>
          </p:nvPr>
        </p:nvSpPr>
        <p:spPr>
          <a:xfrm>
            <a:off x="599818" y="5573806"/>
            <a:ext cx="6931319" cy="941294"/>
          </a:xfrm>
        </p:spPr>
        <p:txBody>
          <a:bodyPr vert="horz" lIns="91440" tIns="45720" rIns="91440" bIns="45720" rtlCol="0" anchor="b">
            <a:normAutofit/>
          </a:bodyPr>
          <a:lstStyle/>
          <a:p>
            <a:r>
              <a:rPr kumimoji="0" lang="en-US" sz="4000" b="1" i="0" u="none" strike="noStrike" kern="1200" cap="none" spc="0" normalizeH="0" baseline="0" noProof="0" dirty="0">
                <a:ln>
                  <a:noFill/>
                </a:ln>
                <a:solidFill>
                  <a:schemeClr val="tx1">
                    <a:lumMod val="85000"/>
                    <a:lumOff val="15000"/>
                  </a:schemeClr>
                </a:solidFill>
                <a:effectLst/>
                <a:uLnTx/>
                <a:uFillTx/>
                <a:latin typeface="+mj-lt"/>
                <a:ea typeface="+mj-ea"/>
                <a:cs typeface="+mj-cs"/>
              </a:rPr>
              <a:t>Supplies, Drugs and Equipment</a:t>
            </a:r>
            <a:endParaRPr lang="en-US" sz="4000" b="1" kern="1200" dirty="0">
              <a:solidFill>
                <a:schemeClr val="tx1">
                  <a:lumMod val="85000"/>
                  <a:lumOff val="15000"/>
                </a:schemeClr>
              </a:solidFill>
              <a:latin typeface="+mj-lt"/>
              <a:ea typeface="+mj-ea"/>
              <a:cs typeface="+mj-cs"/>
            </a:endParaRPr>
          </a:p>
        </p:txBody>
      </p:sp>
      <p:pic>
        <p:nvPicPr>
          <p:cNvPr id="5" name="Content Placeholder 4">
            <a:extLst>
              <a:ext uri="{FF2B5EF4-FFF2-40B4-BE49-F238E27FC236}">
                <a16:creationId xmlns:a16="http://schemas.microsoft.com/office/drawing/2014/main" id="{B4A96DC1-B23A-1973-329A-5E4E5DDFF1C6}"/>
              </a:ext>
            </a:extLst>
          </p:cNvPr>
          <p:cNvPicPr>
            <a:picLocks noGrp="1" noChangeAspect="1"/>
          </p:cNvPicPr>
          <p:nvPr>
            <p:ph sz="half" idx="2"/>
          </p:nvPr>
        </p:nvPicPr>
        <p:blipFill>
          <a:blip r:embed="rId3"/>
          <a:srcRect r="11804" b="2"/>
          <a:stretch/>
        </p:blipFill>
        <p:spPr>
          <a:xfrm>
            <a:off x="-5388" y="10"/>
            <a:ext cx="6169518" cy="5158840"/>
          </a:xfrm>
          <a:custGeom>
            <a:avLst/>
            <a:gdLst/>
            <a:ahLst/>
            <a:cxnLst/>
            <a:rect l="l" t="t" r="r" b="b"/>
            <a:pathLst>
              <a:path w="6096000" h="5158850">
                <a:moveTo>
                  <a:pt x="0" y="0"/>
                </a:moveTo>
                <a:lnTo>
                  <a:pt x="6096000" y="0"/>
                </a:lnTo>
                <a:lnTo>
                  <a:pt x="6096000" y="5158850"/>
                </a:lnTo>
                <a:lnTo>
                  <a:pt x="5957305" y="5157644"/>
                </a:lnTo>
                <a:cubicBezTo>
                  <a:pt x="5920540" y="5151975"/>
                  <a:pt x="5887096" y="5153588"/>
                  <a:pt x="5857259" y="5143603"/>
                </a:cubicBezTo>
                <a:cubicBezTo>
                  <a:pt x="5843335" y="5146861"/>
                  <a:pt x="5830921" y="5147051"/>
                  <a:pt x="5821375" y="5137142"/>
                </a:cubicBezTo>
                <a:cubicBezTo>
                  <a:pt x="5786501" y="5134144"/>
                  <a:pt x="5775399" y="5144200"/>
                  <a:pt x="5755916" y="5131695"/>
                </a:cubicBezTo>
                <a:cubicBezTo>
                  <a:pt x="5732132" y="5146996"/>
                  <a:pt x="5732735" y="5139753"/>
                  <a:pt x="5725007" y="5132964"/>
                </a:cubicBezTo>
                <a:lnTo>
                  <a:pt x="5723810" y="5132374"/>
                </a:lnTo>
                <a:lnTo>
                  <a:pt x="5720531" y="5134578"/>
                </a:lnTo>
                <a:lnTo>
                  <a:pt x="5714795" y="5134902"/>
                </a:lnTo>
                <a:lnTo>
                  <a:pt x="5700142" y="5131655"/>
                </a:lnTo>
                <a:lnTo>
                  <a:pt x="5694799" y="5129754"/>
                </a:lnTo>
                <a:cubicBezTo>
                  <a:pt x="5691058" y="5128696"/>
                  <a:pt x="5688491" y="5128320"/>
                  <a:pt x="5686627" y="5128420"/>
                </a:cubicBezTo>
                <a:lnTo>
                  <a:pt x="5686371" y="5128603"/>
                </a:lnTo>
                <a:lnTo>
                  <a:pt x="5678819" y="5126929"/>
                </a:lnTo>
                <a:cubicBezTo>
                  <a:pt x="5666199" y="5123608"/>
                  <a:pt x="5654035" y="5119908"/>
                  <a:pt x="5642547" y="5116000"/>
                </a:cubicBezTo>
                <a:cubicBezTo>
                  <a:pt x="5629445" y="5126457"/>
                  <a:pt x="5588783" y="5104807"/>
                  <a:pt x="5587979" y="5128480"/>
                </a:cubicBezTo>
                <a:cubicBezTo>
                  <a:pt x="5572317" y="5123886"/>
                  <a:pt x="5564904" y="5112774"/>
                  <a:pt x="5566635" y="5128675"/>
                </a:cubicBezTo>
                <a:cubicBezTo>
                  <a:pt x="5561375" y="5127594"/>
                  <a:pt x="5557787" y="5128327"/>
                  <a:pt x="5554953" y="5129937"/>
                </a:cubicBezTo>
                <a:lnTo>
                  <a:pt x="5554039" y="5130763"/>
                </a:lnTo>
                <a:lnTo>
                  <a:pt x="5514254" y="5120517"/>
                </a:lnTo>
                <a:lnTo>
                  <a:pt x="5492156" y="5111382"/>
                </a:lnTo>
                <a:lnTo>
                  <a:pt x="5480446" y="5107855"/>
                </a:lnTo>
                <a:lnTo>
                  <a:pt x="5477744" y="5104402"/>
                </a:lnTo>
                <a:cubicBezTo>
                  <a:pt x="5474490" y="5102038"/>
                  <a:pt x="5469391" y="5100405"/>
                  <a:pt x="5460150" y="5100442"/>
                </a:cubicBezTo>
                <a:lnTo>
                  <a:pt x="5457901" y="5100914"/>
                </a:lnTo>
                <a:lnTo>
                  <a:pt x="5444243" y="5094201"/>
                </a:lnTo>
                <a:cubicBezTo>
                  <a:pt x="5439994" y="5091441"/>
                  <a:pt x="5436419" y="5088231"/>
                  <a:pt x="5433825" y="5084410"/>
                </a:cubicBezTo>
                <a:cubicBezTo>
                  <a:pt x="5379443" y="5093528"/>
                  <a:pt x="5336110" y="5069767"/>
                  <a:pt x="5280996" y="5063773"/>
                </a:cubicBezTo>
                <a:cubicBezTo>
                  <a:pt x="5250806" y="5055129"/>
                  <a:pt x="5168599" y="5059471"/>
                  <a:pt x="5161582" y="5030966"/>
                </a:cubicBezTo>
                <a:cubicBezTo>
                  <a:pt x="5121870" y="5022662"/>
                  <a:pt x="5095637" y="5020496"/>
                  <a:pt x="5042717" y="5013952"/>
                </a:cubicBezTo>
                <a:cubicBezTo>
                  <a:pt x="4991136" y="4983679"/>
                  <a:pt x="4902283" y="4990567"/>
                  <a:pt x="4840514" y="4970468"/>
                </a:cubicBezTo>
                <a:cubicBezTo>
                  <a:pt x="4799904" y="4987615"/>
                  <a:pt x="4824087" y="4969531"/>
                  <a:pt x="4786778" y="4967817"/>
                </a:cubicBezTo>
                <a:cubicBezTo>
                  <a:pt x="4801901" y="4948343"/>
                  <a:pt x="4739845" y="4972374"/>
                  <a:pt x="4743741" y="4948216"/>
                </a:cubicBezTo>
                <a:cubicBezTo>
                  <a:pt x="4736829" y="4948670"/>
                  <a:pt x="4730010" y="4949869"/>
                  <a:pt x="4723136" y="4951257"/>
                </a:cubicBezTo>
                <a:lnTo>
                  <a:pt x="4719535" y="4951970"/>
                </a:lnTo>
                <a:lnTo>
                  <a:pt x="4706143" y="4950704"/>
                </a:lnTo>
                <a:lnTo>
                  <a:pt x="4701098" y="4955500"/>
                </a:lnTo>
                <a:lnTo>
                  <a:pt x="4680034" y="4957289"/>
                </a:lnTo>
                <a:cubicBezTo>
                  <a:pt x="4672339" y="4957161"/>
                  <a:pt x="4664292" y="4956094"/>
                  <a:pt x="4655741" y="4953520"/>
                </a:cubicBezTo>
                <a:cubicBezTo>
                  <a:pt x="4636359" y="4940479"/>
                  <a:pt x="4599701" y="4946454"/>
                  <a:pt x="4569298" y="4940691"/>
                </a:cubicBezTo>
                <a:lnTo>
                  <a:pt x="4555978" y="4935439"/>
                </a:lnTo>
                <a:lnTo>
                  <a:pt x="4508950" y="4932725"/>
                </a:lnTo>
                <a:cubicBezTo>
                  <a:pt x="4495669" y="4931511"/>
                  <a:pt x="4482007" y="4929765"/>
                  <a:pt x="4467838" y="4927057"/>
                </a:cubicBezTo>
                <a:lnTo>
                  <a:pt x="4441949" y="4920349"/>
                </a:lnTo>
                <a:lnTo>
                  <a:pt x="4394719" y="4912853"/>
                </a:lnTo>
                <a:lnTo>
                  <a:pt x="4356810" y="4916186"/>
                </a:lnTo>
                <a:lnTo>
                  <a:pt x="4222145" y="4920166"/>
                </a:lnTo>
                <a:cubicBezTo>
                  <a:pt x="4202488" y="4924963"/>
                  <a:pt x="4184742" y="4944595"/>
                  <a:pt x="4160481" y="4934555"/>
                </a:cubicBezTo>
                <a:cubicBezTo>
                  <a:pt x="4165854" y="4945670"/>
                  <a:pt x="4131661" y="4931019"/>
                  <a:pt x="4124879" y="4940397"/>
                </a:cubicBezTo>
                <a:cubicBezTo>
                  <a:pt x="4120895" y="4948198"/>
                  <a:pt x="4109593" y="4945570"/>
                  <a:pt x="4100114" y="4947117"/>
                </a:cubicBezTo>
                <a:cubicBezTo>
                  <a:pt x="4091835" y="4954382"/>
                  <a:pt x="4045978" y="4954676"/>
                  <a:pt x="4030957" y="4950944"/>
                </a:cubicBezTo>
                <a:cubicBezTo>
                  <a:pt x="3989825" y="4935537"/>
                  <a:pt x="3946860" y="4963196"/>
                  <a:pt x="3913764" y="4951738"/>
                </a:cubicBezTo>
                <a:cubicBezTo>
                  <a:pt x="3904534" y="4951024"/>
                  <a:pt x="3896577" y="4951663"/>
                  <a:pt x="3889457" y="4953140"/>
                </a:cubicBezTo>
                <a:lnTo>
                  <a:pt x="3871115" y="4959252"/>
                </a:lnTo>
                <a:lnTo>
                  <a:pt x="3869086" y="4964946"/>
                </a:lnTo>
                <a:lnTo>
                  <a:pt x="3856124" y="4966504"/>
                </a:lnTo>
                <a:lnTo>
                  <a:pt x="3835967" y="4975175"/>
                </a:lnTo>
                <a:cubicBezTo>
                  <a:pt x="3826465" y="4950975"/>
                  <a:pt x="3782586" y="4987146"/>
                  <a:pt x="3785910" y="4965148"/>
                </a:cubicBezTo>
                <a:cubicBezTo>
                  <a:pt x="3750785" y="4971249"/>
                  <a:pt x="3699033" y="4952693"/>
                  <a:pt x="3671085" y="4977741"/>
                </a:cubicBezTo>
                <a:cubicBezTo>
                  <a:pt x="3621255" y="4982620"/>
                  <a:pt x="3562637" y="4994206"/>
                  <a:pt x="3486928" y="4994420"/>
                </a:cubicBezTo>
                <a:cubicBezTo>
                  <a:pt x="3446030" y="4994640"/>
                  <a:pt x="3343460" y="4976299"/>
                  <a:pt x="3280956" y="4975036"/>
                </a:cubicBezTo>
                <a:cubicBezTo>
                  <a:pt x="3227193" y="4980695"/>
                  <a:pt x="3256481" y="4973778"/>
                  <a:pt x="3211563" y="4993919"/>
                </a:cubicBezTo>
                <a:cubicBezTo>
                  <a:pt x="3207119" y="4990757"/>
                  <a:pt x="3170070" y="4988394"/>
                  <a:pt x="3164681" y="4986606"/>
                </a:cubicBezTo>
                <a:lnTo>
                  <a:pt x="3127171" y="4979411"/>
                </a:lnTo>
                <a:lnTo>
                  <a:pt x="3096889" y="4976795"/>
                </a:lnTo>
                <a:cubicBezTo>
                  <a:pt x="3088441" y="4978753"/>
                  <a:pt x="3082883" y="4978233"/>
                  <a:pt x="3078620" y="4976620"/>
                </a:cubicBezTo>
                <a:lnTo>
                  <a:pt x="3074275" y="4973840"/>
                </a:lnTo>
                <a:lnTo>
                  <a:pt x="3036436" y="4968613"/>
                </a:lnTo>
                <a:lnTo>
                  <a:pt x="3031995" y="4969990"/>
                </a:lnTo>
                <a:lnTo>
                  <a:pt x="2994028" y="4967956"/>
                </a:lnTo>
                <a:cubicBezTo>
                  <a:pt x="2992299" y="4970105"/>
                  <a:pt x="2989407" y="4971561"/>
                  <a:pt x="2984001" y="4971609"/>
                </a:cubicBezTo>
                <a:cubicBezTo>
                  <a:pt x="2994191" y="4986644"/>
                  <a:pt x="2981386" y="4977427"/>
                  <a:pt x="2964542" y="4976237"/>
                </a:cubicBezTo>
                <a:cubicBezTo>
                  <a:pt x="2976613" y="4999323"/>
                  <a:pt x="2927627" y="4986817"/>
                  <a:pt x="2921274" y="4999668"/>
                </a:cubicBezTo>
                <a:cubicBezTo>
                  <a:pt x="2908629" y="4998274"/>
                  <a:pt x="2895476" y="4997220"/>
                  <a:pt x="2882111" y="4996632"/>
                </a:cubicBezTo>
                <a:lnTo>
                  <a:pt x="2874282" y="4996582"/>
                </a:lnTo>
                <a:cubicBezTo>
                  <a:pt x="2874237" y="4996658"/>
                  <a:pt x="2874193" y="4996735"/>
                  <a:pt x="2874147" y="4996812"/>
                </a:cubicBezTo>
                <a:cubicBezTo>
                  <a:pt x="2872492" y="4997296"/>
                  <a:pt x="2869935" y="4997466"/>
                  <a:pt x="2865932" y="4997221"/>
                </a:cubicBezTo>
                <a:lnTo>
                  <a:pt x="2860008" y="4996489"/>
                </a:lnTo>
                <a:lnTo>
                  <a:pt x="2844819" y="4996392"/>
                </a:lnTo>
                <a:lnTo>
                  <a:pt x="2839735" y="4997900"/>
                </a:lnTo>
                <a:lnTo>
                  <a:pt x="2837922" y="5000718"/>
                </a:lnTo>
                <a:lnTo>
                  <a:pt x="2836507" y="5000394"/>
                </a:lnTo>
                <a:cubicBezTo>
                  <a:pt x="2825749" y="4995427"/>
                  <a:pt x="2822382" y="4988291"/>
                  <a:pt x="2808859" y="5008050"/>
                </a:cubicBezTo>
                <a:cubicBezTo>
                  <a:pt x="2784233" y="4999995"/>
                  <a:pt x="2779499" y="5012041"/>
                  <a:pt x="2745907" y="5016391"/>
                </a:cubicBezTo>
                <a:cubicBezTo>
                  <a:pt x="2731796" y="5008784"/>
                  <a:pt x="2720518" y="5011549"/>
                  <a:pt x="2709519" y="5017601"/>
                </a:cubicBezTo>
                <a:cubicBezTo>
                  <a:pt x="2676766" y="5014138"/>
                  <a:pt x="2646981" y="5022656"/>
                  <a:pt x="2610212" y="5024813"/>
                </a:cubicBezTo>
                <a:cubicBezTo>
                  <a:pt x="2570359" y="5014992"/>
                  <a:pt x="2550109" y="5032793"/>
                  <a:pt x="2510814" y="5035020"/>
                </a:cubicBezTo>
                <a:cubicBezTo>
                  <a:pt x="2476639" y="5017991"/>
                  <a:pt x="2482834" y="5049980"/>
                  <a:pt x="2462736" y="5056754"/>
                </a:cubicBezTo>
                <a:lnTo>
                  <a:pt x="2457050" y="5057379"/>
                </a:lnTo>
                <a:lnTo>
                  <a:pt x="2442184" y="5054901"/>
                </a:lnTo>
                <a:lnTo>
                  <a:pt x="2436703" y="5053277"/>
                </a:lnTo>
                <a:cubicBezTo>
                  <a:pt x="2432888" y="5052418"/>
                  <a:pt x="2430299" y="5052175"/>
                  <a:pt x="2428451" y="5052373"/>
                </a:cubicBezTo>
                <a:lnTo>
                  <a:pt x="2420551" y="5051292"/>
                </a:lnTo>
                <a:cubicBezTo>
                  <a:pt x="2407700" y="5048633"/>
                  <a:pt x="2395274" y="5045570"/>
                  <a:pt x="2383501" y="5042264"/>
                </a:cubicBezTo>
                <a:cubicBezTo>
                  <a:pt x="2362992" y="5043848"/>
                  <a:pt x="2317884" y="5059023"/>
                  <a:pt x="2297493" y="5060796"/>
                </a:cubicBezTo>
                <a:lnTo>
                  <a:pt x="2261156" y="5052905"/>
                </a:lnTo>
                <a:lnTo>
                  <a:pt x="2200581" y="5036274"/>
                </a:lnTo>
                <a:lnTo>
                  <a:pt x="2198380" y="5036861"/>
                </a:lnTo>
                <a:lnTo>
                  <a:pt x="2116066" y="5030866"/>
                </a:lnTo>
                <a:cubicBezTo>
                  <a:pt x="2111600" y="5028328"/>
                  <a:pt x="2059664" y="5017338"/>
                  <a:pt x="2056754" y="5013653"/>
                </a:cubicBezTo>
                <a:cubicBezTo>
                  <a:pt x="2003393" y="5025622"/>
                  <a:pt x="1998298" y="5020073"/>
                  <a:pt x="1942916" y="5016969"/>
                </a:cubicBezTo>
                <a:cubicBezTo>
                  <a:pt x="1882138" y="5005950"/>
                  <a:pt x="1836966" y="4987831"/>
                  <a:pt x="1796717" y="4981610"/>
                </a:cubicBezTo>
                <a:cubicBezTo>
                  <a:pt x="1724075" y="4970499"/>
                  <a:pt x="1636218" y="4947449"/>
                  <a:pt x="1583222" y="4942334"/>
                </a:cubicBezTo>
                <a:cubicBezTo>
                  <a:pt x="1544265" y="4961611"/>
                  <a:pt x="1556109" y="4938719"/>
                  <a:pt x="1518821" y="4938963"/>
                </a:cubicBezTo>
                <a:cubicBezTo>
                  <a:pt x="1497291" y="4936197"/>
                  <a:pt x="1483221" y="4927794"/>
                  <a:pt x="1471837" y="4925740"/>
                </a:cubicBezTo>
                <a:lnTo>
                  <a:pt x="1450515" y="4926642"/>
                </a:lnTo>
                <a:lnTo>
                  <a:pt x="1437078" y="4926078"/>
                </a:lnTo>
                <a:lnTo>
                  <a:pt x="1432462" y="4931139"/>
                </a:lnTo>
                <a:lnTo>
                  <a:pt x="1411645" y="4934032"/>
                </a:lnTo>
                <a:cubicBezTo>
                  <a:pt x="1384856" y="4931153"/>
                  <a:pt x="1306656" y="4918434"/>
                  <a:pt x="1271729" y="4913863"/>
                </a:cubicBezTo>
                <a:cubicBezTo>
                  <a:pt x="1258697" y="4907976"/>
                  <a:pt x="1213546" y="4901042"/>
                  <a:pt x="1202076" y="4906608"/>
                </a:cubicBezTo>
                <a:cubicBezTo>
                  <a:pt x="1192059" y="4906580"/>
                  <a:pt x="1182171" y="4902320"/>
                  <a:pt x="1174670" y="4909064"/>
                </a:cubicBezTo>
                <a:cubicBezTo>
                  <a:pt x="1163701" y="4916862"/>
                  <a:pt x="1136874" y="4897641"/>
                  <a:pt x="1137035" y="4908989"/>
                </a:cubicBezTo>
                <a:cubicBezTo>
                  <a:pt x="1117838" y="4895687"/>
                  <a:pt x="1091386" y="4911450"/>
                  <a:pt x="1069882" y="4912892"/>
                </a:cubicBezTo>
                <a:cubicBezTo>
                  <a:pt x="1055589" y="4900472"/>
                  <a:pt x="1024570" y="4915744"/>
                  <a:pt x="980935" y="4911119"/>
                </a:cubicBezTo>
                <a:cubicBezTo>
                  <a:pt x="947614" y="4906556"/>
                  <a:pt x="913224" y="4897403"/>
                  <a:pt x="869960" y="4885518"/>
                </a:cubicBezTo>
                <a:cubicBezTo>
                  <a:pt x="819114" y="4856727"/>
                  <a:pt x="768074" y="4850663"/>
                  <a:pt x="721345" y="4839806"/>
                </a:cubicBezTo>
                <a:cubicBezTo>
                  <a:pt x="667944" y="4829906"/>
                  <a:pt x="698286" y="4859338"/>
                  <a:pt x="635428" y="4830000"/>
                </a:cubicBezTo>
                <a:cubicBezTo>
                  <a:pt x="626286" y="4837571"/>
                  <a:pt x="617638" y="4836842"/>
                  <a:pt x="604106" y="4830842"/>
                </a:cubicBezTo>
                <a:cubicBezTo>
                  <a:pt x="583276" y="4833091"/>
                  <a:pt x="539859" y="4845979"/>
                  <a:pt x="510451" y="4843485"/>
                </a:cubicBezTo>
                <a:cubicBezTo>
                  <a:pt x="489781" y="4840800"/>
                  <a:pt x="443867" y="4818678"/>
                  <a:pt x="427656" y="4815877"/>
                </a:cubicBezTo>
                <a:cubicBezTo>
                  <a:pt x="424088" y="4817297"/>
                  <a:pt x="419580" y="4820561"/>
                  <a:pt x="413184" y="4826676"/>
                </a:cubicBezTo>
                <a:cubicBezTo>
                  <a:pt x="387673" y="4816699"/>
                  <a:pt x="379855" y="4828170"/>
                  <a:pt x="341772" y="4829671"/>
                </a:cubicBezTo>
                <a:cubicBezTo>
                  <a:pt x="327795" y="4821005"/>
                  <a:pt x="314729" y="4822794"/>
                  <a:pt x="301266" y="4827842"/>
                </a:cubicBezTo>
                <a:cubicBezTo>
                  <a:pt x="265781" y="4821714"/>
                  <a:pt x="231017" y="4827635"/>
                  <a:pt x="189886" y="4826710"/>
                </a:cubicBezTo>
                <a:cubicBezTo>
                  <a:pt x="147910" y="4813727"/>
                  <a:pt x="121702" y="4829584"/>
                  <a:pt x="77762" y="4828518"/>
                </a:cubicBezTo>
                <a:cubicBezTo>
                  <a:pt x="38733" y="4806108"/>
                  <a:pt x="44308" y="4851138"/>
                  <a:pt x="8164" y="4846203"/>
                </a:cubicBezTo>
                <a:lnTo>
                  <a:pt x="0" y="4843648"/>
                </a:lnTo>
                <a:lnTo>
                  <a:pt x="0" y="4080681"/>
                </a:lnTo>
                <a:close/>
              </a:path>
            </a:pathLst>
          </a:custGeom>
        </p:spPr>
      </p:pic>
    </p:spTree>
    <p:extLst>
      <p:ext uri="{BB962C8B-B14F-4D97-AF65-F5344CB8AC3E}">
        <p14:creationId xmlns:p14="http://schemas.microsoft.com/office/powerpoint/2010/main" val="27526716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3DA637-9376-396E-F5A3-934D8050417A}"/>
              </a:ext>
            </a:extLst>
          </p:cNvPr>
          <p:cNvPicPr>
            <a:picLocks noChangeAspect="1"/>
          </p:cNvPicPr>
          <p:nvPr/>
        </p:nvPicPr>
        <p:blipFill>
          <a:blip r:embed="rId2"/>
          <a:stretch>
            <a:fillRect/>
          </a:stretch>
        </p:blipFill>
        <p:spPr>
          <a:xfrm>
            <a:off x="3584954" y="59635"/>
            <a:ext cx="5022091" cy="7388087"/>
          </a:xfrm>
          <a:prstGeom prst="rect">
            <a:avLst/>
          </a:prstGeom>
        </p:spPr>
      </p:pic>
    </p:spTree>
    <p:extLst>
      <p:ext uri="{BB962C8B-B14F-4D97-AF65-F5344CB8AC3E}">
        <p14:creationId xmlns:p14="http://schemas.microsoft.com/office/powerpoint/2010/main" val="19635279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DEA8A5F-B846-B7B3-5DC2-3EB86E4A8C75}"/>
              </a:ext>
            </a:extLst>
          </p:cNvPr>
          <p:cNvSpPr txBox="1"/>
          <p:nvPr/>
        </p:nvSpPr>
        <p:spPr>
          <a:xfrm>
            <a:off x="3048000" y="556419"/>
            <a:ext cx="6096000" cy="5981125"/>
          </a:xfrm>
          <a:prstGeom prst="rect">
            <a:avLst/>
          </a:prstGeom>
          <a:noFill/>
        </p:spPr>
        <p:txBody>
          <a:bodyPr wrap="square">
            <a:spAutoFit/>
          </a:bodyPr>
          <a:lstStyle/>
          <a:p>
            <a:pPr marL="0" marR="0" algn="ctr">
              <a:lnSpc>
                <a:spcPct val="115000"/>
              </a:lnSpc>
              <a:spcBef>
                <a:spcPts val="0"/>
              </a:spcBef>
              <a:spcAft>
                <a:spcPts val="100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Georgia Anesthesia LLC Supplies for IV Sedation</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100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   Supplies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Oral Airways (80, 90, 100mm) (1 box of each)</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Nasal Airways (30 and 34 French) (1 box of each)</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Ethyl Chloride Spray – Medium Mist (1)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err="1">
                <a:effectLst/>
                <a:latin typeface="Calibri" panose="020F0502020204030204" pitchFamily="34" charset="0"/>
                <a:ea typeface="Calibri" panose="020F0502020204030204" pitchFamily="34" charset="0"/>
                <a:cs typeface="Times New Roman" panose="02020603050405020304" pitchFamily="18" charset="0"/>
              </a:rPr>
              <a:t>Transpore</a:t>
            </a:r>
            <a:r>
              <a:rPr lang="en-US" sz="1400" dirty="0">
                <a:effectLst/>
                <a:latin typeface="Calibri" panose="020F0502020204030204" pitchFamily="34" charset="0"/>
                <a:ea typeface="Calibri" panose="020F0502020204030204" pitchFamily="34" charset="0"/>
                <a:cs typeface="Times New Roman" panose="02020603050405020304" pitchFamily="18" charset="0"/>
              </a:rPr>
              <a:t> 1-inch Tape (1 box)</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Tegaderm for IV sites (1 box)</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Syringes with 20-gauge 1-inch needle – 3ml, 5ml, 10 ml, 20ml (1 box of each)</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TB syringes with 28-gauge needle as one unit (1 box)</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Needles – 18, 20, 22, gauge 1.5 inch (1 box of each)</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LR 500ml and 250ml (1 case of each)</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Primary IV set – 15 drops/ml (must be needleless system with 2 ports) (1 case)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IV tourniquets (1 box)</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Sharps box (2)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EKG pads (1 box)</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Alcohol pads (1 box)</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Safety IV Catheters – 20 and 22 gauge 1 ¼  inch (1 box of each)</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O2 Nasal Cannulas with ETCO2 connection (1 case)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Portable Oxygen tanks with regulators – 2 H tanks and 2 E tanks for the OR and PACU</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Glucose Meter (1)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Urine Pregnancy Tests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BP, EKG, ETCO2 and O2 Saturation Monitor for OR and PACU</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334595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2B7E3F-1E81-27F0-AC9E-6B3A7AF78D21}"/>
              </a:ext>
            </a:extLst>
          </p:cNvPr>
          <p:cNvSpPr txBox="1"/>
          <p:nvPr/>
        </p:nvSpPr>
        <p:spPr>
          <a:xfrm>
            <a:off x="3048000" y="813605"/>
            <a:ext cx="6096000" cy="5353902"/>
          </a:xfrm>
          <a:prstGeom prst="rect">
            <a:avLst/>
          </a:prstGeom>
          <a:noFill/>
        </p:spPr>
        <p:txBody>
          <a:bodyPr wrap="square">
            <a:spAutoFit/>
          </a:bodyPr>
          <a:lstStyle/>
          <a:p>
            <a:pPr marL="0" marR="0" algn="ctr">
              <a:spcBef>
                <a:spcPts val="0"/>
              </a:spcBef>
              <a:spcAft>
                <a:spcPts val="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Drugs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Propofol – 20ml Vials (25), Fentanyl – 2ml amps (25), Versed – 1mg/ml (2 ml vials) (25), Lidocaine  2% (5), Ondansetron – 4mg/2ml (25), Phenergan – 25mg/ml (5), Dexamethasone - 10mg (25), </a:t>
            </a:r>
            <a:r>
              <a:rPr lang="en-US" sz="1400" dirty="0" err="1">
                <a:effectLst/>
                <a:latin typeface="Calibri" panose="020F0502020204030204" pitchFamily="34" charset="0"/>
                <a:ea typeface="Calibri" panose="020F0502020204030204" pitchFamily="34" charset="0"/>
                <a:cs typeface="Times New Roman" panose="02020603050405020304" pitchFamily="18" charset="0"/>
              </a:rPr>
              <a:t>Robinul</a:t>
            </a:r>
            <a:r>
              <a:rPr lang="en-US" sz="1400" dirty="0">
                <a:effectLst/>
                <a:latin typeface="Calibri" panose="020F0502020204030204" pitchFamily="34" charset="0"/>
                <a:ea typeface="Calibri" panose="020F0502020204030204" pitchFamily="34" charset="0"/>
                <a:cs typeface="Times New Roman" panose="02020603050405020304" pitchFamily="18" charset="0"/>
              </a:rPr>
              <a:t> - .2mg/ml (3), Ketamine – 50mg/ml (10), Narcan - .4mg/ml (2), </a:t>
            </a:r>
            <a:r>
              <a:rPr lang="en-US" sz="1400" dirty="0" err="1">
                <a:effectLst/>
                <a:latin typeface="Calibri" panose="020F0502020204030204" pitchFamily="34" charset="0"/>
                <a:ea typeface="Calibri" panose="020F0502020204030204" pitchFamily="34" charset="0"/>
                <a:cs typeface="Times New Roman" panose="02020603050405020304" pitchFamily="18" charset="0"/>
              </a:rPr>
              <a:t>Romazicon</a:t>
            </a:r>
            <a:r>
              <a:rPr lang="en-US" sz="1400" dirty="0">
                <a:effectLst/>
                <a:latin typeface="Calibri" panose="020F0502020204030204" pitchFamily="34" charset="0"/>
                <a:ea typeface="Calibri" panose="020F0502020204030204" pitchFamily="34" charset="0"/>
                <a:cs typeface="Times New Roman" panose="02020603050405020304" pitchFamily="18" charset="0"/>
              </a:rPr>
              <a:t> - .1mg/ml (5), </a:t>
            </a:r>
            <a:r>
              <a:rPr lang="en-US" sz="1400" dirty="0">
                <a:latin typeface="Calibri" panose="020F0502020204030204" pitchFamily="34" charset="0"/>
                <a:ea typeface="Calibri" panose="020F0502020204030204" pitchFamily="34" charset="0"/>
                <a:cs typeface="Times New Roman" panose="02020603050405020304" pitchFamily="18" charset="0"/>
              </a:rPr>
              <a:t>Rocuronium</a:t>
            </a:r>
            <a:r>
              <a:rPr lang="en-US" sz="1400" dirty="0">
                <a:effectLst/>
                <a:latin typeface="Calibri" panose="020F0502020204030204" pitchFamily="34" charset="0"/>
                <a:ea typeface="Calibri" panose="020F0502020204030204" pitchFamily="34" charset="0"/>
                <a:cs typeface="Times New Roman" panose="02020603050405020304" pitchFamily="18" charset="0"/>
              </a:rPr>
              <a:t> 100mg (1)</a:t>
            </a:r>
            <a:r>
              <a:rPr lang="en-US" sz="1400" dirty="0">
                <a:latin typeface="Calibri" panose="020F0502020204030204" pitchFamily="34" charset="0"/>
                <a:ea typeface="Calibri" panose="020F0502020204030204" pitchFamily="34" charset="0"/>
                <a:cs typeface="Times New Roman" panose="02020603050405020304" pitchFamily="18" charset="0"/>
              </a:rPr>
              <a:t>/</a:t>
            </a:r>
            <a:r>
              <a:rPr lang="en-US" sz="1400" dirty="0" err="1">
                <a:latin typeface="Calibri" panose="020F0502020204030204" pitchFamily="34" charset="0"/>
                <a:ea typeface="Calibri" panose="020F0502020204030204" pitchFamily="34" charset="0"/>
                <a:cs typeface="Times New Roman" panose="02020603050405020304" pitchFamily="18" charset="0"/>
              </a:rPr>
              <a:t>Sugammadex</a:t>
            </a:r>
            <a:r>
              <a:rPr lang="en-US" sz="1400" dirty="0">
                <a:latin typeface="Calibri" panose="020F0502020204030204" pitchFamily="34" charset="0"/>
                <a:ea typeface="Calibri" panose="020F0502020204030204" pitchFamily="34" charset="0"/>
                <a:cs typeface="Times New Roman" panose="02020603050405020304" pitchFamily="18" charset="0"/>
              </a:rPr>
              <a:t> 200mg (5)</a:t>
            </a:r>
            <a:r>
              <a:rPr lang="en-US" sz="1400" dirty="0">
                <a:effectLst/>
                <a:latin typeface="Calibri" panose="020F0502020204030204" pitchFamily="34" charset="0"/>
                <a:ea typeface="Calibri" panose="020F0502020204030204" pitchFamily="34" charset="0"/>
                <a:cs typeface="Times New Roman" panose="02020603050405020304" pitchFamily="18" charset="0"/>
              </a:rPr>
              <a:t> and Toradol – 30mg/cc (25), Benadryl 50mg - 10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err="1">
                <a:effectLst/>
                <a:latin typeface="Calibri" panose="020F0502020204030204" pitchFamily="34" charset="0"/>
                <a:ea typeface="Calibri" panose="020F0502020204030204" pitchFamily="34" charset="0"/>
                <a:cs typeface="Times New Roman" panose="02020603050405020304" pitchFamily="18" charset="0"/>
              </a:rPr>
              <a:t>Precedex</a:t>
            </a:r>
            <a:r>
              <a:rPr lang="en-US" sz="1400" dirty="0">
                <a:effectLst/>
                <a:latin typeface="Calibri" panose="020F0502020204030204" pitchFamily="34" charset="0"/>
                <a:ea typeface="Calibri" panose="020F0502020204030204" pitchFamily="34" charset="0"/>
                <a:cs typeface="Times New Roman" panose="02020603050405020304" pitchFamily="18" charset="0"/>
              </a:rPr>
              <a:t> (dexmedetomidine) 200 mics (10)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Tylenol 500mg capsules – 1 bottle, Gabapentin tablets 300mg – 1 bottle, Clonidine tablets .1mg 1 bottle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Emergency Equipment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Endotracheal Tubes with Cuff – 6.0 and 7.0 (2 of each)</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Stylet (1)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LMA - #3, 4 and 5 (1 of each)</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Laryngoscope blade and handle – Mac 3 and 4, Miller 3 (1 of each)</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Adult Face Mask with </a:t>
            </a:r>
            <a:r>
              <a:rPr lang="en-US" sz="1400" dirty="0" err="1">
                <a:effectLst/>
                <a:latin typeface="Calibri" panose="020F0502020204030204" pitchFamily="34" charset="0"/>
                <a:ea typeface="Calibri" panose="020F0502020204030204" pitchFamily="34" charset="0"/>
                <a:cs typeface="Times New Roman" panose="02020603050405020304" pitchFamily="18" charset="0"/>
              </a:rPr>
              <a:t>Ambu</a:t>
            </a:r>
            <a:r>
              <a:rPr lang="en-US" sz="1400" dirty="0">
                <a:effectLst/>
                <a:latin typeface="Calibri" panose="020F0502020204030204" pitchFamily="34" charset="0"/>
                <a:ea typeface="Calibri" panose="020F0502020204030204" pitchFamily="34" charset="0"/>
                <a:cs typeface="Times New Roman" panose="02020603050405020304" pitchFamily="18" charset="0"/>
              </a:rPr>
              <a:t> Bag (1)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Non-Rebreather face mask (1)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Suction with </a:t>
            </a:r>
            <a:r>
              <a:rPr lang="en-US" sz="1400" dirty="0" err="1">
                <a:effectLst/>
                <a:latin typeface="Calibri" panose="020F0502020204030204" pitchFamily="34" charset="0"/>
                <a:ea typeface="Calibri" panose="020F0502020204030204" pitchFamily="34" charset="0"/>
                <a:cs typeface="Times New Roman" panose="02020603050405020304" pitchFamily="18" charset="0"/>
              </a:rPr>
              <a:t>Yankauer</a:t>
            </a:r>
            <a:r>
              <a:rPr lang="en-US" sz="1400" dirty="0">
                <a:effectLst/>
                <a:latin typeface="Calibri" panose="020F0502020204030204" pitchFamily="34" charset="0"/>
                <a:ea typeface="Calibri" panose="020F0502020204030204" pitchFamily="34" charset="0"/>
                <a:cs typeface="Times New Roman" panose="02020603050405020304" pitchFamily="18" charset="0"/>
              </a:rPr>
              <a:t> suction tip for OR and PACU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AED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Flashlight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902564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E9BE637-3F4E-38F9-4A85-C4A32F45D228}"/>
              </a:ext>
            </a:extLst>
          </p:cNvPr>
          <p:cNvSpPr txBox="1"/>
          <p:nvPr/>
        </p:nvSpPr>
        <p:spPr>
          <a:xfrm>
            <a:off x="3048000" y="793471"/>
            <a:ext cx="6096000" cy="6108467"/>
          </a:xfrm>
          <a:prstGeom prst="rect">
            <a:avLst/>
          </a:prstGeom>
          <a:noFill/>
        </p:spPr>
        <p:txBody>
          <a:bodyPr wrap="square">
            <a:spAutoFit/>
          </a:bodyPr>
          <a:lstStyle/>
          <a:p>
            <a:pPr marL="0" marR="0" algn="ctr">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Georgia Anesthesia LLC General Anesthesia Supplies and Drugs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Supplies and Equipment                                     </a:t>
            </a: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Anesthesia Machine (refurbished </a:t>
            </a:r>
            <a:r>
              <a:rPr lang="en-US" sz="1400" dirty="0" err="1">
                <a:effectLst/>
                <a:latin typeface="Calibri" panose="020F0502020204030204" pitchFamily="34" charset="0"/>
                <a:ea typeface="Calibri" panose="020F0502020204030204" pitchFamily="34" charset="0"/>
                <a:cs typeface="Times New Roman" panose="02020603050405020304" pitchFamily="18" charset="0"/>
              </a:rPr>
              <a:t>Datex</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dirty="0" err="1">
                <a:effectLst/>
                <a:latin typeface="Calibri" panose="020F0502020204030204" pitchFamily="34" charset="0"/>
                <a:ea typeface="Calibri" panose="020F0502020204030204" pitchFamily="34" charset="0"/>
                <a:cs typeface="Times New Roman" panose="02020603050405020304" pitchFamily="18" charset="0"/>
              </a:rPr>
              <a:t>Ohmeda</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dirty="0" err="1">
                <a:effectLst/>
                <a:latin typeface="Calibri" panose="020F0502020204030204" pitchFamily="34" charset="0"/>
                <a:ea typeface="Calibri" panose="020F0502020204030204" pitchFamily="34" charset="0"/>
                <a:cs typeface="Times New Roman" panose="02020603050405020304" pitchFamily="18" charset="0"/>
              </a:rPr>
              <a:t>Aestiva</a:t>
            </a:r>
            <a:r>
              <a:rPr lang="en-US" sz="1400" dirty="0">
                <a:effectLst/>
                <a:latin typeface="Calibri" panose="020F0502020204030204" pitchFamily="34" charset="0"/>
                <a:ea typeface="Calibri" panose="020F0502020204030204" pitchFamily="34" charset="0"/>
                <a:cs typeface="Times New Roman" panose="02020603050405020304" pitchFamily="18" charset="0"/>
              </a:rPr>
              <a:t> 5 with </a:t>
            </a:r>
            <a:r>
              <a:rPr lang="en-US" sz="1400" dirty="0" err="1">
                <a:effectLst/>
                <a:latin typeface="Calibri" panose="020F0502020204030204" pitchFamily="34" charset="0"/>
                <a:ea typeface="Calibri" panose="020F0502020204030204" pitchFamily="34" charset="0"/>
                <a:cs typeface="Times New Roman" panose="02020603050405020304" pitchFamily="18" charset="0"/>
              </a:rPr>
              <a:t>PSVPro</a:t>
            </a:r>
            <a:r>
              <a:rPr lang="en-US" sz="1400" dirty="0">
                <a:effectLst/>
                <a:latin typeface="Calibri" panose="020F0502020204030204" pitchFamily="34" charset="0"/>
                <a:ea typeface="Calibri" panose="020F0502020204030204" pitchFamily="34" charset="0"/>
                <a:cs typeface="Times New Roman" panose="02020603050405020304" pitchFamily="18" charset="0"/>
              </a:rPr>
              <a:t> ventilator) with monitor for vital signs, gas analysis and an evacuation system</a:t>
            </a: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2 Oxygen and 1 Nitrous H cylinders with 2 regulators from gas supply company</a:t>
            </a: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2 Oxygen and 1 air E cylinders for back of anesthesia machine</a:t>
            </a: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Portable suction machine </a:t>
            </a:r>
          </a:p>
          <a:p>
            <a:pPr marL="0" marR="0">
              <a:lnSpc>
                <a:spcPct val="107000"/>
              </a:lnSpc>
              <a:spcBef>
                <a:spcPts val="0"/>
              </a:spcBef>
              <a:spcAft>
                <a:spcPts val="0"/>
              </a:spcAft>
            </a:pPr>
            <a:r>
              <a:rPr lang="en-US" sz="1400" dirty="0" err="1">
                <a:effectLst/>
                <a:latin typeface="Calibri" panose="020F0502020204030204" pitchFamily="34" charset="0"/>
                <a:ea typeface="Calibri" panose="020F0502020204030204" pitchFamily="34" charset="0"/>
                <a:cs typeface="Times New Roman" panose="02020603050405020304" pitchFamily="18" charset="0"/>
              </a:rPr>
              <a:t>Yankauer</a:t>
            </a:r>
            <a:r>
              <a:rPr lang="en-US" sz="1400" dirty="0">
                <a:effectLst/>
                <a:latin typeface="Calibri" panose="020F0502020204030204" pitchFamily="34" charset="0"/>
                <a:ea typeface="Calibri" panose="020F0502020204030204" pitchFamily="34" charset="0"/>
                <a:cs typeface="Times New Roman" panose="02020603050405020304" pitchFamily="18" charset="0"/>
              </a:rPr>
              <a:t> suction tips (one box) and 1 box #14 French suction catheters</a:t>
            </a: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Portable Oxygen tank with regulator and vital signs monitor for PACU</a:t>
            </a: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AED </a:t>
            </a:r>
          </a:p>
          <a:p>
            <a:pPr marL="0" marR="0">
              <a:lnSpc>
                <a:spcPct val="107000"/>
              </a:lnSpc>
              <a:spcBef>
                <a:spcPts val="0"/>
              </a:spcBef>
              <a:spcAft>
                <a:spcPts val="0"/>
              </a:spcAft>
            </a:pPr>
            <a:r>
              <a:rPr lang="en-US" sz="1400" dirty="0" err="1">
                <a:effectLst/>
                <a:latin typeface="Calibri" panose="020F0502020204030204" pitchFamily="34" charset="0"/>
                <a:ea typeface="Calibri" panose="020F0502020204030204" pitchFamily="34" charset="0"/>
                <a:cs typeface="Times New Roman" panose="02020603050405020304" pitchFamily="18" charset="0"/>
              </a:rPr>
              <a:t>Ambu</a:t>
            </a:r>
            <a:r>
              <a:rPr lang="en-US" sz="1400" dirty="0">
                <a:effectLst/>
                <a:latin typeface="Calibri" panose="020F0502020204030204" pitchFamily="34" charset="0"/>
                <a:ea typeface="Calibri" panose="020F0502020204030204" pitchFamily="34" charset="0"/>
                <a:cs typeface="Times New Roman" panose="02020603050405020304" pitchFamily="18" charset="0"/>
              </a:rPr>
              <a:t> bag for the OR and PACU</a:t>
            </a: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Flashlight</a:t>
            </a: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Warming blanket and sequential compression devices (SCD) for legs</a:t>
            </a: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1 box of anesthesia breathing circuits with 3 liter reservoir bags</a:t>
            </a: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Large and medium adult face masks</a:t>
            </a: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Endotracheal tubes with cuff 6.0, 7.0, 7.5, and 8.0 (one box each)</a:t>
            </a: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Endotracheal tube stylets (1 package) and esophageal stethoscopes (1 package)</a:t>
            </a: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Laryngoscope Handles (2) and blades – Macintosh 3, Macintosh 4, Miller 2  with extra light bulbs and batteries</a:t>
            </a: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LMA – size 3, 4, and 5</a:t>
            </a: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Soda lime CO2 absorbers (1 box)</a:t>
            </a: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Temperature strips</a:t>
            </a: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Endotracheal tube tree and mask strap</a:t>
            </a:r>
          </a:p>
          <a:p>
            <a:pPr marL="0" marR="0">
              <a:lnSpc>
                <a:spcPct val="107000"/>
              </a:lnSpc>
              <a:spcBef>
                <a:spcPts val="0"/>
              </a:spcBef>
              <a:spcAft>
                <a:spcPts val="0"/>
              </a:spcAft>
            </a:pPr>
            <a:r>
              <a:rPr lang="en-US" sz="1400" dirty="0" err="1">
                <a:effectLst/>
                <a:latin typeface="Calibri" panose="020F0502020204030204" pitchFamily="34" charset="0"/>
                <a:ea typeface="Calibri" panose="020F0502020204030204" pitchFamily="34" charset="0"/>
                <a:cs typeface="Times New Roman" panose="02020603050405020304" pitchFamily="18" charset="0"/>
              </a:rPr>
              <a:t>Lacrilube</a:t>
            </a:r>
            <a:r>
              <a:rPr lang="en-US" sz="1400" dirty="0">
                <a:effectLst/>
                <a:latin typeface="Calibri" panose="020F0502020204030204" pitchFamily="34" charset="0"/>
                <a:ea typeface="Calibri" panose="020F0502020204030204" pitchFamily="34" charset="0"/>
                <a:cs typeface="Times New Roman" panose="02020603050405020304" pitchFamily="18" charset="0"/>
              </a:rPr>
              <a:t> for eyes and water soluble jelly for endotracheal tubes</a:t>
            </a:r>
          </a:p>
          <a:p>
            <a:pPr marL="0" marR="0">
              <a:lnSpc>
                <a:spcPct val="107000"/>
              </a:lnSpc>
              <a:spcBef>
                <a:spcPts val="0"/>
              </a:spcBef>
              <a:spcAft>
                <a:spcPts val="0"/>
              </a:spcAft>
            </a:pPr>
            <a:r>
              <a:rPr lang="en-US" sz="1400" dirty="0" err="1">
                <a:effectLst/>
                <a:latin typeface="Calibri" panose="020F0502020204030204" pitchFamily="34" charset="0"/>
                <a:ea typeface="Calibri" panose="020F0502020204030204" pitchFamily="34" charset="0"/>
                <a:cs typeface="Times New Roman" panose="02020603050405020304" pitchFamily="18" charset="0"/>
              </a:rPr>
              <a:t>Humidivents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097466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473B3-E8D7-F649-101E-2DFD53D02729}"/>
              </a:ext>
            </a:extLst>
          </p:cNvPr>
          <p:cNvSpPr>
            <a:spLocks noGrp="1"/>
          </p:cNvSpPr>
          <p:nvPr>
            <p:ph type="ctrTitle"/>
          </p:nvPr>
        </p:nvSpPr>
        <p:spPr>
          <a:xfrm>
            <a:off x="1524000" y="-1031116"/>
            <a:ext cx="9144000" cy="2369585"/>
          </a:xfrm>
        </p:spPr>
        <p:txBody>
          <a:bodyPr>
            <a:normAutofit/>
          </a:bodyPr>
          <a:lstStyle/>
          <a:p>
            <a:pPr marL="0" marR="0" lvl="0" indent="0" defTabSz="914400" rtl="0" eaLnBrk="1" fontAlgn="auto" latinLnBrk="0" hangingPunct="1">
              <a:lnSpc>
                <a:spcPct val="107000"/>
              </a:lnSpc>
              <a:spcBef>
                <a:spcPts val="0"/>
              </a:spcBef>
              <a:spcAft>
                <a:spcPts val="0"/>
              </a:spcAft>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Georgia Anesthesia LLC General Anesthesia Supplies and Drugs</a:t>
            </a:r>
            <a:b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Supplies and Equipment</a:t>
            </a:r>
            <a:b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endParaRPr lang="en-US" sz="2000" dirty="0"/>
          </a:p>
        </p:txBody>
      </p:sp>
      <p:sp>
        <p:nvSpPr>
          <p:cNvPr id="3" name="Subtitle 2">
            <a:extLst>
              <a:ext uri="{FF2B5EF4-FFF2-40B4-BE49-F238E27FC236}">
                <a16:creationId xmlns:a16="http://schemas.microsoft.com/office/drawing/2014/main" id="{45420752-E044-B81A-7A4F-A340F1C9E306}"/>
              </a:ext>
            </a:extLst>
          </p:cNvPr>
          <p:cNvSpPr>
            <a:spLocks noGrp="1"/>
          </p:cNvSpPr>
          <p:nvPr>
            <p:ph type="subTitle" idx="1"/>
          </p:nvPr>
        </p:nvSpPr>
        <p:spPr>
          <a:xfrm>
            <a:off x="1364974" y="-2319132"/>
            <a:ext cx="9144000" cy="9501810"/>
          </a:xfrm>
        </p:spPr>
        <p:txBody>
          <a:bodyPr>
            <a:normAutofit fontScale="25000" lnSpcReduction="20000"/>
          </a:bodyPr>
          <a:lstStyle/>
          <a:p>
            <a:pPr marL="0" marR="0" algn="l">
              <a:lnSpc>
                <a:spcPct val="107000"/>
              </a:lnSpc>
              <a:spcBef>
                <a:spcPts val="0"/>
              </a:spcBef>
              <a:spcAft>
                <a:spcPts val="0"/>
              </a:spcAft>
            </a:pPr>
            <a:endParaRPr lang="en-US" sz="6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0"/>
              </a:spcAft>
            </a:pPr>
            <a:endParaRPr lang="en-US" sz="6400" dirty="0">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0"/>
              </a:spcAft>
            </a:pPr>
            <a:endParaRPr lang="en-US" sz="6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0"/>
              </a:spcAft>
            </a:pPr>
            <a:endParaRPr lang="en-US" sz="6400" dirty="0">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0"/>
              </a:spcAft>
            </a:pPr>
            <a:endParaRPr lang="en-US" sz="6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0"/>
              </a:spcAft>
            </a:pPr>
            <a:endParaRPr lang="en-US" sz="6400" dirty="0">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0"/>
              </a:spcAft>
            </a:pPr>
            <a:endParaRPr lang="en-US" sz="6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0"/>
              </a:spcAft>
            </a:pPr>
            <a:endParaRPr lang="en-US" sz="6400" dirty="0">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0"/>
              </a:spcAft>
            </a:pPr>
            <a:endParaRPr lang="en-US" sz="6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0"/>
              </a:spcAft>
            </a:pPr>
            <a:endParaRPr lang="en-US" sz="6400" dirty="0">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0"/>
              </a:spcAft>
            </a:pPr>
            <a:endParaRPr lang="en-US" sz="6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0"/>
              </a:spcAft>
            </a:pPr>
            <a:endParaRPr lang="en-US" sz="6400" dirty="0">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0"/>
              </a:spcAft>
            </a:pPr>
            <a:endParaRPr lang="en-US" sz="6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0"/>
              </a:spcAft>
            </a:pPr>
            <a:endParaRPr lang="en-US" sz="6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0"/>
              </a:spcAft>
            </a:pPr>
            <a:endParaRPr lang="en-US" sz="6400" dirty="0">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0"/>
              </a:spcAft>
            </a:pPr>
            <a:endParaRPr lang="en-US" sz="6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0"/>
              </a:spcAft>
            </a:pPr>
            <a:endParaRPr lang="en-US" sz="6400" dirty="0">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0"/>
              </a:spcAft>
            </a:pPr>
            <a:r>
              <a:rPr lang="en-US" sz="5600" dirty="0">
                <a:effectLst/>
                <a:latin typeface="Calibri" panose="020F0502020204030204" pitchFamily="34" charset="0"/>
                <a:ea typeface="Calibri" panose="020F0502020204030204" pitchFamily="34" charset="0"/>
                <a:cs typeface="Times New Roman" panose="02020603050405020304" pitchFamily="18" charset="0"/>
              </a:rPr>
              <a:t>Oral airways (80, 90, 100mm) one box of each</a:t>
            </a:r>
          </a:p>
          <a:p>
            <a:pPr marL="0" marR="0" algn="l">
              <a:lnSpc>
                <a:spcPct val="107000"/>
              </a:lnSpc>
              <a:spcBef>
                <a:spcPts val="0"/>
              </a:spcBef>
              <a:spcAft>
                <a:spcPts val="0"/>
              </a:spcAft>
            </a:pPr>
            <a:r>
              <a:rPr lang="en-US" sz="5600" dirty="0">
                <a:effectLst/>
                <a:latin typeface="Calibri" panose="020F0502020204030204" pitchFamily="34" charset="0"/>
                <a:ea typeface="Calibri" panose="020F0502020204030204" pitchFamily="34" charset="0"/>
                <a:cs typeface="Times New Roman" panose="02020603050405020304" pitchFamily="18" charset="0"/>
              </a:rPr>
              <a:t>Nasal airways (30 – 32 French) one box of each</a:t>
            </a:r>
          </a:p>
          <a:p>
            <a:pPr marL="0" marR="0" algn="l">
              <a:lnSpc>
                <a:spcPct val="107000"/>
              </a:lnSpc>
              <a:spcBef>
                <a:spcPts val="0"/>
              </a:spcBef>
              <a:spcAft>
                <a:spcPts val="0"/>
              </a:spcAft>
            </a:pPr>
            <a:r>
              <a:rPr lang="en-US" sz="5600" dirty="0">
                <a:effectLst/>
                <a:latin typeface="Calibri" panose="020F0502020204030204" pitchFamily="34" charset="0"/>
                <a:ea typeface="Calibri" panose="020F0502020204030204" pitchFamily="34" charset="0"/>
                <a:cs typeface="Times New Roman" panose="02020603050405020304" pitchFamily="18" charset="0"/>
              </a:rPr>
              <a:t>Ethyl Chloride Spray – Medium Mist (1)</a:t>
            </a:r>
          </a:p>
          <a:p>
            <a:pPr marL="0" marR="0" algn="l">
              <a:lnSpc>
                <a:spcPct val="107000"/>
              </a:lnSpc>
              <a:spcBef>
                <a:spcPts val="0"/>
              </a:spcBef>
              <a:spcAft>
                <a:spcPts val="0"/>
              </a:spcAft>
            </a:pPr>
            <a:r>
              <a:rPr lang="en-US" sz="5600" dirty="0" err="1">
                <a:effectLst/>
                <a:latin typeface="Calibri" panose="020F0502020204030204" pitchFamily="34" charset="0"/>
                <a:ea typeface="Calibri" panose="020F0502020204030204" pitchFamily="34" charset="0"/>
                <a:cs typeface="Times New Roman" panose="02020603050405020304" pitchFamily="18" charset="0"/>
              </a:rPr>
              <a:t>Transpore</a:t>
            </a:r>
            <a:r>
              <a:rPr lang="en-US" sz="5600" dirty="0">
                <a:effectLst/>
                <a:latin typeface="Calibri" panose="020F0502020204030204" pitchFamily="34" charset="0"/>
                <a:ea typeface="Calibri" panose="020F0502020204030204" pitchFamily="34" charset="0"/>
                <a:cs typeface="Times New Roman" panose="02020603050405020304" pitchFamily="18" charset="0"/>
              </a:rPr>
              <a:t> 1 inch Tape (1 box)</a:t>
            </a:r>
          </a:p>
          <a:p>
            <a:pPr marL="0" marR="0" algn="l">
              <a:lnSpc>
                <a:spcPct val="107000"/>
              </a:lnSpc>
              <a:spcBef>
                <a:spcPts val="0"/>
              </a:spcBef>
              <a:spcAft>
                <a:spcPts val="0"/>
              </a:spcAft>
            </a:pPr>
            <a:r>
              <a:rPr lang="en-US" sz="5600" dirty="0">
                <a:effectLst/>
                <a:latin typeface="Calibri" panose="020F0502020204030204" pitchFamily="34" charset="0"/>
                <a:ea typeface="Calibri" panose="020F0502020204030204" pitchFamily="34" charset="0"/>
                <a:cs typeface="Times New Roman" panose="02020603050405020304" pitchFamily="18" charset="0"/>
              </a:rPr>
              <a:t>Tegaderm for IV sites (1 box)</a:t>
            </a:r>
          </a:p>
          <a:p>
            <a:pPr marL="0" marR="0" algn="l">
              <a:lnSpc>
                <a:spcPct val="107000"/>
              </a:lnSpc>
              <a:spcBef>
                <a:spcPts val="0"/>
              </a:spcBef>
              <a:spcAft>
                <a:spcPts val="0"/>
              </a:spcAft>
            </a:pPr>
            <a:r>
              <a:rPr lang="en-US" sz="5600" dirty="0">
                <a:effectLst/>
                <a:latin typeface="Calibri" panose="020F0502020204030204" pitchFamily="34" charset="0"/>
                <a:ea typeface="Calibri" panose="020F0502020204030204" pitchFamily="34" charset="0"/>
                <a:cs typeface="Times New Roman" panose="02020603050405020304" pitchFamily="18" charset="0"/>
              </a:rPr>
              <a:t>Syringes - 3cc, 5cc, 10 cc, 20cc (1 box of each)</a:t>
            </a:r>
          </a:p>
          <a:p>
            <a:pPr marL="0" marR="0" algn="l">
              <a:lnSpc>
                <a:spcPct val="107000"/>
              </a:lnSpc>
              <a:spcBef>
                <a:spcPts val="0"/>
              </a:spcBef>
              <a:spcAft>
                <a:spcPts val="0"/>
              </a:spcAft>
            </a:pPr>
            <a:r>
              <a:rPr lang="en-US" sz="5600" dirty="0">
                <a:effectLst/>
                <a:latin typeface="Calibri" panose="020F0502020204030204" pitchFamily="34" charset="0"/>
                <a:ea typeface="Calibri" panose="020F0502020204030204" pitchFamily="34" charset="0"/>
                <a:cs typeface="Times New Roman" panose="02020603050405020304" pitchFamily="18" charset="0"/>
              </a:rPr>
              <a:t>Needles – 18, 20, 22, gauge 1 inch (1 box of each)</a:t>
            </a:r>
          </a:p>
          <a:p>
            <a:pPr marL="0" marR="0" algn="l">
              <a:lnSpc>
                <a:spcPct val="107000"/>
              </a:lnSpc>
              <a:spcBef>
                <a:spcPts val="0"/>
              </a:spcBef>
              <a:spcAft>
                <a:spcPts val="0"/>
              </a:spcAft>
            </a:pPr>
            <a:r>
              <a:rPr lang="en-US" sz="5600" dirty="0">
                <a:effectLst/>
                <a:latin typeface="Calibri" panose="020F0502020204030204" pitchFamily="34" charset="0"/>
                <a:ea typeface="Calibri" panose="020F0502020204030204" pitchFamily="34" charset="0"/>
                <a:cs typeface="Times New Roman" panose="02020603050405020304" pitchFamily="18" charset="0"/>
              </a:rPr>
              <a:t>IV tourniquets (1 box)</a:t>
            </a:r>
          </a:p>
          <a:p>
            <a:pPr marL="0" marR="0" algn="l">
              <a:lnSpc>
                <a:spcPct val="107000"/>
              </a:lnSpc>
              <a:spcBef>
                <a:spcPts val="0"/>
              </a:spcBef>
              <a:spcAft>
                <a:spcPts val="0"/>
              </a:spcAft>
            </a:pPr>
            <a:r>
              <a:rPr lang="en-US" sz="5600" dirty="0">
                <a:effectLst/>
                <a:latin typeface="Calibri" panose="020F0502020204030204" pitchFamily="34" charset="0"/>
                <a:ea typeface="Calibri" panose="020F0502020204030204" pitchFamily="34" charset="0"/>
                <a:cs typeface="Times New Roman" panose="02020603050405020304" pitchFamily="18" charset="0"/>
              </a:rPr>
              <a:t>LR 250 ml (1 case) or NS 250 ml (1 case)</a:t>
            </a:r>
          </a:p>
          <a:p>
            <a:pPr marL="0" marR="0" algn="l">
              <a:lnSpc>
                <a:spcPct val="107000"/>
              </a:lnSpc>
              <a:spcBef>
                <a:spcPts val="0"/>
              </a:spcBef>
              <a:spcAft>
                <a:spcPts val="0"/>
              </a:spcAft>
            </a:pPr>
            <a:r>
              <a:rPr lang="en-US" sz="5600" dirty="0">
                <a:effectLst/>
                <a:latin typeface="Calibri" panose="020F0502020204030204" pitchFamily="34" charset="0"/>
                <a:ea typeface="Calibri" panose="020F0502020204030204" pitchFamily="34" charset="0"/>
                <a:cs typeface="Times New Roman" panose="02020603050405020304" pitchFamily="18" charset="0"/>
              </a:rPr>
              <a:t>Primary IV set – 15 </a:t>
            </a:r>
            <a:r>
              <a:rPr lang="en-US" sz="5600" dirty="0" err="1">
                <a:effectLst/>
                <a:latin typeface="Calibri" panose="020F0502020204030204" pitchFamily="34" charset="0"/>
                <a:ea typeface="Calibri" panose="020F0502020204030204" pitchFamily="34" charset="0"/>
                <a:cs typeface="Times New Roman" panose="02020603050405020304" pitchFamily="18" charset="0"/>
              </a:rPr>
              <a:t>gtts</a:t>
            </a:r>
            <a:r>
              <a:rPr lang="en-US" sz="5600" dirty="0">
                <a:effectLst/>
                <a:latin typeface="Calibri" panose="020F0502020204030204" pitchFamily="34" charset="0"/>
                <a:ea typeface="Calibri" panose="020F0502020204030204" pitchFamily="34" charset="0"/>
                <a:cs typeface="Times New Roman" panose="02020603050405020304" pitchFamily="18" charset="0"/>
              </a:rPr>
              <a:t>/cc (must be needleless system) (1 case)</a:t>
            </a:r>
          </a:p>
          <a:p>
            <a:pPr marL="0" marR="0" algn="l">
              <a:lnSpc>
                <a:spcPct val="107000"/>
              </a:lnSpc>
              <a:spcBef>
                <a:spcPts val="0"/>
              </a:spcBef>
              <a:spcAft>
                <a:spcPts val="0"/>
              </a:spcAft>
            </a:pPr>
            <a:r>
              <a:rPr lang="en-US" sz="5600" dirty="0">
                <a:effectLst/>
                <a:latin typeface="Calibri" panose="020F0502020204030204" pitchFamily="34" charset="0"/>
                <a:ea typeface="Calibri" panose="020F0502020204030204" pitchFamily="34" charset="0"/>
                <a:cs typeface="Times New Roman" panose="02020603050405020304" pitchFamily="18" charset="0"/>
              </a:rPr>
              <a:t>Sharps box (2)</a:t>
            </a:r>
          </a:p>
          <a:p>
            <a:pPr marL="0" marR="0" algn="l">
              <a:lnSpc>
                <a:spcPct val="107000"/>
              </a:lnSpc>
              <a:spcBef>
                <a:spcPts val="0"/>
              </a:spcBef>
              <a:spcAft>
                <a:spcPts val="0"/>
              </a:spcAft>
            </a:pPr>
            <a:r>
              <a:rPr lang="en-US" sz="5600" dirty="0">
                <a:effectLst/>
                <a:latin typeface="Calibri" panose="020F0502020204030204" pitchFamily="34" charset="0"/>
                <a:ea typeface="Calibri" panose="020F0502020204030204" pitchFamily="34" charset="0"/>
                <a:cs typeface="Times New Roman" panose="02020603050405020304" pitchFamily="18" charset="0"/>
              </a:rPr>
              <a:t>EKG pads (1 box)</a:t>
            </a:r>
          </a:p>
          <a:p>
            <a:pPr marL="0" marR="0" algn="l">
              <a:lnSpc>
                <a:spcPct val="107000"/>
              </a:lnSpc>
              <a:spcBef>
                <a:spcPts val="0"/>
              </a:spcBef>
              <a:spcAft>
                <a:spcPts val="0"/>
              </a:spcAft>
            </a:pPr>
            <a:r>
              <a:rPr lang="en-US" sz="5600" dirty="0">
                <a:effectLst/>
                <a:latin typeface="Calibri" panose="020F0502020204030204" pitchFamily="34" charset="0"/>
                <a:ea typeface="Calibri" panose="020F0502020204030204" pitchFamily="34" charset="0"/>
                <a:cs typeface="Times New Roman" panose="02020603050405020304" pitchFamily="18" charset="0"/>
              </a:rPr>
              <a:t>Alcohol pads (1 box)</a:t>
            </a:r>
          </a:p>
          <a:p>
            <a:pPr marL="0" marR="0" algn="l">
              <a:lnSpc>
                <a:spcPct val="107000"/>
              </a:lnSpc>
              <a:spcBef>
                <a:spcPts val="0"/>
              </a:spcBef>
              <a:spcAft>
                <a:spcPts val="0"/>
              </a:spcAft>
            </a:pPr>
            <a:r>
              <a:rPr lang="en-US" sz="5600" dirty="0">
                <a:effectLst/>
                <a:latin typeface="Calibri" panose="020F0502020204030204" pitchFamily="34" charset="0"/>
                <a:ea typeface="Calibri" panose="020F0502020204030204" pitchFamily="34" charset="0"/>
                <a:cs typeface="Times New Roman" panose="02020603050405020304" pitchFamily="18" charset="0"/>
              </a:rPr>
              <a:t>IV Catheters – 20 and 22 gauge 1 ½ inch (1 box of each)</a:t>
            </a:r>
          </a:p>
          <a:p>
            <a:pPr marL="0" marR="0" algn="l">
              <a:lnSpc>
                <a:spcPct val="107000"/>
              </a:lnSpc>
              <a:spcBef>
                <a:spcPts val="0"/>
              </a:spcBef>
              <a:spcAft>
                <a:spcPts val="0"/>
              </a:spcAft>
            </a:pPr>
            <a:r>
              <a:rPr lang="en-US" sz="5600" dirty="0">
                <a:effectLst/>
                <a:latin typeface="Calibri" panose="020F0502020204030204" pitchFamily="34" charset="0"/>
                <a:ea typeface="Calibri" panose="020F0502020204030204" pitchFamily="34" charset="0"/>
                <a:cs typeface="Times New Roman" panose="02020603050405020304" pitchFamily="18" charset="0"/>
              </a:rPr>
              <a:t>O2 Nasal Cannulas with ETCO2 adaptor (1 case)</a:t>
            </a:r>
          </a:p>
          <a:p>
            <a:pPr marL="0" marR="0" algn="l">
              <a:lnSpc>
                <a:spcPct val="107000"/>
              </a:lnSpc>
              <a:spcBef>
                <a:spcPts val="0"/>
              </a:spcBef>
              <a:spcAft>
                <a:spcPts val="0"/>
              </a:spcAft>
            </a:pPr>
            <a:r>
              <a:rPr lang="en-US" sz="5600" dirty="0">
                <a:effectLst/>
                <a:latin typeface="Calibri" panose="020F0502020204030204" pitchFamily="34" charset="0"/>
                <a:ea typeface="Calibri" panose="020F0502020204030204" pitchFamily="34" charset="0"/>
                <a:cs typeface="Times New Roman" panose="02020603050405020304" pitchFamily="18" charset="0"/>
              </a:rPr>
              <a:t>Non-rebreather face masks</a:t>
            </a:r>
          </a:p>
          <a:p>
            <a:pPr marL="0" marR="0" algn="l">
              <a:lnSpc>
                <a:spcPct val="107000"/>
              </a:lnSpc>
              <a:spcBef>
                <a:spcPts val="0"/>
              </a:spcBef>
              <a:spcAft>
                <a:spcPts val="800"/>
              </a:spcAft>
            </a:pPr>
            <a:r>
              <a:rPr lang="en-US" sz="5600" dirty="0">
                <a:effectLst/>
                <a:latin typeface="Calibri" panose="020F0502020204030204" pitchFamily="34" charset="0"/>
                <a:ea typeface="Calibri" panose="020F0502020204030204" pitchFamily="34" charset="0"/>
                <a:cs typeface="Times New Roman" panose="02020603050405020304" pitchFamily="18" charset="0"/>
              </a:rPr>
              <a:t>Glucose Meter / Urine Pregnancy Tests</a:t>
            </a:r>
          </a:p>
          <a:p>
            <a:pPr marL="0" marR="0">
              <a:lnSpc>
                <a:spcPct val="107000"/>
              </a:lnSpc>
              <a:spcBef>
                <a:spcPts val="0"/>
              </a:spcBef>
              <a:spcAft>
                <a:spcPts val="800"/>
              </a:spcAft>
            </a:pPr>
            <a:r>
              <a:rPr lang="en-US" sz="7200" b="1" dirty="0">
                <a:latin typeface="Calibri" panose="020F0502020204030204" pitchFamily="34" charset="0"/>
                <a:ea typeface="Calibri" panose="020F0502020204030204" pitchFamily="34" charset="0"/>
                <a:cs typeface="Times New Roman" panose="02020603050405020304" pitchFamily="18" charset="0"/>
              </a:rPr>
              <a:t>Drugs</a:t>
            </a:r>
            <a:endParaRPr lang="en-US" sz="7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0"/>
              </a:spcAft>
            </a:pPr>
            <a:r>
              <a:rPr lang="en-US" sz="56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5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0"/>
              </a:spcAft>
            </a:pPr>
            <a:r>
              <a:rPr lang="en-US" sz="5600" dirty="0">
                <a:effectLst/>
                <a:latin typeface="Calibri" panose="020F0502020204030204" pitchFamily="34" charset="0"/>
                <a:ea typeface="Calibri" panose="020F0502020204030204" pitchFamily="34" charset="0"/>
                <a:cs typeface="Times New Roman" panose="02020603050405020304" pitchFamily="18" charset="0"/>
              </a:rPr>
              <a:t>Propofol – 20cc Vials (25), Fentanyl – 2cc amps (25), Versed – 1mg/cc (2 ml vials) (25), </a:t>
            </a:r>
            <a:r>
              <a:rPr lang="en-US" sz="5600" dirty="0" err="1">
                <a:effectLst/>
                <a:latin typeface="Calibri" panose="020F0502020204030204" pitchFamily="34" charset="0"/>
                <a:ea typeface="Calibri" panose="020F0502020204030204" pitchFamily="34" charset="0"/>
                <a:cs typeface="Times New Roman" panose="02020603050405020304" pitchFamily="18" charset="0"/>
              </a:rPr>
              <a:t>Precedex</a:t>
            </a:r>
            <a:r>
              <a:rPr lang="en-US" sz="5600" dirty="0">
                <a:effectLst/>
                <a:latin typeface="Calibri" panose="020F0502020204030204" pitchFamily="34" charset="0"/>
                <a:ea typeface="Calibri" panose="020F0502020204030204" pitchFamily="34" charset="0"/>
                <a:cs typeface="Times New Roman" panose="02020603050405020304" pitchFamily="18" charset="0"/>
              </a:rPr>
              <a:t> (</a:t>
            </a:r>
            <a:r>
              <a:rPr lang="en-US" sz="5600" dirty="0" err="1">
                <a:effectLst/>
                <a:latin typeface="Calibri" panose="020F0502020204030204" pitchFamily="34" charset="0"/>
                <a:ea typeface="Calibri" panose="020F0502020204030204" pitchFamily="34" charset="0"/>
                <a:cs typeface="Times New Roman" panose="02020603050405020304" pitchFamily="18" charset="0"/>
              </a:rPr>
              <a:t>dexmedatomidine</a:t>
            </a:r>
            <a:r>
              <a:rPr lang="en-US" sz="5600" dirty="0">
                <a:effectLst/>
                <a:latin typeface="Calibri" panose="020F0502020204030204" pitchFamily="34" charset="0"/>
                <a:ea typeface="Calibri" panose="020F0502020204030204" pitchFamily="34" charset="0"/>
                <a:cs typeface="Times New Roman" panose="02020603050405020304" pitchFamily="18" charset="0"/>
              </a:rPr>
              <a:t>) 200 mics (10), Lidocaine 2% 50 ml (3), Ondansetron – 4mg/2ml (box of 25), Phenergan – 25mg/cc (5), </a:t>
            </a:r>
            <a:r>
              <a:rPr lang="en-US" sz="5600" dirty="0" err="1">
                <a:effectLst/>
                <a:latin typeface="Calibri" panose="020F0502020204030204" pitchFamily="34" charset="0"/>
                <a:ea typeface="Calibri" panose="020F0502020204030204" pitchFamily="34" charset="0"/>
                <a:cs typeface="Times New Roman" panose="02020603050405020304" pitchFamily="18" charset="0"/>
              </a:rPr>
              <a:t>Robinul</a:t>
            </a:r>
            <a:r>
              <a:rPr lang="en-US" sz="5600" dirty="0">
                <a:effectLst/>
                <a:latin typeface="Calibri" panose="020F0502020204030204" pitchFamily="34" charset="0"/>
                <a:ea typeface="Calibri" panose="020F0502020204030204" pitchFamily="34" charset="0"/>
                <a:cs typeface="Times New Roman" panose="02020603050405020304" pitchFamily="18" charset="0"/>
              </a:rPr>
              <a:t> - .2mg/cc (5), Neostigmine 10mg (2) or </a:t>
            </a:r>
            <a:r>
              <a:rPr lang="en-US" sz="5600" dirty="0" err="1">
                <a:effectLst/>
                <a:latin typeface="Calibri" panose="020F0502020204030204" pitchFamily="34" charset="0"/>
                <a:ea typeface="Calibri" panose="020F0502020204030204" pitchFamily="34" charset="0"/>
                <a:cs typeface="Times New Roman" panose="02020603050405020304" pitchFamily="18" charset="0"/>
              </a:rPr>
              <a:t>Sugammadex</a:t>
            </a:r>
            <a:r>
              <a:rPr lang="en-US" sz="5600" dirty="0">
                <a:effectLst/>
                <a:latin typeface="Calibri" panose="020F0502020204030204" pitchFamily="34" charset="0"/>
                <a:ea typeface="Calibri" panose="020F0502020204030204" pitchFamily="34" charset="0"/>
                <a:cs typeface="Times New Roman" panose="02020603050405020304" pitchFamily="18" charset="0"/>
              </a:rPr>
              <a:t> 200mg – 5, Ketamine – 50mg/ml (5), Narcan - .4mg/ml (2), </a:t>
            </a:r>
            <a:r>
              <a:rPr lang="en-US" sz="5600" dirty="0" err="1">
                <a:effectLst/>
                <a:latin typeface="Calibri" panose="020F0502020204030204" pitchFamily="34" charset="0"/>
                <a:ea typeface="Calibri" panose="020F0502020204030204" pitchFamily="34" charset="0"/>
                <a:cs typeface="Times New Roman" panose="02020603050405020304" pitchFamily="18" charset="0"/>
              </a:rPr>
              <a:t>Romazicon</a:t>
            </a:r>
            <a:r>
              <a:rPr lang="en-US" sz="5600" dirty="0">
                <a:effectLst/>
                <a:latin typeface="Calibri" panose="020F0502020204030204" pitchFamily="34" charset="0"/>
                <a:ea typeface="Calibri" panose="020F0502020204030204" pitchFamily="34" charset="0"/>
                <a:cs typeface="Times New Roman" panose="02020603050405020304" pitchFamily="18" charset="0"/>
              </a:rPr>
              <a:t> - .1mg/ml (2),  Succinylcholine – 20mg/ml (5), Toradol – 30mg/cc (25), Rocuronium 50mg vials (10), </a:t>
            </a:r>
            <a:r>
              <a:rPr lang="en-US" sz="5600" dirty="0" err="1">
                <a:effectLst/>
                <a:latin typeface="Calibri" panose="020F0502020204030204" pitchFamily="34" charset="0"/>
                <a:ea typeface="Calibri" panose="020F0502020204030204" pitchFamily="34" charset="0"/>
                <a:cs typeface="Times New Roman" panose="02020603050405020304" pitchFamily="18" charset="0"/>
              </a:rPr>
              <a:t>decadron</a:t>
            </a:r>
            <a:r>
              <a:rPr lang="en-US" sz="5600" dirty="0">
                <a:effectLst/>
                <a:latin typeface="Calibri" panose="020F0502020204030204" pitchFamily="34" charset="0"/>
                <a:ea typeface="Calibri" panose="020F0502020204030204" pitchFamily="34" charset="0"/>
                <a:cs typeface="Times New Roman" panose="02020603050405020304" pitchFamily="18" charset="0"/>
              </a:rPr>
              <a:t> 10mg/cc (25), Reglan 10mg/cc (2) and Dantrolene/</a:t>
            </a:r>
            <a:r>
              <a:rPr lang="en-US" sz="5600" dirty="0" err="1">
                <a:effectLst/>
                <a:latin typeface="Calibri" panose="020F0502020204030204" pitchFamily="34" charset="0"/>
                <a:ea typeface="Calibri" panose="020F0502020204030204" pitchFamily="34" charset="0"/>
                <a:cs typeface="Times New Roman" panose="02020603050405020304" pitchFamily="18" charset="0"/>
              </a:rPr>
              <a:t>Ryanodex</a:t>
            </a:r>
            <a:r>
              <a:rPr lang="en-US" sz="5600" dirty="0">
                <a:effectLst/>
                <a:latin typeface="Calibri" panose="020F0502020204030204" pitchFamily="34" charset="0"/>
                <a:ea typeface="Calibri" panose="020F0502020204030204" pitchFamily="34" charset="0"/>
                <a:cs typeface="Times New Roman" panose="02020603050405020304" pitchFamily="18" charset="0"/>
              </a:rPr>
              <a:t> with sterile water</a:t>
            </a:r>
            <a:r>
              <a:rPr lang="en-US" sz="5600" dirty="0">
                <a:latin typeface="Calibri" panose="020F0502020204030204" pitchFamily="34" charset="0"/>
                <a:ea typeface="Calibri" panose="020F0502020204030204" pitchFamily="34" charset="0"/>
                <a:cs typeface="Times New Roman" panose="02020603050405020304" pitchFamily="18" charset="0"/>
              </a:rPr>
              <a:t>,</a:t>
            </a:r>
            <a:r>
              <a:rPr lang="en-US" sz="5600" dirty="0">
                <a:effectLst/>
                <a:latin typeface="Calibri" panose="020F0502020204030204" pitchFamily="34" charset="0"/>
                <a:ea typeface="Calibri" panose="020F0502020204030204" pitchFamily="34" charset="0"/>
                <a:cs typeface="Times New Roman" panose="02020603050405020304" pitchFamily="18" charset="0"/>
              </a:rPr>
              <a:t> Tylenol 500mg capsules – 1 bottle, Gabapentin tablets 300mg – 1 bottle, Clonidine tablets .1mg 1 bottle</a:t>
            </a:r>
          </a:p>
          <a:p>
            <a:pPr marL="0" marR="0" algn="l">
              <a:lnSpc>
                <a:spcPct val="107000"/>
              </a:lnSpc>
              <a:spcBef>
                <a:spcPts val="0"/>
              </a:spcBef>
              <a:spcAft>
                <a:spcPts val="0"/>
              </a:spcAft>
            </a:pPr>
            <a:r>
              <a:rPr lang="en-US" sz="64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l">
              <a:lnSpc>
                <a:spcPct val="107000"/>
              </a:lnSpc>
              <a:spcBef>
                <a:spcPts val="0"/>
              </a:spcBef>
              <a:spcAft>
                <a:spcPts val="0"/>
              </a:spcAft>
            </a:pPr>
            <a:r>
              <a:rPr lang="en-US" sz="45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l">
              <a:lnSpc>
                <a:spcPct val="107000"/>
              </a:lnSpc>
              <a:spcBef>
                <a:spcPts val="0"/>
              </a:spcBef>
              <a:spcAft>
                <a:spcPts val="0"/>
              </a:spcAft>
            </a:pPr>
            <a:r>
              <a:rPr lang="en-US" sz="45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4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0"/>
              </a:spcAft>
            </a:pPr>
            <a:r>
              <a:rPr lang="en-US" sz="45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4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0"/>
              </a:spcAft>
            </a:pPr>
            <a:r>
              <a:rPr lang="en-US" sz="45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4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15000"/>
              </a:lnSpc>
              <a:spcBef>
                <a:spcPts val="0"/>
              </a:spcBef>
              <a:spcAft>
                <a:spcPts val="10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Tree>
    <p:extLst>
      <p:ext uri="{BB962C8B-B14F-4D97-AF65-F5344CB8AC3E}">
        <p14:creationId xmlns:p14="http://schemas.microsoft.com/office/powerpoint/2010/main" val="8646736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CEF2A-1785-F6E3-803B-A43874F0ECB9}"/>
              </a:ext>
            </a:extLst>
          </p:cNvPr>
          <p:cNvSpPr>
            <a:spLocks noGrp="1"/>
          </p:cNvSpPr>
          <p:nvPr>
            <p:ph type="title"/>
          </p:nvPr>
        </p:nvSpPr>
        <p:spPr>
          <a:xfrm>
            <a:off x="762001" y="1008532"/>
            <a:ext cx="3601570" cy="4914897"/>
          </a:xfrm>
        </p:spPr>
        <p:txBody>
          <a:bodyPr vert="horz" lIns="91440" tIns="45720" rIns="91440" bIns="45720" rtlCol="0" anchor="t">
            <a:noAutofit/>
          </a:bodyPr>
          <a:lstStyle/>
          <a:p>
            <a:pPr marL="0" marR="0" lvl="0" indent="0" fontAlgn="auto">
              <a:spcAft>
                <a:spcPts val="0"/>
              </a:spcAft>
              <a:tabLst/>
              <a:defRPr/>
            </a:pPr>
            <a:r>
              <a:rPr kumimoji="0" lang="en-US" sz="2800" b="1" i="0" u="none" strike="noStrike" kern="1200" cap="none" spc="0" normalizeH="0" baseline="0" noProof="0" dirty="0">
                <a:ln>
                  <a:noFill/>
                </a:ln>
                <a:solidFill>
                  <a:schemeClr val="tx1"/>
                </a:solidFill>
                <a:effectLst/>
                <a:uLnTx/>
                <a:uFillTx/>
                <a:latin typeface="+mj-lt"/>
                <a:ea typeface="+mj-ea"/>
                <a:cs typeface="+mj-cs"/>
              </a:rPr>
              <a:t>Discuss starting up an office based dental anesthesia practice.</a:t>
            </a:r>
            <a:br>
              <a:rPr kumimoji="0" lang="en-US" sz="2800" b="1" i="0" u="none" strike="noStrike" kern="1200" cap="none" spc="0" normalizeH="0" baseline="0" noProof="0" dirty="0">
                <a:ln>
                  <a:noFill/>
                </a:ln>
                <a:solidFill>
                  <a:schemeClr val="tx1"/>
                </a:solidFill>
                <a:effectLst/>
                <a:uLnTx/>
                <a:uFillTx/>
                <a:latin typeface="+mj-lt"/>
                <a:ea typeface="+mj-ea"/>
                <a:cs typeface="+mj-cs"/>
              </a:rPr>
            </a:br>
            <a:br>
              <a:rPr kumimoji="0" lang="en-US" sz="2800" b="1" i="0" u="none" strike="noStrike" kern="1200" cap="none" spc="0" normalizeH="0" baseline="0" noProof="0" dirty="0">
                <a:ln>
                  <a:noFill/>
                </a:ln>
                <a:solidFill>
                  <a:schemeClr val="tx1"/>
                </a:solidFill>
                <a:effectLst/>
                <a:uLnTx/>
                <a:uFillTx/>
                <a:latin typeface="+mj-lt"/>
                <a:ea typeface="+mj-ea"/>
                <a:cs typeface="+mj-cs"/>
              </a:rPr>
            </a:br>
            <a:r>
              <a:rPr kumimoji="0" lang="en-US" sz="2800" b="1" i="0" u="none" strike="noStrike" kern="1200" cap="none" spc="0" normalizeH="0" baseline="0" noProof="0" dirty="0">
                <a:ln>
                  <a:noFill/>
                </a:ln>
                <a:solidFill>
                  <a:schemeClr val="tx1"/>
                </a:solidFill>
                <a:effectLst/>
                <a:uLnTx/>
                <a:uFillTx/>
                <a:latin typeface="+mj-lt"/>
                <a:ea typeface="+mj-ea"/>
                <a:cs typeface="+mj-cs"/>
              </a:rPr>
              <a:t>Explain billing and reimbursement related to dental anesthesia</a:t>
            </a:r>
            <a:r>
              <a:rPr kumimoji="0" lang="en-US" sz="2800" b="0" i="0" u="none" strike="noStrike" kern="1200" cap="none" spc="0" normalizeH="0" baseline="0" noProof="0" dirty="0">
                <a:ln>
                  <a:noFill/>
                </a:ln>
                <a:solidFill>
                  <a:schemeClr val="tx1"/>
                </a:solidFill>
                <a:effectLst/>
                <a:uLnTx/>
                <a:uFillTx/>
                <a:latin typeface="+mj-lt"/>
                <a:ea typeface="+mj-ea"/>
                <a:cs typeface="+mj-cs"/>
              </a:rPr>
              <a:t>.</a:t>
            </a:r>
            <a:br>
              <a:rPr kumimoji="0" lang="en-US" sz="2800" b="0" i="0" u="none" strike="noStrike" kern="1200" cap="none" spc="0" normalizeH="0" baseline="0" noProof="0" dirty="0">
                <a:ln>
                  <a:noFill/>
                </a:ln>
                <a:solidFill>
                  <a:schemeClr val="tx1"/>
                </a:solidFill>
                <a:effectLst/>
                <a:uLnTx/>
                <a:uFillTx/>
                <a:latin typeface="+mj-lt"/>
                <a:ea typeface="+mj-ea"/>
                <a:cs typeface="+mj-cs"/>
              </a:rPr>
            </a:br>
            <a:br>
              <a:rPr kumimoji="0" lang="en-US" sz="2800" b="0" i="0" u="none" strike="noStrike" kern="1200" cap="none" spc="0" normalizeH="0" baseline="0" noProof="0" dirty="0">
                <a:ln>
                  <a:noFill/>
                </a:ln>
                <a:solidFill>
                  <a:schemeClr val="tx1"/>
                </a:solidFill>
                <a:effectLst/>
                <a:uLnTx/>
                <a:uFillTx/>
                <a:latin typeface="+mj-lt"/>
                <a:ea typeface="+mj-ea"/>
                <a:cs typeface="+mj-cs"/>
              </a:rPr>
            </a:br>
            <a:r>
              <a:rPr kumimoji="0" lang="en-US" sz="2800" b="1" i="0" u="none" strike="noStrike" kern="1200" cap="none" spc="0" normalizeH="0" baseline="0" noProof="0" dirty="0">
                <a:ln>
                  <a:noFill/>
                </a:ln>
                <a:solidFill>
                  <a:schemeClr val="tx1"/>
                </a:solidFill>
                <a:effectLst/>
                <a:uLnTx/>
                <a:uFillTx/>
                <a:latin typeface="+mj-lt"/>
                <a:ea typeface="+mj-ea"/>
                <a:cs typeface="+mj-cs"/>
              </a:rPr>
              <a:t>Discuss the different types of anesthesia utilized for office based dental anesthesia.</a:t>
            </a:r>
            <a:br>
              <a:rPr kumimoji="0" lang="en-US" sz="2800" b="1" i="0" u="none" strike="noStrike" kern="1200" cap="none" spc="0" normalizeH="0" baseline="0" noProof="0" dirty="0">
                <a:ln>
                  <a:noFill/>
                </a:ln>
                <a:solidFill>
                  <a:schemeClr val="tx1"/>
                </a:solidFill>
                <a:effectLst/>
                <a:uLnTx/>
                <a:uFillTx/>
                <a:latin typeface="+mj-lt"/>
                <a:ea typeface="+mj-ea"/>
                <a:cs typeface="+mj-cs"/>
              </a:rPr>
            </a:br>
            <a:endParaRPr lang="en-US" sz="2800" kern="1200" dirty="0">
              <a:solidFill>
                <a:schemeClr val="tx1"/>
              </a:solidFill>
              <a:latin typeface="+mj-lt"/>
              <a:ea typeface="+mj-ea"/>
              <a:cs typeface="+mj-cs"/>
            </a:endParaRPr>
          </a:p>
        </p:txBody>
      </p:sp>
      <p:cxnSp>
        <p:nvCxnSpPr>
          <p:cNvPr id="9" name="Straight Connector 8">
            <a:extLst>
              <a:ext uri="{FF2B5EF4-FFF2-40B4-BE49-F238E27FC236}">
                <a16:creationId xmlns:a16="http://schemas.microsoft.com/office/drawing/2014/main" id="{33193FD5-6A49-7562-EA76-F15D42E158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4" name="Content Placeholder 3">
            <a:extLst>
              <a:ext uri="{FF2B5EF4-FFF2-40B4-BE49-F238E27FC236}">
                <a16:creationId xmlns:a16="http://schemas.microsoft.com/office/drawing/2014/main" id="{F2C5070C-BD8F-42F8-5406-38D5E200CB14}"/>
              </a:ext>
            </a:extLst>
          </p:cNvPr>
          <p:cNvPicPr>
            <a:picLocks noGrp="1" noChangeAspect="1"/>
          </p:cNvPicPr>
          <p:nvPr>
            <p:ph idx="1"/>
          </p:nvPr>
        </p:nvPicPr>
        <p:blipFill>
          <a:blip r:embed="rId2"/>
          <a:stretch>
            <a:fillRect/>
          </a:stretch>
        </p:blipFill>
        <p:spPr>
          <a:xfrm>
            <a:off x="4615543" y="1577162"/>
            <a:ext cx="6711317" cy="3723554"/>
          </a:xfrm>
          <a:prstGeom prst="rect">
            <a:avLst/>
          </a:prstGeom>
        </p:spPr>
      </p:pic>
    </p:spTree>
    <p:extLst>
      <p:ext uri="{BB962C8B-B14F-4D97-AF65-F5344CB8AC3E}">
        <p14:creationId xmlns:p14="http://schemas.microsoft.com/office/powerpoint/2010/main" val="1957588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5318455A-F5D4-4A53-A89B-A6F2527C3AC7}"/>
              </a:ext>
            </a:extLst>
          </p:cNvPr>
          <p:cNvSpPr>
            <a:spLocks noGrp="1"/>
          </p:cNvSpPr>
          <p:nvPr>
            <p:ph type="title"/>
          </p:nvPr>
        </p:nvSpPr>
        <p:spPr>
          <a:xfrm>
            <a:off x="8153400" y="818456"/>
            <a:ext cx="3322317" cy="5472627"/>
          </a:xfrm>
        </p:spPr>
        <p:txBody>
          <a:bodyPr vert="horz" lIns="91440" tIns="45720" rIns="91440" bIns="45720" rtlCol="0" anchor="b">
            <a:normAutofit/>
          </a:bodyPr>
          <a:lstStyle/>
          <a:p>
            <a:pPr algn="ctr"/>
            <a:r>
              <a:rPr lang="en-US" sz="3200" b="1" kern="1200" dirty="0">
                <a:solidFill>
                  <a:schemeClr val="tx1"/>
                </a:solidFill>
                <a:latin typeface="+mj-lt"/>
                <a:ea typeface="+mj-ea"/>
                <a:cs typeface="+mj-cs"/>
              </a:rPr>
              <a:t>General Anesthesia for Office Based Dentistry</a:t>
            </a:r>
            <a:br>
              <a:rPr lang="en-US" sz="3200" b="1" kern="1200" dirty="0">
                <a:solidFill>
                  <a:schemeClr val="tx1"/>
                </a:solidFill>
                <a:latin typeface="+mj-lt"/>
                <a:ea typeface="+mj-ea"/>
                <a:cs typeface="+mj-cs"/>
              </a:rPr>
            </a:br>
            <a:br>
              <a:rPr lang="en-US" sz="3200" b="1" kern="1200" dirty="0">
                <a:solidFill>
                  <a:schemeClr val="tx1"/>
                </a:solidFill>
                <a:latin typeface="+mj-lt"/>
                <a:ea typeface="+mj-ea"/>
                <a:cs typeface="+mj-cs"/>
              </a:rPr>
            </a:br>
            <a:br>
              <a:rPr lang="en-US" sz="3200" b="1" kern="1200" dirty="0">
                <a:solidFill>
                  <a:schemeClr val="tx1"/>
                </a:solidFill>
                <a:latin typeface="+mj-lt"/>
                <a:ea typeface="+mj-ea"/>
                <a:cs typeface="+mj-cs"/>
              </a:rPr>
            </a:br>
            <a:r>
              <a:rPr lang="en-US" sz="3200" b="1" kern="1200" dirty="0" err="1">
                <a:solidFill>
                  <a:schemeClr val="tx1"/>
                </a:solidFill>
                <a:latin typeface="+mj-lt"/>
                <a:ea typeface="+mj-ea"/>
                <a:cs typeface="+mj-cs"/>
              </a:rPr>
              <a:t>Datex</a:t>
            </a:r>
            <a:r>
              <a:rPr lang="en-US" sz="3200" b="1" kern="1200" dirty="0">
                <a:solidFill>
                  <a:schemeClr val="tx1"/>
                </a:solidFill>
                <a:latin typeface="+mj-lt"/>
                <a:ea typeface="+mj-ea"/>
                <a:cs typeface="+mj-cs"/>
              </a:rPr>
              <a:t> </a:t>
            </a:r>
            <a:r>
              <a:rPr lang="en-US" sz="3200" b="1" kern="1200" dirty="0" err="1">
                <a:solidFill>
                  <a:schemeClr val="tx1"/>
                </a:solidFill>
                <a:latin typeface="+mj-lt"/>
                <a:ea typeface="+mj-ea"/>
                <a:cs typeface="+mj-cs"/>
              </a:rPr>
              <a:t>Ohmeda</a:t>
            </a:r>
            <a:r>
              <a:rPr lang="en-US" sz="3200" b="1" kern="1200" dirty="0">
                <a:solidFill>
                  <a:schemeClr val="tx1"/>
                </a:solidFill>
                <a:latin typeface="+mj-lt"/>
                <a:ea typeface="+mj-ea"/>
                <a:cs typeface="+mj-cs"/>
              </a:rPr>
              <a:t> </a:t>
            </a:r>
            <a:r>
              <a:rPr lang="en-US" sz="3200" b="1" kern="1200" dirty="0" err="1">
                <a:solidFill>
                  <a:schemeClr val="tx1"/>
                </a:solidFill>
                <a:latin typeface="+mj-lt"/>
                <a:ea typeface="+mj-ea"/>
                <a:cs typeface="+mj-cs"/>
              </a:rPr>
              <a:t>Aestiva</a:t>
            </a:r>
            <a:r>
              <a:rPr lang="en-US" sz="3200" b="1" kern="1200" dirty="0">
                <a:solidFill>
                  <a:schemeClr val="tx1"/>
                </a:solidFill>
                <a:latin typeface="+mj-lt"/>
                <a:ea typeface="+mj-ea"/>
                <a:cs typeface="+mj-cs"/>
              </a:rPr>
              <a:t>/5 Anesthesia Machine w/ 7900 </a:t>
            </a:r>
            <a:br>
              <a:rPr lang="en-US" sz="3200" b="1" kern="1200" dirty="0">
                <a:solidFill>
                  <a:schemeClr val="tx1"/>
                </a:solidFill>
                <a:latin typeface="+mj-lt"/>
                <a:ea typeface="+mj-ea"/>
                <a:cs typeface="+mj-cs"/>
              </a:rPr>
            </a:br>
            <a:r>
              <a:rPr lang="en-US" sz="3200" b="1" kern="1200" dirty="0" err="1">
                <a:solidFill>
                  <a:schemeClr val="tx1"/>
                </a:solidFill>
                <a:latin typeface="+mj-lt"/>
                <a:ea typeface="+mj-ea"/>
                <a:cs typeface="+mj-cs"/>
              </a:rPr>
              <a:t>PSVPro</a:t>
            </a:r>
            <a:r>
              <a:rPr lang="en-US" sz="3200" b="1" kern="1200" dirty="0">
                <a:solidFill>
                  <a:schemeClr val="tx1"/>
                </a:solidFill>
                <a:latin typeface="+mj-lt"/>
                <a:ea typeface="+mj-ea"/>
                <a:cs typeface="+mj-cs"/>
              </a:rPr>
              <a:t> ventilator (Refurbished)</a:t>
            </a:r>
            <a:br>
              <a:rPr lang="en-US" sz="3200" b="1" kern="1200" dirty="0">
                <a:solidFill>
                  <a:schemeClr val="tx1"/>
                </a:solidFill>
                <a:latin typeface="+mj-lt"/>
                <a:ea typeface="+mj-ea"/>
                <a:cs typeface="+mj-cs"/>
              </a:rPr>
            </a:br>
            <a:endParaRPr lang="en-US" sz="3200" b="1" kern="1200" dirty="0">
              <a:solidFill>
                <a:schemeClr val="tx1"/>
              </a:solidFill>
              <a:latin typeface="+mj-lt"/>
              <a:ea typeface="+mj-ea"/>
              <a:cs typeface="+mj-cs"/>
            </a:endParaRPr>
          </a:p>
        </p:txBody>
      </p:sp>
      <p:pic>
        <p:nvPicPr>
          <p:cNvPr id="5" name="Content Placeholder 4">
            <a:extLst>
              <a:ext uri="{FF2B5EF4-FFF2-40B4-BE49-F238E27FC236}">
                <a16:creationId xmlns:a16="http://schemas.microsoft.com/office/drawing/2014/main" id="{5D65AD87-4C08-4B85-A5CB-11C3C91B0C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2470" y="566916"/>
            <a:ext cx="5724168" cy="5724168"/>
          </a:xfrm>
          <a:prstGeom prst="rect">
            <a:avLst/>
          </a:prstGeom>
        </p:spPr>
      </p:pic>
      <p:cxnSp>
        <p:nvCxnSpPr>
          <p:cNvPr id="12" name="Straight Connector 11">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17861"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2787905"/>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89CEA7D-B273-4DEF-A4CC-1E7D85187997}"/>
              </a:ext>
            </a:extLst>
          </p:cNvPr>
          <p:cNvSpPr>
            <a:spLocks noGrp="1"/>
          </p:cNvSpPr>
          <p:nvPr>
            <p:ph type="title"/>
          </p:nvPr>
        </p:nvSpPr>
        <p:spPr>
          <a:xfrm>
            <a:off x="418225" y="882557"/>
            <a:ext cx="3201366" cy="4353280"/>
          </a:xfrm>
        </p:spPr>
        <p:txBody>
          <a:bodyPr anchor="b">
            <a:normAutofit fontScale="90000"/>
          </a:bodyPr>
          <a:lstStyle/>
          <a:p>
            <a:pPr algn="ctr"/>
            <a:r>
              <a:rPr lang="en-US" sz="3600" b="1" dirty="0">
                <a:solidFill>
                  <a:srgbClr val="FFFFFF"/>
                </a:solidFill>
              </a:rPr>
              <a:t>Drugs and Techniques for General Anesthesia/NETT</a:t>
            </a:r>
            <a:br>
              <a:rPr lang="en-US" sz="4000" b="1" dirty="0">
                <a:solidFill>
                  <a:srgbClr val="FFFFFF"/>
                </a:solidFill>
              </a:rPr>
            </a:br>
            <a:br>
              <a:rPr lang="en-US" sz="4000" dirty="0">
                <a:solidFill>
                  <a:srgbClr val="FFFFFF"/>
                </a:solidFill>
              </a:rPr>
            </a:br>
            <a:r>
              <a:rPr lang="en-US" sz="4000" dirty="0">
                <a:solidFill>
                  <a:srgbClr val="FFFFFF"/>
                </a:solidFill>
              </a:rPr>
              <a:t> “what works for me may not work for you”</a:t>
            </a:r>
          </a:p>
        </p:txBody>
      </p:sp>
      <p:sp>
        <p:nvSpPr>
          <p:cNvPr id="3" name="Content Placeholder 2">
            <a:extLst>
              <a:ext uri="{FF2B5EF4-FFF2-40B4-BE49-F238E27FC236}">
                <a16:creationId xmlns:a16="http://schemas.microsoft.com/office/drawing/2014/main" id="{6E9B250B-0283-41B2-8EBA-12B71655232E}"/>
              </a:ext>
            </a:extLst>
          </p:cNvPr>
          <p:cNvSpPr>
            <a:spLocks noGrp="1"/>
          </p:cNvSpPr>
          <p:nvPr>
            <p:ph idx="1"/>
          </p:nvPr>
        </p:nvSpPr>
        <p:spPr>
          <a:xfrm>
            <a:off x="4810259" y="0"/>
            <a:ext cx="6555347" cy="6858000"/>
          </a:xfrm>
        </p:spPr>
        <p:txBody>
          <a:bodyPr anchor="ctr">
            <a:normAutofit/>
          </a:bodyPr>
          <a:lstStyle/>
          <a:p>
            <a:r>
              <a:rPr lang="en-US" sz="1800" b="1" dirty="0"/>
              <a:t>Afrin nasal spray </a:t>
            </a:r>
            <a:r>
              <a:rPr lang="en-US" sz="1800" dirty="0"/>
              <a:t>in the holding area</a:t>
            </a:r>
          </a:p>
          <a:p>
            <a:r>
              <a:rPr lang="en-US" sz="1800" b="1" dirty="0"/>
              <a:t>NETT</a:t>
            </a:r>
            <a:r>
              <a:rPr lang="en-US" sz="1800" dirty="0"/>
              <a:t> – room temp (in other words cold and firm) 6.0-6.5 for most women and 7.0-7.5 for most men</a:t>
            </a:r>
          </a:p>
          <a:p>
            <a:r>
              <a:rPr lang="en-US" sz="1800" b="1" dirty="0"/>
              <a:t>Induction</a:t>
            </a:r>
            <a:r>
              <a:rPr lang="en-US" sz="1800" dirty="0"/>
              <a:t> – at least 100–150 mics of Fentanyl, 2-3mg/kg of Propofol (esmolol if needed up to 1 mg/kg), </a:t>
            </a:r>
            <a:r>
              <a:rPr kumimoji="0" lang="en-US" sz="1800" b="0" i="0" u="none" strike="noStrike" kern="1200" cap="none" spc="0" normalizeH="0" baseline="0" noProof="0" dirty="0">
                <a:ln>
                  <a:noFill/>
                </a:ln>
                <a:effectLst/>
                <a:uLnTx/>
                <a:uFillTx/>
                <a:latin typeface="Calibri" panose="020F0502020204030204"/>
                <a:ea typeface="+mn-ea"/>
                <a:cs typeface="+mn-cs"/>
              </a:rPr>
              <a:t>Lidocaine 1.5mg/kg, </a:t>
            </a:r>
            <a:r>
              <a:rPr lang="en-US" sz="1800" dirty="0"/>
              <a:t>if airway ok prefer Rocuronium for a slower induction. Once asleep more Afrin nasal spray, eye ointment for the longer cases. Maybe most important, use a VL of choice (</a:t>
            </a:r>
            <a:r>
              <a:rPr lang="en-US" sz="1800" dirty="0" err="1"/>
              <a:t>Uescope</a:t>
            </a:r>
            <a:r>
              <a:rPr lang="en-US" sz="1800" dirty="0"/>
              <a:t>) for all intubations. Make sure NETT is not causing pressure on nose and check periodically. Keep cuff as loose as possible without a leak. </a:t>
            </a:r>
          </a:p>
          <a:p>
            <a:r>
              <a:rPr lang="en-US" sz="1800" b="1" dirty="0"/>
              <a:t>Maintenance</a:t>
            </a:r>
            <a:r>
              <a:rPr lang="en-US" sz="1800" dirty="0"/>
              <a:t> – 8-10mg of Decadron during or right after induction, Sevoflurane, keep systolic BP around 100 for bleeding.  Not uncommon to give 10-20mg of Labetalol during the case. At some point during the case give Toradol and Zofran. * use SCD’s</a:t>
            </a:r>
          </a:p>
          <a:p>
            <a:r>
              <a:rPr lang="en-US" sz="1800" b="1" dirty="0"/>
              <a:t>IV Fluids </a:t>
            </a:r>
            <a:r>
              <a:rPr lang="en-US" sz="1800" dirty="0"/>
              <a:t>– 250ml of NS or LR, I don’t catheterize anyone even on long cases, so I keep my fluids to a minimum, around 500ml for a 4-6 hour case. IV tubing needs a port at top.</a:t>
            </a:r>
          </a:p>
          <a:p>
            <a:r>
              <a:rPr lang="en-US" sz="1800" b="1" dirty="0"/>
              <a:t>Wakeup</a:t>
            </a:r>
            <a:r>
              <a:rPr lang="en-US" sz="1800" dirty="0"/>
              <a:t> – on long cases, last 30-45 minutes or so, discontinue the Sevoflurane and go to 70/30 N2O/O2 and titrate Propofol and then another 1.5mg of Lidocaine IV before </a:t>
            </a:r>
            <a:r>
              <a:rPr lang="en-US" sz="1800" dirty="0" err="1"/>
              <a:t>extubation</a:t>
            </a:r>
            <a:r>
              <a:rPr lang="en-US" sz="1800" dirty="0"/>
              <a:t>.</a:t>
            </a:r>
          </a:p>
          <a:p>
            <a:endParaRPr lang="en-US" sz="1700" dirty="0"/>
          </a:p>
        </p:txBody>
      </p:sp>
    </p:spTree>
    <p:extLst>
      <p:ext uri="{BB962C8B-B14F-4D97-AF65-F5344CB8AC3E}">
        <p14:creationId xmlns:p14="http://schemas.microsoft.com/office/powerpoint/2010/main" val="42789007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15DF50C-BF95-40D6-875E-4CB661BBF3F4}"/>
              </a:ext>
            </a:extLst>
          </p:cNvPr>
          <p:cNvSpPr>
            <a:spLocks noGrp="1"/>
          </p:cNvSpPr>
          <p:nvPr>
            <p:ph type="title"/>
          </p:nvPr>
        </p:nvSpPr>
        <p:spPr>
          <a:xfrm>
            <a:off x="1371599" y="294538"/>
            <a:ext cx="9895951" cy="1033669"/>
          </a:xfrm>
        </p:spPr>
        <p:txBody>
          <a:bodyPr>
            <a:normAutofit/>
          </a:bodyPr>
          <a:lstStyle/>
          <a:p>
            <a:r>
              <a:rPr lang="en-US" sz="4000" b="1" dirty="0">
                <a:solidFill>
                  <a:srgbClr val="FFFFFF"/>
                </a:solidFill>
              </a:rPr>
              <a:t>IV Sedation – “Less is More”</a:t>
            </a:r>
          </a:p>
        </p:txBody>
      </p:sp>
      <p:sp>
        <p:nvSpPr>
          <p:cNvPr id="3" name="Content Placeholder 2">
            <a:extLst>
              <a:ext uri="{FF2B5EF4-FFF2-40B4-BE49-F238E27FC236}">
                <a16:creationId xmlns:a16="http://schemas.microsoft.com/office/drawing/2014/main" id="{21826378-A5C5-4AE6-884E-CD36D553E19D}"/>
              </a:ext>
            </a:extLst>
          </p:cNvPr>
          <p:cNvSpPr>
            <a:spLocks noGrp="1"/>
          </p:cNvSpPr>
          <p:nvPr>
            <p:ph idx="1"/>
          </p:nvPr>
        </p:nvSpPr>
        <p:spPr>
          <a:xfrm>
            <a:off x="1371599" y="1628684"/>
            <a:ext cx="9724031" cy="5686516"/>
          </a:xfrm>
        </p:spPr>
        <p:txBody>
          <a:bodyPr anchor="ctr">
            <a:normAutofit/>
          </a:bodyPr>
          <a:lstStyle/>
          <a:p>
            <a:r>
              <a:rPr lang="en-US" sz="1600" b="1" dirty="0"/>
              <a:t>Drug choices </a:t>
            </a:r>
            <a:r>
              <a:rPr lang="en-US" sz="1600" dirty="0"/>
              <a:t>- dependent on state law/supervision  </a:t>
            </a:r>
          </a:p>
          <a:p>
            <a:r>
              <a:rPr lang="en-US" sz="1600" b="1" dirty="0"/>
              <a:t>Monitoring </a:t>
            </a:r>
            <a:r>
              <a:rPr lang="en-US" sz="1600" dirty="0"/>
              <a:t>– ETCO2 standard of care</a:t>
            </a:r>
          </a:p>
          <a:p>
            <a:r>
              <a:rPr lang="en-US" sz="1600" b="1" dirty="0"/>
              <a:t>Prior to local </a:t>
            </a:r>
            <a:r>
              <a:rPr lang="en-US" sz="1600" dirty="0"/>
              <a:t>– Versed 3-5 mg, Ketamine 25-50mg, Benadryl 25mg, Fentanyl 50mics, titrate more Versed if needed. Still want them to be able to follow commands. </a:t>
            </a:r>
            <a:r>
              <a:rPr lang="en-US" sz="1600" b="1" dirty="0"/>
              <a:t>Do Not let the dentist localize until BP and HR normal!</a:t>
            </a:r>
          </a:p>
          <a:p>
            <a:r>
              <a:rPr lang="en-US" sz="1600" b="1" dirty="0"/>
              <a:t>After local</a:t>
            </a:r>
            <a:r>
              <a:rPr lang="en-US" sz="1600" dirty="0"/>
              <a:t>, I rarely give anymore Fentanyl. Titrate Versed as needed and if longer case give another 25mg of Benadryl. Can give Toradol and Zofran and Decadron.</a:t>
            </a:r>
          </a:p>
          <a:p>
            <a:r>
              <a:rPr lang="en-US" sz="1600" b="1" dirty="0" err="1"/>
              <a:t>Robinul</a:t>
            </a:r>
            <a:r>
              <a:rPr lang="en-US" sz="1600" b="1" dirty="0"/>
              <a:t>?</a:t>
            </a:r>
            <a:r>
              <a:rPr lang="en-US" sz="1600" dirty="0"/>
              <a:t> – personally, I rarely if ever use it, just don’t see need with continuous suctioning plus the Benadryl will dry them out</a:t>
            </a:r>
          </a:p>
          <a:p>
            <a:r>
              <a:rPr lang="en-US" sz="1600" b="1" dirty="0" err="1"/>
              <a:t>Precedex</a:t>
            </a:r>
            <a:r>
              <a:rPr lang="en-US" sz="1600" b="1" dirty="0"/>
              <a:t> or Propofol </a:t>
            </a:r>
            <a:r>
              <a:rPr lang="en-US" sz="1600" dirty="0"/>
              <a:t>- if needed for deeper sedation or if intolerant to Versed. </a:t>
            </a:r>
          </a:p>
          <a:p>
            <a:r>
              <a:rPr lang="en-US" sz="1600" b="1" dirty="0"/>
              <a:t>If using </a:t>
            </a:r>
            <a:r>
              <a:rPr lang="en-US" sz="1600" b="1" dirty="0" err="1"/>
              <a:t>Precedex</a:t>
            </a:r>
            <a:r>
              <a:rPr lang="en-US" sz="1600" b="1" dirty="0"/>
              <a:t>, </a:t>
            </a:r>
            <a:r>
              <a:rPr lang="en-US" sz="1600" dirty="0"/>
              <a:t>for longer cases 1mic/kg over 10-15 minutes and then 1mic/kg/hour. For shorter cases 10-20 mic boluses, works great. Remember, if you are using as an infusion give it at least 30 minutes or longer to wear off before wakeup.</a:t>
            </a:r>
          </a:p>
          <a:p>
            <a:r>
              <a:rPr lang="en-US" sz="1600" b="1" dirty="0"/>
              <a:t>Keep it safe </a:t>
            </a:r>
            <a:r>
              <a:rPr lang="en-US" sz="1600" dirty="0"/>
              <a:t>– </a:t>
            </a:r>
            <a:r>
              <a:rPr lang="en-US" sz="1600" b="1" dirty="0"/>
              <a:t>Remember, shared airway with throat packs involved,</a:t>
            </a:r>
            <a:r>
              <a:rPr lang="en-US" sz="1600" dirty="0"/>
              <a:t> make sure they can protect their airway if possible!</a:t>
            </a:r>
          </a:p>
          <a:p>
            <a:r>
              <a:rPr lang="en-US" sz="1600" b="1" dirty="0"/>
              <a:t>Have patient awake at the end</a:t>
            </a:r>
            <a:r>
              <a:rPr lang="en-US" sz="1600" dirty="0"/>
              <a:t>, recover 10 minutes and d/c per dentist, I don’t hesitate to give Romazicon if needed, .1-.2mg.</a:t>
            </a:r>
          </a:p>
          <a:p>
            <a:endParaRPr lang="en-US" sz="1400" dirty="0"/>
          </a:p>
        </p:txBody>
      </p:sp>
    </p:spTree>
    <p:extLst>
      <p:ext uri="{BB962C8B-B14F-4D97-AF65-F5344CB8AC3E}">
        <p14:creationId xmlns:p14="http://schemas.microsoft.com/office/powerpoint/2010/main" val="16053771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A18C7292-9C20-4287-88B1-B63D9EF08B46}"/>
              </a:ext>
            </a:extLst>
          </p:cNvPr>
          <p:cNvPicPr>
            <a:picLocks noChangeAspect="1"/>
          </p:cNvPicPr>
          <p:nvPr/>
        </p:nvPicPr>
        <p:blipFill rotWithShape="1">
          <a:blip r:embed="rId2">
            <a:extLst>
              <a:ext uri="{28A0092B-C50C-407E-A947-70E740481C1C}">
                <a14:useLocalDpi xmlns:a14="http://schemas.microsoft.com/office/drawing/2010/main" val="0"/>
              </a:ext>
            </a:extLst>
          </a:blip>
          <a:srcRect t="20674" b="30238"/>
          <a:stretch/>
        </p:blipFill>
        <p:spPr>
          <a:xfrm>
            <a:off x="20" y="-13889"/>
            <a:ext cx="12191980" cy="3093522"/>
          </a:xfrm>
          <a:custGeom>
            <a:avLst/>
            <a:gdLst>
              <a:gd name="connsiteX0" fmla="*/ 0 w 12192000"/>
              <a:gd name="connsiteY0" fmla="*/ 0 h 3692092"/>
              <a:gd name="connsiteX1" fmla="*/ 12192000 w 12192000"/>
              <a:gd name="connsiteY1" fmla="*/ 0 h 3692092"/>
              <a:gd name="connsiteX2" fmla="*/ 12192000 w 12192000"/>
              <a:gd name="connsiteY2" fmla="*/ 3504824 h 3692092"/>
              <a:gd name="connsiteX3" fmla="*/ 12024691 w 12192000"/>
              <a:gd name="connsiteY3" fmla="*/ 3517794 h 3692092"/>
              <a:gd name="connsiteX4" fmla="*/ 160485 w 12192000"/>
              <a:gd name="connsiteY4" fmla="*/ 3663863 h 3692092"/>
              <a:gd name="connsiteX5" fmla="*/ 0 w 12192000"/>
              <a:gd name="connsiteY5" fmla="*/ 3692092 h 369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10" name="Content Placeholder 9">
            <a:extLst>
              <a:ext uri="{FF2B5EF4-FFF2-40B4-BE49-F238E27FC236}">
                <a16:creationId xmlns:a16="http://schemas.microsoft.com/office/drawing/2014/main" id="{A89FE88B-9CBD-4687-BD3F-DD7EEC2C641A}"/>
              </a:ext>
            </a:extLst>
          </p:cNvPr>
          <p:cNvSpPr>
            <a:spLocks noGrp="1"/>
          </p:cNvSpPr>
          <p:nvPr>
            <p:ph idx="1"/>
          </p:nvPr>
        </p:nvSpPr>
        <p:spPr>
          <a:xfrm>
            <a:off x="4223982" y="2731325"/>
            <a:ext cx="7485413" cy="4635961"/>
          </a:xfrm>
        </p:spPr>
        <p:txBody>
          <a:bodyPr anchor="ctr">
            <a:normAutofit/>
          </a:bodyPr>
          <a:lstStyle/>
          <a:p>
            <a:r>
              <a:rPr lang="en-US" sz="1600" b="1" dirty="0"/>
              <a:t>Weigh the positives and negatives of starting your own OBA practice.  Transition if possible.</a:t>
            </a:r>
          </a:p>
          <a:p>
            <a:r>
              <a:rPr lang="en-US" sz="1600" b="1" dirty="0"/>
              <a:t>First things first, you will need malpractice insurance, CPA, Attorney, contracts, billing service  and choose a business entity.</a:t>
            </a:r>
          </a:p>
          <a:p>
            <a:r>
              <a:rPr lang="en-US" sz="1600" b="1" dirty="0"/>
              <a:t>It’s critical to find a good mentor or two.</a:t>
            </a:r>
          </a:p>
          <a:p>
            <a:r>
              <a:rPr lang="en-US" sz="1600" b="1" dirty="0"/>
              <a:t>Utilize the www.aana.com for information like documents, resources and legal information. </a:t>
            </a:r>
          </a:p>
          <a:p>
            <a:r>
              <a:rPr lang="en-US" sz="1600" b="1" dirty="0"/>
              <a:t>Know your state and federal laws.</a:t>
            </a:r>
          </a:p>
          <a:p>
            <a:r>
              <a:rPr lang="en-US" sz="1600" b="1" dirty="0"/>
              <a:t>Make sure all equipment, supplies and drugs are in place </a:t>
            </a:r>
          </a:p>
          <a:p>
            <a:r>
              <a:rPr lang="en-US" sz="1600" b="1" dirty="0"/>
              <a:t>Start a website and market yourself.</a:t>
            </a:r>
          </a:p>
          <a:p>
            <a:r>
              <a:rPr lang="en-US" sz="1600" b="1" dirty="0"/>
              <a:t>Remember, easy does it, all of this does not have to happen over night.</a:t>
            </a:r>
          </a:p>
          <a:p>
            <a:endParaRPr lang="en-US" sz="1100" dirty="0"/>
          </a:p>
          <a:p>
            <a:endParaRPr lang="en-US" sz="1100" dirty="0"/>
          </a:p>
        </p:txBody>
      </p:sp>
      <p:sp>
        <p:nvSpPr>
          <p:cNvPr id="2" name="Title 1">
            <a:extLst>
              <a:ext uri="{FF2B5EF4-FFF2-40B4-BE49-F238E27FC236}">
                <a16:creationId xmlns:a16="http://schemas.microsoft.com/office/drawing/2014/main" id="{90668B90-4546-43C3-9640-86FC56F559FB}"/>
              </a:ext>
            </a:extLst>
          </p:cNvPr>
          <p:cNvSpPr>
            <a:spLocks noGrp="1"/>
          </p:cNvSpPr>
          <p:nvPr>
            <p:ph type="title"/>
          </p:nvPr>
        </p:nvSpPr>
        <p:spPr>
          <a:xfrm>
            <a:off x="838200" y="-1325563"/>
            <a:ext cx="10515600" cy="1325563"/>
          </a:xfrm>
        </p:spPr>
        <p:txBody>
          <a:bodyPr>
            <a:normAutofit/>
          </a:bodyPr>
          <a:lstStyle/>
          <a:p>
            <a:endParaRPr lang="en-US"/>
          </a:p>
        </p:txBody>
      </p:sp>
    </p:spTree>
    <p:extLst>
      <p:ext uri="{BB962C8B-B14F-4D97-AF65-F5344CB8AC3E}">
        <p14:creationId xmlns:p14="http://schemas.microsoft.com/office/powerpoint/2010/main" val="17654846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ED27F-E134-6890-1341-AB9117D8E282}"/>
              </a:ext>
            </a:extLst>
          </p:cNvPr>
          <p:cNvSpPr>
            <a:spLocks noGrp="1"/>
          </p:cNvSpPr>
          <p:nvPr>
            <p:ph type="title"/>
          </p:nvPr>
        </p:nvSpPr>
        <p:spPr>
          <a:xfrm>
            <a:off x="838200" y="190006"/>
            <a:ext cx="10515600" cy="819398"/>
          </a:xfrm>
        </p:spPr>
        <p:txBody>
          <a:bodyPr/>
          <a:lstStyle/>
          <a:p>
            <a:pPr algn="ctr"/>
            <a:r>
              <a:rPr lang="en-US" b="1" dirty="0"/>
              <a:t>References</a:t>
            </a:r>
          </a:p>
        </p:txBody>
      </p:sp>
      <p:sp>
        <p:nvSpPr>
          <p:cNvPr id="3" name="Content Placeholder 2">
            <a:extLst>
              <a:ext uri="{FF2B5EF4-FFF2-40B4-BE49-F238E27FC236}">
                <a16:creationId xmlns:a16="http://schemas.microsoft.com/office/drawing/2014/main" id="{C8335600-24BC-0A63-375B-DC0F8860A817}"/>
              </a:ext>
            </a:extLst>
          </p:cNvPr>
          <p:cNvSpPr>
            <a:spLocks noGrp="1"/>
          </p:cNvSpPr>
          <p:nvPr>
            <p:ph idx="1"/>
          </p:nvPr>
        </p:nvSpPr>
        <p:spPr>
          <a:xfrm>
            <a:off x="838200" y="1282535"/>
            <a:ext cx="10515600" cy="5575465"/>
          </a:xfrm>
        </p:spPr>
        <p:txBody>
          <a:bodyPr/>
          <a:lstStyle/>
          <a:p>
            <a:pPr marL="0" indent="0">
              <a:buNone/>
            </a:pPr>
            <a:r>
              <a:rPr lang="en-US" sz="1800" dirty="0"/>
              <a:t>AANA – Dental Anesthesia - </a:t>
            </a:r>
            <a:r>
              <a:rPr lang="en-US" sz="1800" dirty="0">
                <a:hlinkClick r:id="rId2"/>
              </a:rPr>
              <a:t>https://www.aana.com/practice/clinical-practice/clinical-practice-resources/dental-anesthesia/</a:t>
            </a:r>
            <a:endParaRPr lang="en-US" sz="1800" dirty="0"/>
          </a:p>
          <a:p>
            <a:pPr marL="0" indent="0">
              <a:buNone/>
            </a:pPr>
            <a:r>
              <a:rPr lang="en-US" sz="1800" dirty="0"/>
              <a:t>Georgia Registered Professional Nurse Practice Act (43-26-11.1) </a:t>
            </a:r>
            <a:r>
              <a:rPr lang="en-US" sz="1800" dirty="0">
                <a:hlinkClick r:id="rId3"/>
              </a:rPr>
              <a:t>https://sos.ga.gov/sites/default/files/forms/38%20Reference%20-%20Nurse%20Practice%20Act.pdf</a:t>
            </a:r>
            <a:endParaRPr lang="en-US" sz="1800" dirty="0"/>
          </a:p>
          <a:p>
            <a:pPr marL="0" indent="0">
              <a:buNone/>
            </a:pPr>
            <a:r>
              <a:rPr lang="en-US" sz="1800" dirty="0"/>
              <a:t>Georgia Medical Practice Act – (43-34-23 and 43-34-25)  </a:t>
            </a:r>
            <a:r>
              <a:rPr lang="en-US" sz="1800" dirty="0">
                <a:hlinkClick r:id="rId4"/>
              </a:rPr>
              <a:t>https://medicalboard.georgia.gov/sites/medicalboard.georgia.gov/files/related_files/site_page/Medical%20Practice%20Act%202013beta.pdf</a:t>
            </a:r>
            <a:endParaRPr lang="en-US" sz="1800" dirty="0"/>
          </a:p>
          <a:p>
            <a:pPr marL="0" indent="0">
              <a:buNone/>
            </a:pPr>
            <a:r>
              <a:rPr lang="en-US" sz="1800" dirty="0"/>
              <a:t>Dental Practice Act (43-11-21 and 43-11-21.1) </a:t>
            </a:r>
            <a:r>
              <a:rPr lang="en-US" sz="1800" dirty="0">
                <a:hlinkClick r:id="rId5"/>
              </a:rPr>
              <a:t>https://gbd.georgia.gov/sites/gbd.georgia.gov/files/related_files/document/Title%2043%2C%20Chapter%2011%20-%20Dentists%2C%20Dental%20Hygienists%2C%20and%20Dental%20Assistants.pdf</a:t>
            </a:r>
            <a:endParaRPr lang="en-US" sz="1800" dirty="0"/>
          </a:p>
          <a:p>
            <a:pPr marL="0" indent="0">
              <a:buNone/>
            </a:pPr>
            <a:r>
              <a:rPr lang="en-US" sz="1800" dirty="0"/>
              <a:t>Chapter 35 - PODIATRY PRACTICE (§§ 43-35-1 — 43-35-18) - Section 43-35-3 – Definitions</a:t>
            </a:r>
          </a:p>
          <a:p>
            <a:pPr marL="0" indent="0">
              <a:buNone/>
            </a:pPr>
            <a:r>
              <a:rPr lang="en-US" sz="1800" dirty="0">
                <a:hlinkClick r:id="rId6"/>
              </a:rPr>
              <a:t>https://law.justia.com/codes/georgia/title-43/chapter-35/section-43-35-3/</a:t>
            </a:r>
            <a:endParaRPr lang="en-US" sz="1800" dirty="0"/>
          </a:p>
          <a:p>
            <a:pPr marL="0" indent="0">
              <a:buNone/>
            </a:pPr>
            <a:r>
              <a:rPr lang="en-US" sz="1800" dirty="0"/>
              <a:t>AANA 2025 - Practice Profile and Compensation &amp; Benefits Member Survey - </a:t>
            </a:r>
            <a:r>
              <a:rPr lang="en-US" sz="1800" dirty="0">
                <a:hlinkClick r:id="rId7" action="ppaction://hlinkfile"/>
              </a:rPr>
              <a:t>file:///C:/Users/user/OneDrive/Desktop/Compensation%20and%20Benefits%202024%20Report%20for%20Publication%20(1).pdf</a:t>
            </a:r>
            <a:endParaRPr lang="en-US" sz="1800" dirty="0"/>
          </a:p>
          <a:p>
            <a:pPr marL="0" indent="0">
              <a:buNone/>
            </a:pPr>
            <a:r>
              <a:rPr lang="en-US" sz="1800" dirty="0"/>
              <a:t>Notice of Intent to Amend Rule of the Georgia Board of Dentistry – Rule 150-13-.01 Conscious Sedation Permits - </a:t>
            </a:r>
            <a:r>
              <a:rPr lang="en-US" sz="1800" dirty="0">
                <a:hlinkClick r:id="rId8" action="ppaction://hlinkfile"/>
              </a:rPr>
              <a:t>file:///C:/Users/user/Downloads/Notice%20of%20Intent%20to%20Amend%20Rule%20150-13-.01%20-%2006.12.2024%20(12).pdf</a:t>
            </a:r>
            <a:endParaRPr lang="en-US" sz="1800" dirty="0"/>
          </a:p>
          <a:p>
            <a:pPr marL="0" indent="0">
              <a:buNone/>
            </a:pPr>
            <a:endParaRPr lang="en-US" sz="1800" dirty="0"/>
          </a:p>
          <a:p>
            <a:pPr marL="0" indent="0">
              <a:buNone/>
            </a:pPr>
            <a:endParaRPr lang="en-US" sz="18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2000" dirty="0"/>
          </a:p>
          <a:p>
            <a:pPr marL="0" indent="0">
              <a:buNone/>
            </a:pPr>
            <a:endParaRPr lang="en-US" sz="2000"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34238187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Shape 25">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A756F5D-3ED6-0FE1-EB2F-58EB46D4A208}"/>
              </a:ext>
            </a:extLst>
          </p:cNvPr>
          <p:cNvSpPr>
            <a:spLocks noGrp="1"/>
          </p:cNvSpPr>
          <p:nvPr>
            <p:ph type="title"/>
          </p:nvPr>
        </p:nvSpPr>
        <p:spPr>
          <a:xfrm>
            <a:off x="0" y="2501549"/>
            <a:ext cx="4038604" cy="3350910"/>
          </a:xfrm>
        </p:spPr>
        <p:txBody>
          <a:bodyPr vert="horz" lIns="91440" tIns="45720" rIns="91440" bIns="45720" rtlCol="0" anchor="t">
            <a:normAutofit/>
          </a:bodyPr>
          <a:lstStyle/>
          <a:p>
            <a:pPr algn="ctr"/>
            <a:r>
              <a:rPr lang="en-US" sz="2000" b="1" kern="1200" dirty="0">
                <a:solidFill>
                  <a:srgbClr val="FFFFFF"/>
                </a:solidFill>
                <a:latin typeface="+mj-lt"/>
                <a:ea typeface="+mj-ea"/>
                <a:cs typeface="+mj-cs"/>
              </a:rPr>
              <a:t>Stephen D. Smith MA, CRNA, FAANA</a:t>
            </a:r>
            <a:br>
              <a:rPr lang="en-US" sz="2000" b="1" kern="1200" dirty="0">
                <a:solidFill>
                  <a:srgbClr val="FFFFFF"/>
                </a:solidFill>
                <a:latin typeface="+mj-lt"/>
                <a:ea typeface="+mj-ea"/>
                <a:cs typeface="+mj-cs"/>
              </a:rPr>
            </a:br>
            <a:r>
              <a:rPr lang="en-US" sz="2000" b="1" kern="1200" dirty="0">
                <a:solidFill>
                  <a:srgbClr val="FFFFFF"/>
                </a:solidFill>
                <a:latin typeface="+mj-lt"/>
                <a:ea typeface="+mj-ea"/>
                <a:cs typeface="+mj-cs"/>
              </a:rPr>
              <a:t>steve@georgiaanesthesiallc.com</a:t>
            </a:r>
            <a:br>
              <a:rPr lang="en-US" sz="2000" b="1" kern="1200" dirty="0">
                <a:solidFill>
                  <a:srgbClr val="FFFFFF"/>
                </a:solidFill>
                <a:latin typeface="+mj-lt"/>
                <a:ea typeface="+mj-ea"/>
                <a:cs typeface="+mj-cs"/>
              </a:rPr>
            </a:br>
            <a:r>
              <a:rPr lang="en-US" sz="2000" b="1" kern="1200" dirty="0">
                <a:solidFill>
                  <a:srgbClr val="FFFFFF"/>
                </a:solidFill>
                <a:latin typeface="+mj-lt"/>
                <a:ea typeface="+mj-ea"/>
                <a:cs typeface="+mj-cs"/>
              </a:rPr>
              <a:t>404-429-8553</a:t>
            </a:r>
            <a:br>
              <a:rPr lang="en-US" sz="2000" b="1" kern="1200" dirty="0">
                <a:solidFill>
                  <a:srgbClr val="FFFFFF"/>
                </a:solidFill>
                <a:latin typeface="+mj-lt"/>
                <a:ea typeface="+mj-ea"/>
                <a:cs typeface="+mj-cs"/>
              </a:rPr>
            </a:br>
            <a:endParaRPr lang="en-US" sz="2000" b="1" kern="1200" dirty="0">
              <a:solidFill>
                <a:srgbClr val="FFFFFF"/>
              </a:solidFill>
              <a:latin typeface="+mj-lt"/>
              <a:ea typeface="+mj-ea"/>
              <a:cs typeface="+mj-cs"/>
            </a:endParaRPr>
          </a:p>
        </p:txBody>
      </p:sp>
      <p:pic>
        <p:nvPicPr>
          <p:cNvPr id="4" name="Content Placeholder 3">
            <a:extLst>
              <a:ext uri="{FF2B5EF4-FFF2-40B4-BE49-F238E27FC236}">
                <a16:creationId xmlns:a16="http://schemas.microsoft.com/office/drawing/2014/main" id="{11EC1AB1-004F-1E16-6B86-FA799420D45E}"/>
              </a:ext>
            </a:extLst>
          </p:cNvPr>
          <p:cNvPicPr>
            <a:picLocks noGrp="1" noChangeAspect="1"/>
          </p:cNvPicPr>
          <p:nvPr>
            <p:ph idx="1"/>
          </p:nvPr>
        </p:nvPicPr>
        <p:blipFill rotWithShape="1">
          <a:blip r:embed="rId2"/>
          <a:srcRect t="27738" b="15155"/>
          <a:stretch/>
        </p:blipFill>
        <p:spPr>
          <a:xfrm>
            <a:off x="4502428" y="1396743"/>
            <a:ext cx="7225748" cy="4064513"/>
          </a:xfrm>
          <a:prstGeom prst="rect">
            <a:avLst/>
          </a:prstGeom>
        </p:spPr>
      </p:pic>
    </p:spTree>
    <p:extLst>
      <p:ext uri="{BB962C8B-B14F-4D97-AF65-F5344CB8AC3E}">
        <p14:creationId xmlns:p14="http://schemas.microsoft.com/office/powerpoint/2010/main" val="34109174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1" name="Picture 10">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13" name="Rectangle 12">
            <a:extLst>
              <a:ext uri="{FF2B5EF4-FFF2-40B4-BE49-F238E27FC236}">
                <a16:creationId xmlns:a16="http://schemas.microsoft.com/office/drawing/2014/main" id="{729F2144-48B7-4730-955E-365ECED3A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5" name="Rectangle 14">
            <a:extLst>
              <a:ext uri="{FF2B5EF4-FFF2-40B4-BE49-F238E27FC236}">
                <a16:creationId xmlns:a16="http://schemas.microsoft.com/office/drawing/2014/main" id="{E765FF50-D2F9-4A4F-86ED-F101E172B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17" name="Picture 16">
            <a:extLst>
              <a:ext uri="{FF2B5EF4-FFF2-40B4-BE49-F238E27FC236}">
                <a16:creationId xmlns:a16="http://schemas.microsoft.com/office/drawing/2014/main" id="{FFECA84E-1776-4B03-9261-CF74A291DF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t="37018" r="40625"/>
          <a:stretch/>
        </p:blipFill>
        <p:spPr>
          <a:xfrm rot="16200000">
            <a:off x="43976" y="-43974"/>
            <a:ext cx="1447800" cy="1535750"/>
          </a:xfrm>
          <a:prstGeom prst="rect">
            <a:avLst/>
          </a:prstGeom>
        </p:spPr>
      </p:pic>
      <p:sp>
        <p:nvSpPr>
          <p:cNvPr id="2" name="Title 1">
            <a:extLst>
              <a:ext uri="{FF2B5EF4-FFF2-40B4-BE49-F238E27FC236}">
                <a16:creationId xmlns:a16="http://schemas.microsoft.com/office/drawing/2014/main" id="{34D89B98-C9C1-2FB0-AB14-605BFCADE3C5}"/>
              </a:ext>
            </a:extLst>
          </p:cNvPr>
          <p:cNvSpPr>
            <a:spLocks noGrp="1"/>
          </p:cNvSpPr>
          <p:nvPr>
            <p:ph type="title"/>
          </p:nvPr>
        </p:nvSpPr>
        <p:spPr>
          <a:xfrm>
            <a:off x="1293876" y="304801"/>
            <a:ext cx="9601200" cy="1534297"/>
          </a:xfrm>
        </p:spPr>
        <p:txBody>
          <a:bodyPr vert="horz" lIns="91440" tIns="45720" rIns="91440" bIns="45720" rtlCol="0" anchor="b">
            <a:normAutofit fontScale="90000"/>
          </a:bodyPr>
          <a:lstStyle/>
          <a:p>
            <a:pPr algn="ctr"/>
            <a:r>
              <a:rPr lang="en-US" sz="5400" dirty="0">
                <a:solidFill>
                  <a:schemeClr val="tx2"/>
                </a:solidFill>
              </a:rPr>
              <a:t>OANA , CRNAs and Residents</a:t>
            </a:r>
          </a:p>
        </p:txBody>
      </p:sp>
      <p:pic>
        <p:nvPicPr>
          <p:cNvPr id="19" name="Picture 18">
            <a:extLst>
              <a:ext uri="{FF2B5EF4-FFF2-40B4-BE49-F238E27FC236}">
                <a16:creationId xmlns:a16="http://schemas.microsoft.com/office/drawing/2014/main" id="{2BFFF490-82EC-4000-BB36-A67FD39E3A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r="46048"/>
          <a:stretch/>
        </p:blipFill>
        <p:spPr>
          <a:xfrm>
            <a:off x="10820400" y="3144779"/>
            <a:ext cx="1371600" cy="2548349"/>
          </a:xfrm>
          <a:prstGeom prst="rect">
            <a:avLst/>
          </a:prstGeom>
        </p:spPr>
      </p:pic>
      <p:pic>
        <p:nvPicPr>
          <p:cNvPr id="4" name="Content Placeholder 3">
            <a:extLst>
              <a:ext uri="{FF2B5EF4-FFF2-40B4-BE49-F238E27FC236}">
                <a16:creationId xmlns:a16="http://schemas.microsoft.com/office/drawing/2014/main" id="{17E21702-92E6-B737-4706-0DA4C7B6D8AC}"/>
              </a:ext>
            </a:extLst>
          </p:cNvPr>
          <p:cNvPicPr>
            <a:picLocks noGrp="1" noChangeAspect="1"/>
          </p:cNvPicPr>
          <p:nvPr>
            <p:ph idx="1"/>
          </p:nvPr>
        </p:nvPicPr>
        <p:blipFill rotWithShape="1">
          <a:blip r:embed="rId5"/>
          <a:srcRect t="20483" r="-2" b="15126"/>
          <a:stretch/>
        </p:blipFill>
        <p:spPr>
          <a:xfrm>
            <a:off x="619840" y="3003970"/>
            <a:ext cx="11084189" cy="3854030"/>
          </a:xfrm>
          <a:custGeom>
            <a:avLst/>
            <a:gdLst/>
            <a:ahLst/>
            <a:cxnLst/>
            <a:rect l="l" t="t" r="r" b="b"/>
            <a:pathLst>
              <a:path w="11084189" h="3854030">
                <a:moveTo>
                  <a:pt x="5542094" y="0"/>
                </a:moveTo>
                <a:cubicBezTo>
                  <a:pt x="8264668" y="0"/>
                  <a:pt x="10536186" y="1609144"/>
                  <a:pt x="11061525" y="3748287"/>
                </a:cubicBezTo>
                <a:lnTo>
                  <a:pt x="11084189" y="3854030"/>
                </a:lnTo>
                <a:lnTo>
                  <a:pt x="0" y="3854030"/>
                </a:lnTo>
                <a:lnTo>
                  <a:pt x="22663" y="3748287"/>
                </a:lnTo>
                <a:cubicBezTo>
                  <a:pt x="548002" y="1609144"/>
                  <a:pt x="2819520" y="0"/>
                  <a:pt x="5542094" y="0"/>
                </a:cubicBezTo>
                <a:close/>
              </a:path>
            </a:pathLst>
          </a:custGeom>
        </p:spPr>
      </p:pic>
    </p:spTree>
    <p:extLst>
      <p:ext uri="{BB962C8B-B14F-4D97-AF65-F5344CB8AC3E}">
        <p14:creationId xmlns:p14="http://schemas.microsoft.com/office/powerpoint/2010/main" val="27726663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1" name="Picture 10">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13" name="Rectangle 12">
            <a:extLst>
              <a:ext uri="{FF2B5EF4-FFF2-40B4-BE49-F238E27FC236}">
                <a16:creationId xmlns:a16="http://schemas.microsoft.com/office/drawing/2014/main" id="{729F2144-48B7-4730-955E-365ECED3A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5" name="Rectangle 14">
            <a:extLst>
              <a:ext uri="{FF2B5EF4-FFF2-40B4-BE49-F238E27FC236}">
                <a16:creationId xmlns:a16="http://schemas.microsoft.com/office/drawing/2014/main" id="{E765FF50-D2F9-4A4F-86ED-F101E172B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17" name="Picture 16">
            <a:extLst>
              <a:ext uri="{FF2B5EF4-FFF2-40B4-BE49-F238E27FC236}">
                <a16:creationId xmlns:a16="http://schemas.microsoft.com/office/drawing/2014/main" id="{FFECA84E-1776-4B03-9261-CF74A291DF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t="37018" r="40625"/>
          <a:stretch/>
        </p:blipFill>
        <p:spPr>
          <a:xfrm rot="16200000">
            <a:off x="43976" y="-43974"/>
            <a:ext cx="1447800" cy="1535750"/>
          </a:xfrm>
          <a:prstGeom prst="rect">
            <a:avLst/>
          </a:prstGeom>
        </p:spPr>
      </p:pic>
      <p:sp>
        <p:nvSpPr>
          <p:cNvPr id="2" name="Title 1">
            <a:extLst>
              <a:ext uri="{FF2B5EF4-FFF2-40B4-BE49-F238E27FC236}">
                <a16:creationId xmlns:a16="http://schemas.microsoft.com/office/drawing/2014/main" id="{DD68EC9C-F275-5AA7-3F13-CB2A3C082DF8}"/>
              </a:ext>
            </a:extLst>
          </p:cNvPr>
          <p:cNvSpPr>
            <a:spLocks noGrp="1"/>
          </p:cNvSpPr>
          <p:nvPr>
            <p:ph type="title"/>
          </p:nvPr>
        </p:nvSpPr>
        <p:spPr>
          <a:xfrm>
            <a:off x="1293876" y="304801"/>
            <a:ext cx="9601200" cy="1534297"/>
          </a:xfrm>
        </p:spPr>
        <p:txBody>
          <a:bodyPr vert="horz" lIns="91440" tIns="45720" rIns="91440" bIns="45720" rtlCol="0" anchor="b">
            <a:normAutofit/>
          </a:bodyPr>
          <a:lstStyle/>
          <a:p>
            <a:pPr algn="ctr"/>
            <a:r>
              <a:rPr lang="en-US" sz="5400" dirty="0">
                <a:solidFill>
                  <a:schemeClr val="tx2"/>
                </a:solidFill>
              </a:rPr>
              <a:t>Questions</a:t>
            </a:r>
          </a:p>
        </p:txBody>
      </p:sp>
      <p:pic>
        <p:nvPicPr>
          <p:cNvPr id="19" name="Picture 18">
            <a:extLst>
              <a:ext uri="{FF2B5EF4-FFF2-40B4-BE49-F238E27FC236}">
                <a16:creationId xmlns:a16="http://schemas.microsoft.com/office/drawing/2014/main" id="{2BFFF490-82EC-4000-BB36-A67FD39E3A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r="46048"/>
          <a:stretch/>
        </p:blipFill>
        <p:spPr>
          <a:xfrm>
            <a:off x="10820400" y="3144779"/>
            <a:ext cx="1371600" cy="2548349"/>
          </a:xfrm>
          <a:prstGeom prst="rect">
            <a:avLst/>
          </a:prstGeom>
        </p:spPr>
      </p:pic>
      <p:pic>
        <p:nvPicPr>
          <p:cNvPr id="4" name="Content Placeholder 3">
            <a:extLst>
              <a:ext uri="{FF2B5EF4-FFF2-40B4-BE49-F238E27FC236}">
                <a16:creationId xmlns:a16="http://schemas.microsoft.com/office/drawing/2014/main" id="{9A6A5DE3-8A3C-9660-89C4-19412424ED10}"/>
              </a:ext>
            </a:extLst>
          </p:cNvPr>
          <p:cNvPicPr>
            <a:picLocks noGrp="1" noChangeAspect="1"/>
          </p:cNvPicPr>
          <p:nvPr>
            <p:ph idx="1"/>
          </p:nvPr>
        </p:nvPicPr>
        <p:blipFill rotWithShape="1">
          <a:blip r:embed="rId5"/>
          <a:srcRect t="11761" r="-2" b="38028"/>
          <a:stretch/>
        </p:blipFill>
        <p:spPr>
          <a:xfrm>
            <a:off x="619840" y="3003970"/>
            <a:ext cx="11084189" cy="3854030"/>
          </a:xfrm>
          <a:custGeom>
            <a:avLst/>
            <a:gdLst/>
            <a:ahLst/>
            <a:cxnLst/>
            <a:rect l="l" t="t" r="r" b="b"/>
            <a:pathLst>
              <a:path w="11084189" h="3854030">
                <a:moveTo>
                  <a:pt x="5542094" y="0"/>
                </a:moveTo>
                <a:cubicBezTo>
                  <a:pt x="8264668" y="0"/>
                  <a:pt x="10536186" y="1609144"/>
                  <a:pt x="11061525" y="3748287"/>
                </a:cubicBezTo>
                <a:lnTo>
                  <a:pt x="11084189" y="3854030"/>
                </a:lnTo>
                <a:lnTo>
                  <a:pt x="0" y="3854030"/>
                </a:lnTo>
                <a:lnTo>
                  <a:pt x="22663" y="3748287"/>
                </a:lnTo>
                <a:cubicBezTo>
                  <a:pt x="548002" y="1609144"/>
                  <a:pt x="2819520" y="0"/>
                  <a:pt x="5542094" y="0"/>
                </a:cubicBezTo>
                <a:close/>
              </a:path>
            </a:pathLst>
          </a:custGeom>
        </p:spPr>
      </p:pic>
    </p:spTree>
    <p:extLst>
      <p:ext uri="{BB962C8B-B14F-4D97-AF65-F5344CB8AC3E}">
        <p14:creationId xmlns:p14="http://schemas.microsoft.com/office/powerpoint/2010/main" val="40707170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2164B-4003-B296-D7D7-41B4102D83CF}"/>
              </a:ext>
            </a:extLst>
          </p:cNvPr>
          <p:cNvSpPr>
            <a:spLocks noGrp="1"/>
          </p:cNvSpPr>
          <p:nvPr>
            <p:ph type="title"/>
          </p:nvPr>
        </p:nvSpPr>
        <p:spPr>
          <a:xfrm>
            <a:off x="839788" y="457200"/>
            <a:ext cx="3932237" cy="531812"/>
          </a:xfrm>
        </p:spPr>
        <p:txBody>
          <a:bodyPr>
            <a:noAutofit/>
          </a:bodyPr>
          <a:lstStyle/>
          <a:p>
            <a:pPr algn="ctr"/>
            <a:r>
              <a:rPr lang="en-US" sz="4000" b="1" dirty="0"/>
              <a:t>Discussion</a:t>
            </a:r>
          </a:p>
        </p:txBody>
      </p:sp>
      <p:pic>
        <p:nvPicPr>
          <p:cNvPr id="5" name="Content Placeholder 4">
            <a:extLst>
              <a:ext uri="{FF2B5EF4-FFF2-40B4-BE49-F238E27FC236}">
                <a16:creationId xmlns:a16="http://schemas.microsoft.com/office/drawing/2014/main" id="{4AAD9943-A906-525E-4672-E7291D5686D5}"/>
              </a:ext>
            </a:extLst>
          </p:cNvPr>
          <p:cNvPicPr>
            <a:picLocks noGrp="1" noChangeAspect="1"/>
          </p:cNvPicPr>
          <p:nvPr>
            <p:ph idx="1"/>
          </p:nvPr>
        </p:nvPicPr>
        <p:blipFill>
          <a:blip r:embed="rId2"/>
          <a:stretch>
            <a:fillRect/>
          </a:stretch>
        </p:blipFill>
        <p:spPr>
          <a:xfrm>
            <a:off x="5183188" y="1572200"/>
            <a:ext cx="6172200" cy="3704075"/>
          </a:xfrm>
          <a:prstGeom prst="rect">
            <a:avLst/>
          </a:prstGeom>
        </p:spPr>
      </p:pic>
      <p:sp>
        <p:nvSpPr>
          <p:cNvPr id="4" name="Text Placeholder 3">
            <a:extLst>
              <a:ext uri="{FF2B5EF4-FFF2-40B4-BE49-F238E27FC236}">
                <a16:creationId xmlns:a16="http://schemas.microsoft.com/office/drawing/2014/main" id="{FE15072E-FC43-DA9A-8292-C781793CEE7A}"/>
              </a:ext>
            </a:extLst>
          </p:cNvPr>
          <p:cNvSpPr>
            <a:spLocks noGrp="1"/>
          </p:cNvSpPr>
          <p:nvPr>
            <p:ph type="body" sz="half" idx="2"/>
          </p:nvPr>
        </p:nvSpPr>
        <p:spPr>
          <a:xfrm>
            <a:off x="839788" y="1581725"/>
            <a:ext cx="4842555" cy="5133771"/>
          </a:xfrm>
        </p:spPr>
        <p:txBody>
          <a:bodyPr/>
          <a:lstStyle/>
          <a:p>
            <a:r>
              <a:rPr lang="en-US" sz="2000" dirty="0"/>
              <a:t>Dental resources</a:t>
            </a:r>
          </a:p>
          <a:p>
            <a:r>
              <a:rPr lang="en-US" sz="2000" dirty="0"/>
              <a:t>Dental permits, regulations and legislation</a:t>
            </a:r>
          </a:p>
          <a:p>
            <a:r>
              <a:rPr lang="en-US" sz="2000" dirty="0"/>
              <a:t>Necessary anesthesia forms</a:t>
            </a:r>
          </a:p>
          <a:p>
            <a:r>
              <a:rPr lang="en-US" sz="2000" dirty="0"/>
              <a:t>W-2 employee vs. 1099 contractor</a:t>
            </a:r>
          </a:p>
          <a:p>
            <a:r>
              <a:rPr lang="en-US" sz="2000" dirty="0"/>
              <a:t>CPAs, attorneys, contracts, malpractice insurance and choosing a business structure</a:t>
            </a:r>
          </a:p>
          <a:p>
            <a:r>
              <a:rPr lang="en-US" sz="2000" dirty="0"/>
              <a:t>State practice laws</a:t>
            </a:r>
          </a:p>
          <a:p>
            <a:r>
              <a:rPr lang="en-US" sz="2000" dirty="0"/>
              <a:t>Market yourself</a:t>
            </a:r>
          </a:p>
          <a:p>
            <a:r>
              <a:rPr lang="en-US" sz="2000" dirty="0"/>
              <a:t>Dental billing and reimbursement</a:t>
            </a:r>
          </a:p>
          <a:p>
            <a:r>
              <a:rPr lang="en-US" sz="2000" dirty="0"/>
              <a:t>Template for supplies, equipment and drugs</a:t>
            </a:r>
          </a:p>
          <a:p>
            <a:r>
              <a:rPr lang="en-US" sz="2000" dirty="0"/>
              <a:t>Drugs and techniques for general anesthesia/NETT and IV sedation</a:t>
            </a:r>
          </a:p>
          <a:p>
            <a:endParaRPr lang="en-US" sz="2000" dirty="0"/>
          </a:p>
          <a:p>
            <a:endParaRPr lang="en-US" dirty="0"/>
          </a:p>
        </p:txBody>
      </p:sp>
    </p:spTree>
    <p:extLst>
      <p:ext uri="{BB962C8B-B14F-4D97-AF65-F5344CB8AC3E}">
        <p14:creationId xmlns:p14="http://schemas.microsoft.com/office/powerpoint/2010/main" val="8358166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2057" name="Picture 2056">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2059" name="Rectangle 205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061" name="Rectangle 2060">
            <a:extLst>
              <a:ext uri="{FF2B5EF4-FFF2-40B4-BE49-F238E27FC236}">
                <a16:creationId xmlns:a16="http://schemas.microsoft.com/office/drawing/2014/main" id="{5A8C81AE-8F0D-49F3-9FB4-334B0DCDF1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 name="Title 1">
            <a:extLst>
              <a:ext uri="{FF2B5EF4-FFF2-40B4-BE49-F238E27FC236}">
                <a16:creationId xmlns:a16="http://schemas.microsoft.com/office/drawing/2014/main" id="{0A392ECE-8333-DBEE-BAA6-E6A227C356C6}"/>
              </a:ext>
            </a:extLst>
          </p:cNvPr>
          <p:cNvSpPr>
            <a:spLocks noGrp="1"/>
          </p:cNvSpPr>
          <p:nvPr>
            <p:ph type="title"/>
          </p:nvPr>
        </p:nvSpPr>
        <p:spPr>
          <a:xfrm>
            <a:off x="841019" y="199679"/>
            <a:ext cx="4633785" cy="2397324"/>
          </a:xfrm>
        </p:spPr>
        <p:txBody>
          <a:bodyPr vert="horz" lIns="91440" tIns="45720" rIns="91440" bIns="45720" rtlCol="0" anchor="ctr">
            <a:normAutofit/>
          </a:bodyPr>
          <a:lstStyle/>
          <a:p>
            <a:pPr algn="ctr">
              <a:lnSpc>
                <a:spcPct val="90000"/>
              </a:lnSpc>
            </a:pPr>
            <a:r>
              <a:rPr kumimoji="0" lang="en-US" sz="3700" i="0" u="none" strike="noStrike" cap="none" spc="0" normalizeH="0" baseline="0" noProof="0" dirty="0">
                <a:ln>
                  <a:noFill/>
                </a:ln>
                <a:solidFill>
                  <a:schemeClr val="tx2"/>
                </a:solidFill>
                <a:effectLst/>
                <a:uLnTx/>
                <a:uFillTx/>
              </a:rPr>
              <a:t>Office Based Dental Anesthesia is the Low Hanging Fruit!</a:t>
            </a:r>
            <a:endParaRPr lang="en-US" sz="3700" dirty="0">
              <a:solidFill>
                <a:schemeClr val="tx2"/>
              </a:solidFill>
            </a:endParaRPr>
          </a:p>
        </p:txBody>
      </p:sp>
      <p:sp>
        <p:nvSpPr>
          <p:cNvPr id="4" name="Text Placeholder 3">
            <a:extLst>
              <a:ext uri="{FF2B5EF4-FFF2-40B4-BE49-F238E27FC236}">
                <a16:creationId xmlns:a16="http://schemas.microsoft.com/office/drawing/2014/main" id="{1A6AE8BD-A99C-43DE-2634-854929262514}"/>
              </a:ext>
            </a:extLst>
          </p:cNvPr>
          <p:cNvSpPr>
            <a:spLocks noGrp="1"/>
          </p:cNvSpPr>
          <p:nvPr>
            <p:ph type="body" sz="half" idx="2"/>
          </p:nvPr>
        </p:nvSpPr>
        <p:spPr>
          <a:xfrm>
            <a:off x="841169" y="2559132"/>
            <a:ext cx="4633486" cy="4061361"/>
          </a:xfrm>
        </p:spPr>
        <p:txBody>
          <a:bodyPr vert="horz" lIns="91440" tIns="45720" rIns="91440" bIns="45720" rtlCol="0">
            <a:noAutofit/>
          </a:bodyPr>
          <a:lstStyle/>
          <a:p>
            <a:pPr indent="-228600">
              <a:lnSpc>
                <a:spcPct val="100000"/>
              </a:lnSpc>
              <a:buFont typeface="Arial" panose="020B0604020202020204" pitchFamily="34" charset="0"/>
              <a:buChar char="•"/>
            </a:pPr>
            <a:r>
              <a:rPr lang="en-US" sz="2000" dirty="0">
                <a:solidFill>
                  <a:schemeClr val="tx2"/>
                </a:solidFill>
              </a:rPr>
              <a:t>Do the simplest or easiest thing first that gives the best reward</a:t>
            </a:r>
          </a:p>
          <a:p>
            <a:pPr indent="-228600">
              <a:lnSpc>
                <a:spcPct val="100000"/>
              </a:lnSpc>
              <a:buFont typeface="Arial" panose="020B0604020202020204" pitchFamily="34" charset="0"/>
              <a:buChar char="•"/>
            </a:pPr>
            <a:r>
              <a:rPr lang="en-US" sz="2000" dirty="0">
                <a:solidFill>
                  <a:schemeClr val="tx2"/>
                </a:solidFill>
              </a:rPr>
              <a:t>Path of least resistance</a:t>
            </a:r>
          </a:p>
          <a:p>
            <a:pPr indent="-228600">
              <a:lnSpc>
                <a:spcPct val="100000"/>
              </a:lnSpc>
              <a:buFont typeface="Arial" panose="020B0604020202020204" pitchFamily="34" charset="0"/>
              <a:buChar char="•"/>
            </a:pPr>
            <a:r>
              <a:rPr lang="en-US" sz="2000">
                <a:solidFill>
                  <a:schemeClr val="tx2"/>
                </a:solidFill>
              </a:rPr>
              <a:t>Physician anesthesiologists </a:t>
            </a:r>
            <a:r>
              <a:rPr lang="en-US" sz="2000" dirty="0">
                <a:solidFill>
                  <a:schemeClr val="tx2"/>
                </a:solidFill>
              </a:rPr>
              <a:t>don’t want these types of practices</a:t>
            </a:r>
          </a:p>
          <a:p>
            <a:pPr indent="-228600">
              <a:lnSpc>
                <a:spcPct val="100000"/>
              </a:lnSpc>
              <a:buFont typeface="Arial" panose="020B0604020202020204" pitchFamily="34" charset="0"/>
              <a:buChar char="•"/>
            </a:pPr>
            <a:r>
              <a:rPr lang="en-US" sz="2000" dirty="0">
                <a:solidFill>
                  <a:schemeClr val="tx2"/>
                </a:solidFill>
              </a:rPr>
              <a:t>“Cash is King”</a:t>
            </a:r>
          </a:p>
          <a:p>
            <a:pPr indent="-228600">
              <a:lnSpc>
                <a:spcPct val="100000"/>
              </a:lnSpc>
              <a:buFont typeface="Arial" panose="020B0604020202020204" pitchFamily="34" charset="0"/>
              <a:buChar char="•"/>
            </a:pPr>
            <a:r>
              <a:rPr lang="en-US" sz="2000" dirty="0">
                <a:solidFill>
                  <a:schemeClr val="tx2"/>
                </a:solidFill>
              </a:rPr>
              <a:t>Logistically, easy start up</a:t>
            </a:r>
          </a:p>
          <a:p>
            <a:pPr indent="-228600">
              <a:lnSpc>
                <a:spcPct val="100000"/>
              </a:lnSpc>
              <a:buFont typeface="Arial" panose="020B0604020202020204" pitchFamily="34" charset="0"/>
              <a:buChar char="•"/>
            </a:pPr>
            <a:r>
              <a:rPr lang="en-US" sz="2000" dirty="0">
                <a:solidFill>
                  <a:schemeClr val="tx2"/>
                </a:solidFill>
              </a:rPr>
              <a:t>Dental anesthesia tends to reimburse more than other cash pay office-based practices unlike plastics/cosmetics</a:t>
            </a:r>
          </a:p>
        </p:txBody>
      </p:sp>
      <p:sp>
        <p:nvSpPr>
          <p:cNvPr id="2063" name="Rectangle 2062">
            <a:extLst>
              <a:ext uri="{FF2B5EF4-FFF2-40B4-BE49-F238E27FC236}">
                <a16:creationId xmlns:a16="http://schemas.microsoft.com/office/drawing/2014/main" id="{7F174AE6-83F4-4EF2-8F3A-E34B1822DB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9800" y="0"/>
            <a:ext cx="6172199"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065" name="Rectangle 2064">
            <a:extLst>
              <a:ext uri="{FF2B5EF4-FFF2-40B4-BE49-F238E27FC236}">
                <a16:creationId xmlns:a16="http://schemas.microsoft.com/office/drawing/2014/main" id="{4C30E035-0509-409C-B71F-0650ACB148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019800" y="0"/>
            <a:ext cx="6172198" cy="6858000"/>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Low hanging fruit | AllAboutLean.com">
            <a:extLst>
              <a:ext uri="{FF2B5EF4-FFF2-40B4-BE49-F238E27FC236}">
                <a16:creationId xmlns:a16="http://schemas.microsoft.com/office/drawing/2014/main" id="{F99700CF-8A19-5ED9-995A-199720C37D7F}"/>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t="2008" r="-2" b="2990"/>
          <a:stretch/>
        </p:blipFill>
        <p:spPr bwMode="auto">
          <a:xfrm>
            <a:off x="6508749" y="862806"/>
            <a:ext cx="5132388" cy="5132388"/>
          </a:xfrm>
          <a:custGeom>
            <a:avLst/>
            <a:gdLst/>
            <a:ahLst/>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51628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2" name="Picture 11">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14" name="Rectangle 13">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6" name="Rectangle 15">
            <a:extLst>
              <a:ext uri="{FF2B5EF4-FFF2-40B4-BE49-F238E27FC236}">
                <a16:creationId xmlns:a16="http://schemas.microsoft.com/office/drawing/2014/main" id="{5A8C81AE-8F0D-49F3-9FB4-334B0DCDF1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 name="Title 1">
            <a:extLst>
              <a:ext uri="{FF2B5EF4-FFF2-40B4-BE49-F238E27FC236}">
                <a16:creationId xmlns:a16="http://schemas.microsoft.com/office/drawing/2014/main" id="{A3BA472F-9B81-CA99-FCAC-5F67560BD0D6}"/>
              </a:ext>
            </a:extLst>
          </p:cNvPr>
          <p:cNvSpPr>
            <a:spLocks noGrp="1"/>
          </p:cNvSpPr>
          <p:nvPr>
            <p:ph type="title"/>
          </p:nvPr>
        </p:nvSpPr>
        <p:spPr>
          <a:xfrm>
            <a:off x="693008" y="-5"/>
            <a:ext cx="4633785" cy="1249108"/>
          </a:xfrm>
        </p:spPr>
        <p:txBody>
          <a:bodyPr vert="horz" lIns="91440" tIns="45720" rIns="91440" bIns="45720" rtlCol="0" anchor="ctr">
            <a:normAutofit/>
          </a:bodyPr>
          <a:lstStyle/>
          <a:p>
            <a:pPr algn="ctr"/>
            <a:r>
              <a:rPr lang="en-US" sz="2800" dirty="0">
                <a:solidFill>
                  <a:schemeClr val="tx2"/>
                </a:solidFill>
              </a:rPr>
              <a:t>AANA Dental Anesthesia Resources</a:t>
            </a:r>
          </a:p>
        </p:txBody>
      </p:sp>
      <p:sp>
        <p:nvSpPr>
          <p:cNvPr id="4" name="Text Placeholder 3">
            <a:extLst>
              <a:ext uri="{FF2B5EF4-FFF2-40B4-BE49-F238E27FC236}">
                <a16:creationId xmlns:a16="http://schemas.microsoft.com/office/drawing/2014/main" id="{90A46343-2C15-86B3-D020-4120BF9028F4}"/>
              </a:ext>
            </a:extLst>
          </p:cNvPr>
          <p:cNvSpPr>
            <a:spLocks noGrp="1"/>
          </p:cNvSpPr>
          <p:nvPr>
            <p:ph type="body" sz="half" idx="2"/>
          </p:nvPr>
        </p:nvSpPr>
        <p:spPr>
          <a:xfrm>
            <a:off x="693008" y="1249103"/>
            <a:ext cx="4633486" cy="5752198"/>
          </a:xfrm>
        </p:spPr>
        <p:txBody>
          <a:bodyPr vert="horz" lIns="91440" tIns="45720" rIns="91440" bIns="45720" rtlCol="0">
            <a:normAutofit/>
          </a:bodyPr>
          <a:lstStyle/>
          <a:p>
            <a:pPr>
              <a:lnSpc>
                <a:spcPct val="100000"/>
              </a:lnSpc>
            </a:pPr>
            <a:r>
              <a:rPr lang="en-US" sz="2000" b="1" u="sng" dirty="0">
                <a:solidFill>
                  <a:srgbClr val="0070C0"/>
                </a:solidFill>
                <a:highlight>
                  <a:srgbClr val="FFFF00"/>
                </a:highlight>
                <a:hlinkClick r:id="rId3">
                  <a:extLst>
                    <a:ext uri="{A12FA001-AC4F-418D-AE19-62706E023703}">
                      <ahyp:hlinkClr xmlns:ahyp="http://schemas.microsoft.com/office/drawing/2018/hyperlinkcolor" val="tx"/>
                    </a:ext>
                  </a:extLst>
                </a:hlinkClick>
              </a:rPr>
              <a:t>https://www.aana.com/practice/clinical-practice-resources/dental-anesthesia-resources</a:t>
            </a:r>
            <a:endParaRPr lang="en-US" sz="1800" b="1" u="sng" dirty="0">
              <a:solidFill>
                <a:srgbClr val="0070C0"/>
              </a:solidFill>
              <a:highlight>
                <a:srgbClr val="FFFF00"/>
              </a:highlight>
            </a:endParaRPr>
          </a:p>
          <a:p>
            <a:endParaRPr lang="en-US" sz="1800" b="1" dirty="0">
              <a:solidFill>
                <a:srgbClr val="0070C0"/>
              </a:solidFill>
              <a:highlight>
                <a:srgbClr val="FFFF00"/>
              </a:highlight>
            </a:endParaRPr>
          </a:p>
          <a:p>
            <a:r>
              <a:rPr lang="en-US" sz="2000" b="1" u="sng" dirty="0">
                <a:solidFill>
                  <a:srgbClr val="0070C0"/>
                </a:solidFill>
                <a:highlight>
                  <a:srgbClr val="FFFF00"/>
                </a:highlight>
              </a:rPr>
              <a:t>https://</a:t>
            </a:r>
            <a:r>
              <a:rPr lang="en-US" sz="2000" b="1" u="sng" dirty="0" err="1">
                <a:solidFill>
                  <a:srgbClr val="0070C0"/>
                </a:solidFill>
                <a:highlight>
                  <a:srgbClr val="FFFF00"/>
                </a:highlight>
              </a:rPr>
              <a:t>www.aana.com</a:t>
            </a:r>
            <a:r>
              <a:rPr lang="en-US" sz="2000" b="1" u="sng" dirty="0">
                <a:solidFill>
                  <a:srgbClr val="0070C0"/>
                </a:solidFill>
                <a:highlight>
                  <a:srgbClr val="FFFF00"/>
                </a:highlight>
              </a:rPr>
              <a:t>/secure/2023/12/introduction-to-dental-anesthesia-</a:t>
            </a:r>
            <a:r>
              <a:rPr lang="en-US" sz="2000" b="1" u="sng" dirty="0" err="1">
                <a:solidFill>
                  <a:srgbClr val="0070C0"/>
                </a:solidFill>
                <a:highlight>
                  <a:srgbClr val="FFFF00"/>
                </a:highlight>
              </a:rPr>
              <a:t>business.pdf</a:t>
            </a:r>
            <a:r>
              <a:rPr lang="en-US" sz="2000" b="1" u="sng" dirty="0">
                <a:solidFill>
                  <a:srgbClr val="0070C0"/>
                </a:solidFill>
                <a:highlight>
                  <a:srgbClr val="FFFF00"/>
                </a:highlight>
              </a:rPr>
              <a:t>/</a:t>
            </a:r>
          </a:p>
          <a:p>
            <a:pPr>
              <a:lnSpc>
                <a:spcPct val="100000"/>
              </a:lnSpc>
            </a:pPr>
            <a:endParaRPr lang="en-US" sz="1800" dirty="0">
              <a:solidFill>
                <a:schemeClr val="tx2"/>
              </a:solidFill>
            </a:endParaRPr>
          </a:p>
          <a:p>
            <a:pPr>
              <a:lnSpc>
                <a:spcPct val="100000"/>
              </a:lnSpc>
            </a:pPr>
            <a:r>
              <a:rPr lang="en-US" sz="2000" dirty="0">
                <a:solidFill>
                  <a:schemeClr val="tx2"/>
                </a:solidFill>
              </a:rPr>
              <a:t>AANA SGA (Jana Conover and Ewa </a:t>
            </a:r>
            <a:r>
              <a:rPr lang="en-US" sz="2000" dirty="0" err="1">
                <a:solidFill>
                  <a:schemeClr val="tx2"/>
                </a:solidFill>
              </a:rPr>
              <a:t>Greenier</a:t>
            </a:r>
            <a:r>
              <a:rPr lang="en-US" sz="2000" dirty="0">
                <a:solidFill>
                  <a:schemeClr val="tx2"/>
                </a:solidFill>
              </a:rPr>
              <a:t>)</a:t>
            </a:r>
          </a:p>
          <a:p>
            <a:pPr>
              <a:lnSpc>
                <a:spcPct val="100000"/>
              </a:lnSpc>
            </a:pPr>
            <a:endParaRPr lang="en-US" sz="1800" b="1" dirty="0">
              <a:solidFill>
                <a:schemeClr val="tx2"/>
              </a:solidFill>
            </a:endParaRPr>
          </a:p>
          <a:p>
            <a:pPr>
              <a:lnSpc>
                <a:spcPct val="100000"/>
              </a:lnSpc>
            </a:pPr>
            <a:r>
              <a:rPr lang="en-US" sz="1800" b="1" dirty="0">
                <a:solidFill>
                  <a:schemeClr val="tx2"/>
                </a:solidFill>
              </a:rPr>
              <a:t>“CRNA’s and Dental Anesthesia”</a:t>
            </a:r>
          </a:p>
          <a:p>
            <a:pPr>
              <a:lnSpc>
                <a:spcPct val="100000"/>
              </a:lnSpc>
            </a:pPr>
            <a:endParaRPr lang="en-US" sz="1800" b="1" dirty="0">
              <a:solidFill>
                <a:schemeClr val="tx2"/>
              </a:solidFill>
            </a:endParaRPr>
          </a:p>
          <a:p>
            <a:pPr>
              <a:lnSpc>
                <a:spcPct val="100000"/>
              </a:lnSpc>
            </a:pPr>
            <a:r>
              <a:rPr lang="en-US" sz="1800" b="1" dirty="0">
                <a:solidFill>
                  <a:schemeClr val="tx2"/>
                </a:solidFill>
              </a:rPr>
              <a:t>*Get yourself a mentor or two – I will be glad to help</a:t>
            </a:r>
          </a:p>
          <a:p>
            <a:pPr>
              <a:lnSpc>
                <a:spcPct val="100000"/>
              </a:lnSpc>
            </a:pPr>
            <a:endParaRPr lang="en-US" sz="1800" dirty="0">
              <a:solidFill>
                <a:schemeClr val="tx2"/>
              </a:solidFill>
            </a:endParaRPr>
          </a:p>
          <a:p>
            <a:pPr indent="-228600">
              <a:lnSpc>
                <a:spcPct val="100000"/>
              </a:lnSpc>
              <a:buFont typeface="Arial" panose="020B0604020202020204" pitchFamily="34" charset="0"/>
              <a:buChar char="•"/>
            </a:pPr>
            <a:endParaRPr lang="en-US" sz="1800" dirty="0">
              <a:solidFill>
                <a:schemeClr val="tx2"/>
              </a:solidFill>
            </a:endParaRPr>
          </a:p>
          <a:p>
            <a:pPr indent="-228600">
              <a:lnSpc>
                <a:spcPct val="100000"/>
              </a:lnSpc>
              <a:buFont typeface="Arial" panose="020B0604020202020204" pitchFamily="34" charset="0"/>
              <a:buChar char="•"/>
            </a:pPr>
            <a:endParaRPr lang="en-US" sz="1100" dirty="0">
              <a:solidFill>
                <a:schemeClr val="tx2"/>
              </a:solidFill>
            </a:endParaRPr>
          </a:p>
        </p:txBody>
      </p:sp>
      <p:sp>
        <p:nvSpPr>
          <p:cNvPr id="18" name="Rectangle 17">
            <a:extLst>
              <a:ext uri="{FF2B5EF4-FFF2-40B4-BE49-F238E27FC236}">
                <a16:creationId xmlns:a16="http://schemas.microsoft.com/office/drawing/2014/main" id="{7F174AE6-83F4-4EF2-8F3A-E34B1822DB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9800" y="0"/>
            <a:ext cx="6172199"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0" name="Rectangle 19">
            <a:extLst>
              <a:ext uri="{FF2B5EF4-FFF2-40B4-BE49-F238E27FC236}">
                <a16:creationId xmlns:a16="http://schemas.microsoft.com/office/drawing/2014/main" id="{4C30E035-0509-409C-B71F-0650ACB148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019800" y="0"/>
            <a:ext cx="6172198" cy="6858000"/>
          </a:xfrm>
          <a:prstGeom prst="rect">
            <a:avLst/>
          </a:prstGeom>
          <a:blipFill dpi="0" rotWithShape="1">
            <a:blip r:embed="rId4">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a:extLst>
              <a:ext uri="{FF2B5EF4-FFF2-40B4-BE49-F238E27FC236}">
                <a16:creationId xmlns:a16="http://schemas.microsoft.com/office/drawing/2014/main" id="{10FD3B8D-4491-8800-715C-781765ABDEFA}"/>
              </a:ext>
            </a:extLst>
          </p:cNvPr>
          <p:cNvPicPr>
            <a:picLocks noGrp="1" noChangeAspect="1"/>
          </p:cNvPicPr>
          <p:nvPr>
            <p:ph idx="1"/>
          </p:nvPr>
        </p:nvPicPr>
        <p:blipFill rotWithShape="1">
          <a:blip r:embed="rId5"/>
          <a:srcRect l="17615" r="11138"/>
          <a:stretch/>
        </p:blipFill>
        <p:spPr>
          <a:xfrm>
            <a:off x="6508749" y="862806"/>
            <a:ext cx="5132388" cy="5132388"/>
          </a:xfrm>
          <a:custGeom>
            <a:avLst/>
            <a:gdLst/>
            <a:ahLst/>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p:spPr>
      </p:pic>
    </p:spTree>
    <p:extLst>
      <p:ext uri="{BB962C8B-B14F-4D97-AF65-F5344CB8AC3E}">
        <p14:creationId xmlns:p14="http://schemas.microsoft.com/office/powerpoint/2010/main" val="1485903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2" name="Picture 11">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14" name="Rectangle 13">
            <a:extLst>
              <a:ext uri="{FF2B5EF4-FFF2-40B4-BE49-F238E27FC236}">
                <a16:creationId xmlns:a16="http://schemas.microsoft.com/office/drawing/2014/main" id="{4AB8125F-0FD8-48CD-9F43-73E5494EA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6" name="Rectangle 15">
            <a:extLst>
              <a:ext uri="{FF2B5EF4-FFF2-40B4-BE49-F238E27FC236}">
                <a16:creationId xmlns:a16="http://schemas.microsoft.com/office/drawing/2014/main" id="{0019DD6C-5899-4C07-864B-EB0A7D104A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8" name="Rectangle 17">
            <a:extLst>
              <a:ext uri="{FF2B5EF4-FFF2-40B4-BE49-F238E27FC236}">
                <a16:creationId xmlns:a16="http://schemas.microsoft.com/office/drawing/2014/main" id="{EBDFFBC1-15BD-428E-B8AF-ECF5D1B76D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17529"/>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0" name="Rectangle 19">
            <a:extLst>
              <a:ext uri="{FF2B5EF4-FFF2-40B4-BE49-F238E27FC236}">
                <a16:creationId xmlns:a16="http://schemas.microsoft.com/office/drawing/2014/main" id="{EBFB3075-0323-4EB0-B1A5-776A0E709C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57" y="0"/>
            <a:ext cx="12191999" cy="2217528"/>
          </a:xfrm>
          <a:prstGeom prst="rect">
            <a:avLst/>
          </a:prstGeom>
          <a:blipFill dpi="0" rotWithShape="1">
            <a:blip r:embed="rId4">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B17FE3B-1C24-C674-28F3-EBA331595016}"/>
              </a:ext>
            </a:extLst>
          </p:cNvPr>
          <p:cNvSpPr>
            <a:spLocks noGrp="1"/>
          </p:cNvSpPr>
          <p:nvPr>
            <p:ph type="title"/>
          </p:nvPr>
        </p:nvSpPr>
        <p:spPr>
          <a:xfrm>
            <a:off x="838200" y="381000"/>
            <a:ext cx="10003218" cy="1600124"/>
          </a:xfrm>
        </p:spPr>
        <p:txBody>
          <a:bodyPr vert="horz" lIns="91440" tIns="45720" rIns="91440" bIns="45720" rtlCol="0" anchor="ctr">
            <a:normAutofit/>
          </a:bodyPr>
          <a:lstStyle/>
          <a:p>
            <a:r>
              <a:rPr lang="en-US"/>
              <a:t>CRNA Permit Status Overview</a:t>
            </a:r>
          </a:p>
        </p:txBody>
      </p:sp>
      <p:sp>
        <p:nvSpPr>
          <p:cNvPr id="4" name="Content Placeholder 3">
            <a:extLst>
              <a:ext uri="{FF2B5EF4-FFF2-40B4-BE49-F238E27FC236}">
                <a16:creationId xmlns:a16="http://schemas.microsoft.com/office/drawing/2014/main" id="{B6190FAE-2BFC-AF98-CFF4-3A919C02B1DE}"/>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38200" y="2514600"/>
            <a:ext cx="4876800" cy="3783586"/>
          </a:xfrm>
        </p:spPr>
        <p:txBody>
          <a:bodyPr>
            <a:normAutofit/>
          </a:bodyPr>
          <a:lstStyle/>
          <a:p>
            <a:pPr marL="0" indent="0">
              <a:spcBef>
                <a:spcPts val="2500"/>
              </a:spcBef>
              <a:buFont typeface="Arial" panose="020B0604020202020204" pitchFamily="34" charset="0"/>
              <a:buNone/>
            </a:pPr>
            <a:r>
              <a:rPr lang="en-US" sz="1400" b="1">
                <a:solidFill>
                  <a:schemeClr val="tx2"/>
                </a:solidFill>
              </a:rPr>
              <a:t>State Regulation of CRNAs</a:t>
            </a:r>
          </a:p>
          <a:p>
            <a:pPr marL="0" lvl="1" indent="0">
              <a:buFont typeface="Arial" panose="020B0604020202020204" pitchFamily="34" charset="0"/>
              <a:buNone/>
            </a:pPr>
            <a:r>
              <a:rPr lang="en-US" sz="1400">
                <a:solidFill>
                  <a:schemeClr val="tx2"/>
                </a:solidFill>
              </a:rPr>
              <a:t>Each state dental board sets unique regulations for Certified Registered Nurse Anesthetists working in dental offices.</a:t>
            </a:r>
          </a:p>
          <a:p>
            <a:pPr marL="0" indent="0">
              <a:spcBef>
                <a:spcPts val="2500"/>
              </a:spcBef>
              <a:buFont typeface="Arial" panose="020B0604020202020204" pitchFamily="34" charset="0"/>
              <a:buNone/>
            </a:pPr>
            <a:r>
              <a:rPr lang="en-US" sz="1400" b="1">
                <a:solidFill>
                  <a:schemeClr val="tx2"/>
                </a:solidFill>
              </a:rPr>
              <a:t>Supervision and Collaboration Requirements</a:t>
            </a:r>
          </a:p>
          <a:p>
            <a:pPr marL="0" lvl="1" indent="0">
              <a:buFont typeface="Arial" panose="020B0604020202020204" pitchFamily="34" charset="0"/>
              <a:buNone/>
            </a:pPr>
            <a:r>
              <a:rPr lang="en-US" sz="1400">
                <a:solidFill>
                  <a:schemeClr val="tx2"/>
                </a:solidFill>
              </a:rPr>
              <a:t>Some states allow CRNA participation only under specific supervision or collaboration agreements with dental practitioners.</a:t>
            </a:r>
          </a:p>
          <a:p>
            <a:pPr marL="0" indent="0">
              <a:spcBef>
                <a:spcPts val="2500"/>
              </a:spcBef>
              <a:buFont typeface="Arial" panose="020B0604020202020204" pitchFamily="34" charset="0"/>
              <a:buNone/>
            </a:pPr>
            <a:r>
              <a:rPr lang="en-US" sz="1400" b="1">
                <a:solidFill>
                  <a:schemeClr val="tx2"/>
                </a:solidFill>
              </a:rPr>
              <a:t>Reviewing Board Guidelines</a:t>
            </a:r>
          </a:p>
          <a:p>
            <a:pPr marL="0" lvl="1" indent="0">
              <a:buFont typeface="Arial" panose="020B0604020202020204" pitchFamily="34" charset="0"/>
              <a:buNone/>
            </a:pPr>
            <a:r>
              <a:rPr lang="en-US" sz="1400">
                <a:solidFill>
                  <a:schemeClr val="tx2"/>
                </a:solidFill>
              </a:rPr>
              <a:t>It is crucial to review state dental board guidelines to ensure compliance with CRNA scope, permit, and application requirements.</a:t>
            </a:r>
          </a:p>
        </p:txBody>
      </p:sp>
      <p:pic>
        <p:nvPicPr>
          <p:cNvPr id="5" name="Content Placeholder 4" descr="Interior of an empty modern dental clinic room.">
            <a:extLst>
              <a:ext uri="{FF2B5EF4-FFF2-40B4-BE49-F238E27FC236}">
                <a16:creationId xmlns:a16="http://schemas.microsoft.com/office/drawing/2014/main" id="{F3F2A636-8094-43B6-90C2-8CEE18C6DAE2}"/>
              </a:ext>
            </a:extLst>
          </p:cNvPr>
          <p:cNvPicPr>
            <a:picLocks noGrp="1" noChangeAspect="1"/>
          </p:cNvPicPr>
          <p:nvPr>
            <p:ph sz="half" idx="1"/>
          </p:nvPr>
        </p:nvPicPr>
        <p:blipFill>
          <a:blip r:embed="rId5"/>
          <a:srcRect r="10884"/>
          <a:stretch>
            <a:fillRect/>
          </a:stretch>
        </p:blipFill>
        <p:spPr>
          <a:xfrm>
            <a:off x="5996628" y="2217529"/>
            <a:ext cx="6195372" cy="4640471"/>
          </a:xfrm>
          <a:prstGeom prst="rect">
            <a:avLst/>
          </a:prstGeom>
        </p:spPr>
      </p:pic>
    </p:spTree>
    <p:extLst>
      <p:ext uri="{BB962C8B-B14F-4D97-AF65-F5344CB8AC3E}">
        <p14:creationId xmlns:p14="http://schemas.microsoft.com/office/powerpoint/2010/main" val="135335588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FDFD0B4-523D-EEF4-1384-EE068841E2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7350" y="0"/>
            <a:ext cx="88757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8057863"/>
      </p:ext>
    </p:extLst>
  </p:cSld>
  <p:clrMapOvr>
    <a:masterClrMapping/>
  </p:clrMapOvr>
</p:sld>
</file>

<file path=ppt/theme/theme1.xml><?xml version="1.0" encoding="utf-8"?>
<a:theme xmlns:a="http://schemas.openxmlformats.org/drawingml/2006/main" name="BlockprintVTI">
  <a:themeElements>
    <a:clrScheme name="AnalogousFromRegularSeedRightStep">
      <a:dk1>
        <a:srgbClr val="000000"/>
      </a:dk1>
      <a:lt1>
        <a:srgbClr val="FFFFFF"/>
      </a:lt1>
      <a:dk2>
        <a:srgbClr val="413424"/>
      </a:dk2>
      <a:lt2>
        <a:srgbClr val="E3E8E2"/>
      </a:lt2>
      <a:accent1>
        <a:srgbClr val="D529E7"/>
      </a:accent1>
      <a:accent2>
        <a:srgbClr val="D51798"/>
      </a:accent2>
      <a:accent3>
        <a:srgbClr val="E7295A"/>
      </a:accent3>
      <a:accent4>
        <a:srgbClr val="D53517"/>
      </a:accent4>
      <a:accent5>
        <a:srgbClr val="E29226"/>
      </a:accent5>
      <a:accent6>
        <a:srgbClr val="AAA812"/>
      </a:accent6>
      <a:hlink>
        <a:srgbClr val="3A9431"/>
      </a:hlink>
      <a:folHlink>
        <a:srgbClr val="7F7F7F"/>
      </a:folHlink>
    </a:clrScheme>
    <a:fontScheme name="Custom 56">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ckprintVTI" id="{AA8C8908-6BA4-477C-AEA4-CB6C32A1FE3B}" vid="{36392749-7C1D-4938-93BB-440CD2A1B0A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10E3726F0C32E4A8A64D4C7015DE9D5" ma:contentTypeVersion="17" ma:contentTypeDescription="Create a new document." ma:contentTypeScope="" ma:versionID="503a56b3f84ac3652bc73514431e2dc0">
  <xsd:schema xmlns:xsd="http://www.w3.org/2001/XMLSchema" xmlns:xs="http://www.w3.org/2001/XMLSchema" xmlns:p="http://schemas.microsoft.com/office/2006/metadata/properties" xmlns:ns2="d6715ed2-e44a-42ac-b38c-a8cdbc0a362e" xmlns:ns3="7f6b9d63-d5c2-496d-a5be-4d5c82d1e17a" xmlns:ns4="265fe9fd-8dfe-43a7-a645-1b820f28e792" targetNamespace="http://schemas.microsoft.com/office/2006/metadata/properties" ma:root="true" ma:fieldsID="043773e2177827681c95844443935ac5" ns2:_="" ns3:_="" ns4:_="">
    <xsd:import namespace="d6715ed2-e44a-42ac-b38c-a8cdbc0a362e"/>
    <xsd:import namespace="7f6b9d63-d5c2-496d-a5be-4d5c82d1e17a"/>
    <xsd:import namespace="265fe9fd-8dfe-43a7-a645-1b820f28e79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Location"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715ed2-e44a-42ac-b38c-a8cdbc0a362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4f205a3c-7d62-432c-a520-86fd7fa5270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f6b9d63-d5c2-496d-a5be-4d5c82d1e17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65fe9fd-8dfe-43a7-a645-1b820f28e792"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f97277f1-3b44-4cdd-82a4-614e052aea03}" ma:internalName="TaxCatchAll" ma:showField="CatchAllData" ma:web="265fe9fd-8dfe-43a7-a645-1b820f28e79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6715ed2-e44a-42ac-b38c-a8cdbc0a362e">
      <Terms xmlns="http://schemas.microsoft.com/office/infopath/2007/PartnerControls"/>
    </lcf76f155ced4ddcb4097134ff3c332f>
    <TaxCatchAll xmlns="265fe9fd-8dfe-43a7-a645-1b820f28e792" xsi:nil="true"/>
  </documentManagement>
</p:properties>
</file>

<file path=customXml/itemProps1.xml><?xml version="1.0" encoding="utf-8"?>
<ds:datastoreItem xmlns:ds="http://schemas.openxmlformats.org/officeDocument/2006/customXml" ds:itemID="{A8E7BF64-4E49-4F0A-A61F-A967DAE813AA}"/>
</file>

<file path=customXml/itemProps2.xml><?xml version="1.0" encoding="utf-8"?>
<ds:datastoreItem xmlns:ds="http://schemas.openxmlformats.org/officeDocument/2006/customXml" ds:itemID="{069ACA1F-7095-4290-97AC-82944B247C0E}"/>
</file>

<file path=customXml/itemProps3.xml><?xml version="1.0" encoding="utf-8"?>
<ds:datastoreItem xmlns:ds="http://schemas.openxmlformats.org/officeDocument/2006/customXml" ds:itemID="{B3F51B10-5F39-4CA9-A5F4-A2C5AEA8FEFD}"/>
</file>

<file path=docProps/app.xml><?xml version="1.0" encoding="utf-8"?>
<Properties xmlns="http://schemas.openxmlformats.org/officeDocument/2006/extended-properties" xmlns:vt="http://schemas.openxmlformats.org/officeDocument/2006/docPropsVTypes">
  <TotalTime>59</TotalTime>
  <Words>4006</Words>
  <Application>Microsoft Office PowerPoint</Application>
  <PresentationFormat>Widescreen</PresentationFormat>
  <Paragraphs>334</Paragraphs>
  <Slides>47</Slides>
  <Notes>1</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47</vt:i4>
      </vt:variant>
    </vt:vector>
  </HeadingPairs>
  <TitlesOfParts>
    <vt:vector size="57" baseType="lpstr">
      <vt:lpstr>-apple-system</vt:lpstr>
      <vt:lpstr>Arial</vt:lpstr>
      <vt:lpstr>Avenir Next LT Pro</vt:lpstr>
      <vt:lpstr>AvenirNext LT Pro Medium</vt:lpstr>
      <vt:lpstr>Calibri</vt:lpstr>
      <vt:lpstr>Calibri Light</vt:lpstr>
      <vt:lpstr>Tw Cen MT</vt:lpstr>
      <vt:lpstr>BlockprintVTI</vt:lpstr>
      <vt:lpstr>Office Theme</vt:lpstr>
      <vt:lpstr>1_Office Theme</vt:lpstr>
      <vt:lpstr>OANA 2025 Fall Education Conference</vt:lpstr>
      <vt:lpstr>PowerPoint Presentation</vt:lpstr>
      <vt:lpstr>Disclosure Statement</vt:lpstr>
      <vt:lpstr>Discuss starting up an office based dental anesthesia practice.  Explain billing and reimbursement related to dental anesthesia.  Discuss the different types of anesthesia utilized for office based dental anesthesia. </vt:lpstr>
      <vt:lpstr>Discussion</vt:lpstr>
      <vt:lpstr>Office Based Dental Anesthesia is the Low Hanging Fruit!</vt:lpstr>
      <vt:lpstr>AANA Dental Anesthesia Resources</vt:lpstr>
      <vt:lpstr>CRNA Permit Status Overview</vt:lpstr>
      <vt:lpstr>PowerPoint Presentation</vt:lpstr>
      <vt:lpstr>Anesthesia forms you will you need</vt:lpstr>
      <vt:lpstr>Transition for W-2 Employee to 1099 Contractor  Pros and Cons</vt:lpstr>
      <vt:lpstr>PowerPoint Presentation</vt:lpstr>
      <vt:lpstr>PowerPoint Presentation</vt:lpstr>
      <vt:lpstr>Potential Benefits Lost by not being a W-2 Employee</vt:lpstr>
      <vt:lpstr> 1099  Advantages</vt:lpstr>
      <vt:lpstr>AANA 2025 CRNA Compensation and Benefits Survey (2024 data)</vt:lpstr>
      <vt:lpstr> Will you need a CPA, Attorney and Contracts?</vt:lpstr>
      <vt:lpstr>YES! YES! and YES! </vt:lpstr>
      <vt:lpstr>Contracts</vt:lpstr>
      <vt:lpstr>“Non‑competes aren’t enforceable; just ignore them.” </vt:lpstr>
      <vt:lpstr>It’s critical to find a good mentor or two! </vt:lpstr>
      <vt:lpstr> Choosing your business structure</vt:lpstr>
      <vt:lpstr>Sole Proprietorship, Limited Liability Company (LLC), Partnerships and S Corporations</vt:lpstr>
      <vt:lpstr>Limited Liability Company (LLC)</vt:lpstr>
      <vt:lpstr>S Corporations</vt:lpstr>
      <vt:lpstr>Whichever structure you choose you will obtain an EIN or employer identification number (tax ID #) used to identify your business entity and for tax purposes.  You will also file an annual registration with the office of the SOS </vt:lpstr>
      <vt:lpstr> State  Practice Laws</vt:lpstr>
      <vt:lpstr>Dental and Podiatry Practice Act</vt:lpstr>
      <vt:lpstr>Notice of Intent to Amend Rule of the Georgia Board of Dentistry Rule 150-13-.01 Conscious Sedation Permits (Moderate Parenteral Conscious Sedation Permit)</vt:lpstr>
      <vt:lpstr>Types of practices in the office-based setting</vt:lpstr>
      <vt:lpstr> Market Yourself</vt:lpstr>
      <vt:lpstr>PowerPoint Presentation</vt:lpstr>
      <vt:lpstr>Dental Billing and Reimbursement</vt:lpstr>
      <vt:lpstr>Supplies, Drugs and Equipment</vt:lpstr>
      <vt:lpstr>PowerPoint Presentation</vt:lpstr>
      <vt:lpstr>PowerPoint Presentation</vt:lpstr>
      <vt:lpstr>PowerPoint Presentation</vt:lpstr>
      <vt:lpstr>PowerPoint Presentation</vt:lpstr>
      <vt:lpstr>Georgia Anesthesia LLC General Anesthesia Supplies and Drugs    Supplies and Equipment </vt:lpstr>
      <vt:lpstr>General Anesthesia for Office Based Dentistry   Datex Ohmeda Aestiva/5 Anesthesia Machine w/ 7900  PSVPro ventilator (Refurbished) </vt:lpstr>
      <vt:lpstr>Drugs and Techniques for General Anesthesia/NETT   “what works for me may not work for you”</vt:lpstr>
      <vt:lpstr>IV Sedation – “Less is More”</vt:lpstr>
      <vt:lpstr>PowerPoint Presentation</vt:lpstr>
      <vt:lpstr>References</vt:lpstr>
      <vt:lpstr>Stephen D. Smith MA, CRNA, FAANA steve@georgiaanesthesiallc.com 404-429-8553 </vt:lpstr>
      <vt:lpstr>OANA , CRNAs and Residents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OANA 2025 Fall Education Conference</dc:title>
  <dc:creator>stephen smith</dc:creator>
  <cp:lastModifiedBy>Tawni Phelan</cp:lastModifiedBy>
  <cp:revision>3</cp:revision>
  <dcterms:created xsi:type="dcterms:W3CDTF">2025-09-07T16:34:20Z</dcterms:created>
  <dcterms:modified xsi:type="dcterms:W3CDTF">2025-09-11T18:24:11Z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0x010100310E3726F0C32E4A8A64D4C7015DE9D5</vt:lpwstr>
  </property>
</Properties>
</file>